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65" r:id="rId5"/>
  </p:sldMasterIdLst>
  <p:notesMasterIdLst>
    <p:notesMasterId r:id="rId17"/>
  </p:notesMasterIdLst>
  <p:handoutMasterIdLst>
    <p:handoutMasterId r:id="rId18"/>
  </p:handoutMasterIdLst>
  <p:sldIdLst>
    <p:sldId id="256" r:id="rId6"/>
    <p:sldId id="257" r:id="rId7"/>
    <p:sldId id="258" r:id="rId8"/>
    <p:sldId id="299" r:id="rId9"/>
    <p:sldId id="308" r:id="rId10"/>
    <p:sldId id="325" r:id="rId11"/>
    <p:sldId id="327" r:id="rId12"/>
    <p:sldId id="326" r:id="rId13"/>
    <p:sldId id="329" r:id="rId14"/>
    <p:sldId id="292" r:id="rId15"/>
    <p:sldId id="266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673" autoAdjust="0"/>
  </p:normalViewPr>
  <p:slideViewPr>
    <p:cSldViewPr snapToGrid="0">
      <p:cViewPr varScale="1">
        <p:scale>
          <a:sx n="83" d="100"/>
          <a:sy n="83" d="100"/>
        </p:scale>
        <p:origin x="1435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B3545-524F-4739-AF13-E7116BE72F32}" type="datetimeFigureOut">
              <a:rPr lang="en-US" smtClean="0"/>
              <a:t>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BD869-D0AA-4EDA-AFAD-92079686C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16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570B2C-822B-40BA-8307-F6DD30CBCA08}" type="datetimeFigureOut">
              <a:rPr lang="en-US" smtClean="0"/>
              <a:t>2/9/2017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48629C-65C1-446E-A127-3209FF7D5F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3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629C-65C1-446E-A127-3209FF7D5F1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87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629C-65C1-446E-A127-3209FF7D5F1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26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629C-65C1-446E-A127-3209FF7D5F1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1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629C-65C1-446E-A127-3209FF7D5F1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0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629C-65C1-446E-A127-3209FF7D5F1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7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629C-65C1-446E-A127-3209FF7D5F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45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629C-65C1-446E-A127-3209FF7D5F1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8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629C-65C1-446E-A127-3209FF7D5F1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95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629C-65C1-446E-A127-3209FF7D5F1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65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629C-65C1-446E-A127-3209FF7D5F1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62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629C-65C1-446E-A127-3209FF7D5F1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3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20A981D8-040A-4933-A4B9-C04A80392CA4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2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CEF7-ED53-4004-B887-0FA332564B83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3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D71F-C604-4450-AF25-279C1494845D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8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532F-2032-4F6C-8E68-942F494593EB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3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F465-3889-456E-8F32-00F741F9475B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72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9955-31BD-4C0D-8E70-845F22CF3292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7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C6AA-6850-4124-94E7-2AF57C2F5377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0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B678-228D-4A42-B40D-5AEBF0FB323B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6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E77F-7327-473C-9C0A-3B41AAE925F5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1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1D3-AF80-4934-90BE-8F5549FA7BD6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9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5D8669D-F14B-4B85-81DE-D0A5953FE6FB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69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0D83E501-87FF-46DF-8886-3693EB465B4D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8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cook@nctcog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asethegreasentx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defendyourdrainsnorthtexas.com/news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71" y="770467"/>
            <a:ext cx="8131633" cy="3732234"/>
          </a:xfrm>
        </p:spPr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Wastewater And Treatment Education Roundtable (WATER)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914" y="5810865"/>
            <a:ext cx="7442799" cy="76691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8, 2017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34" y="4180301"/>
            <a:ext cx="2534970" cy="2397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1293" y="6577781"/>
            <a:ext cx="4445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 program of the North Central Texas Council of Governments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40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02871"/>
            <a:ext cx="8079581" cy="161163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Regional Training Development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9" y="1792224"/>
            <a:ext cx="7982565" cy="5065776"/>
          </a:xfrm>
        </p:spPr>
        <p:txBody>
          <a:bodyPr>
            <a:noAutofit/>
          </a:bodyPr>
          <a:lstStyle/>
          <a:p>
            <a:pPr marL="560070" lvl="2" indent="-285750">
              <a:buFont typeface="Arial" panose="020B0604020202020204" pitchFamily="34" charset="0"/>
              <a:buChar char="•"/>
            </a:pPr>
            <a:r>
              <a:rPr lang="en-US" sz="2800" i="0" dirty="0" smtClean="0"/>
              <a:t>Field Technician Training</a:t>
            </a:r>
          </a:p>
          <a:p>
            <a:pPr marL="274320" lvl="2" indent="0">
              <a:buNone/>
            </a:pPr>
            <a:endParaRPr lang="en-US" sz="2800" i="0" dirty="0" smtClean="0"/>
          </a:p>
          <a:p>
            <a:pPr marL="560070" lvl="2" indent="-285750">
              <a:buFont typeface="Arial" panose="020B0604020202020204" pitchFamily="34" charset="0"/>
              <a:buChar char="•"/>
            </a:pPr>
            <a:r>
              <a:rPr lang="en-US" sz="2800" i="0" dirty="0" smtClean="0"/>
              <a:t>Planning for the next regional training began in January 2017</a:t>
            </a:r>
          </a:p>
          <a:p>
            <a:pPr marL="560070" lvl="2" indent="-285750">
              <a:buFont typeface="Arial" panose="020B0604020202020204" pitchFamily="34" charset="0"/>
              <a:buChar char="•"/>
            </a:pPr>
            <a:endParaRPr lang="en-US" sz="2800" i="0" dirty="0"/>
          </a:p>
          <a:p>
            <a:pPr marL="560070" lvl="2" indent="-285750">
              <a:buFont typeface="Arial" panose="020B0604020202020204" pitchFamily="34" charset="0"/>
              <a:buChar char="•"/>
            </a:pPr>
            <a:r>
              <a:rPr lang="en-US" sz="2800" i="0" dirty="0" smtClean="0"/>
              <a:t>Planning Subcommittee Conference Call – Monday, February 13, 2017 at 10:00 AM</a:t>
            </a:r>
          </a:p>
          <a:p>
            <a:pPr marL="274320" lvl="2" indent="0">
              <a:buNone/>
            </a:pPr>
            <a:endParaRPr lang="en-US" sz="2400" i="0" dirty="0" smtClean="0"/>
          </a:p>
          <a:p>
            <a:pPr marL="274320" lvl="2" indent="0">
              <a:buNone/>
            </a:pPr>
            <a:endParaRPr lang="en-US" sz="2400" i="0" dirty="0" smtClean="0"/>
          </a:p>
          <a:p>
            <a:pPr marL="548640" lvl="3" indent="0">
              <a:buNone/>
            </a:pPr>
            <a:endParaRPr lang="en-US" sz="2400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1193" y="5829749"/>
            <a:ext cx="2194560" cy="1028252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tx1">
                    <a:alpha val="20000"/>
                  </a:schemeClr>
                </a:solidFill>
              </a:rPr>
              <a:t>10</a:t>
            </a:fld>
            <a:endParaRPr lang="en-US" sz="1200" dirty="0">
              <a:solidFill>
                <a:schemeClr val="tx1">
                  <a:alpha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200769"/>
            <a:ext cx="8079581" cy="165819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Roundtable and Next Meeting Date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7205" y="1858966"/>
            <a:ext cx="8524651" cy="4791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Roundtable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What’s </a:t>
            </a:r>
            <a:r>
              <a:rPr lang="en-US" dirty="0">
                <a:solidFill>
                  <a:schemeClr val="tx1"/>
                </a:solidFill>
              </a:rPr>
              <a:t>happening in your community?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Next meeting date: </a:t>
            </a:r>
            <a:r>
              <a:rPr lang="en-US" dirty="0" smtClean="0">
                <a:solidFill>
                  <a:schemeClr val="tx1"/>
                </a:solidFill>
              </a:rPr>
              <a:t>Wednesday, May 17, 2017, at 10 a.m.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in the Regional Forum Room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Adjournment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3500" b="1" u="sng" dirty="0" smtClean="0">
                <a:solidFill>
                  <a:srgbClr val="0070C0"/>
                </a:solidFill>
              </a:rPr>
              <a:t>Contact</a:t>
            </a:r>
            <a:endParaRPr lang="en-US" sz="3500" b="1" u="sng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Cassidy Campbell</a:t>
            </a:r>
          </a:p>
          <a:p>
            <a:r>
              <a:rPr lang="en-US" dirty="0">
                <a:solidFill>
                  <a:schemeClr val="tx1"/>
                </a:solidFill>
              </a:rPr>
              <a:t>Environment and Development Planner</a:t>
            </a:r>
          </a:p>
          <a:p>
            <a:r>
              <a:rPr lang="en-US" dirty="0">
                <a:solidFill>
                  <a:srgbClr val="0070C0"/>
                </a:solidFill>
                <a:hlinkClick r:id="rId3"/>
              </a:rPr>
              <a:t>ccampbell@nctcog.org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817-608-2368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41193" y="5829749"/>
            <a:ext cx="2194560" cy="1028252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tx1">
                    <a:alpha val="20000"/>
                  </a:schemeClr>
                </a:solidFill>
              </a:rPr>
              <a:t>11</a:t>
            </a:fld>
            <a:endParaRPr lang="en-US" sz="1200" dirty="0">
              <a:solidFill>
                <a:schemeClr val="tx1">
                  <a:alpha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83074"/>
            <a:ext cx="8079581" cy="122062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Agenda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9" y="1303699"/>
            <a:ext cx="8065294" cy="46529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Welcome and Introductions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FY2017 Work Program Discussion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Holiday Grease Roundup Update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Regional Training Development – Field Technician Training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Roundtable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Next Meeting Date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Adjournment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1193" y="5829748"/>
            <a:ext cx="2194560" cy="967867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tx1">
                    <a:alpha val="20000"/>
                  </a:schemeClr>
                </a:solidFill>
              </a:rPr>
              <a:t>2</a:t>
            </a:fld>
            <a:endParaRPr lang="en-US" sz="1200" dirty="0">
              <a:solidFill>
                <a:schemeClr val="tx1">
                  <a:alpha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06" y="110234"/>
            <a:ext cx="8079581" cy="1356427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Welcome and </a:t>
            </a:r>
            <a:r>
              <a:rPr lang="en-US" dirty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ntroductions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1993393"/>
            <a:ext cx="8065294" cy="450054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2" indent="0">
              <a:buNone/>
            </a:pPr>
            <a:endParaRPr lang="en-US" b="1" i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2" indent="0">
              <a:buNone/>
            </a:pPr>
            <a:endParaRPr lang="en-US" b="1" i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1193" y="5829749"/>
            <a:ext cx="2194560" cy="1028252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tx1">
                    <a:alpha val="20000"/>
                  </a:schemeClr>
                </a:solidFill>
              </a:rPr>
              <a:t>3</a:t>
            </a:fld>
            <a:endParaRPr lang="en-US" sz="1200" dirty="0">
              <a:solidFill>
                <a:schemeClr val="tx1">
                  <a:alpha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236983"/>
            <a:ext cx="8079581" cy="1039556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FY2017 Work Program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1376127"/>
            <a:ext cx="8065294" cy="4843604"/>
          </a:xfrm>
        </p:spPr>
        <p:txBody>
          <a:bodyPr>
            <a:noAutofit/>
          </a:bodyPr>
          <a:lstStyle/>
          <a:p>
            <a:pPr marL="342900"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Current Committed Funding Level: $44,100</a:t>
            </a:r>
          </a:p>
          <a:p>
            <a:pPr marL="342900"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 are still accepting commitment forms for the FY2017 Work Program</a:t>
            </a:r>
          </a:p>
          <a:p>
            <a:pPr marL="342900"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FY2017 Work Program is posted online and available for review.</a:t>
            </a:r>
          </a:p>
          <a:p>
            <a:pPr marL="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1193" y="5829749"/>
            <a:ext cx="2194560" cy="1028252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tx1">
                    <a:alpha val="20000"/>
                  </a:schemeClr>
                </a:solidFill>
              </a:rPr>
              <a:t>4</a:t>
            </a:fld>
            <a:endParaRPr lang="en-US" sz="1200" dirty="0">
              <a:solidFill>
                <a:schemeClr val="tx1">
                  <a:alpha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0"/>
            <a:ext cx="8079581" cy="152098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2016 Holiday Grease Roundup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1112808"/>
            <a:ext cx="8065294" cy="5667554"/>
          </a:xfrm>
        </p:spPr>
        <p:txBody>
          <a:bodyPr>
            <a:normAutofit lnSpcReduction="10000"/>
          </a:bodyPr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Date range</a:t>
            </a:r>
            <a:r>
              <a:rPr lang="en-US" dirty="0" smtClean="0"/>
              <a:t>:	 Nov. 28 – Jan 9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dirty="0"/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en-US" b="1" dirty="0" smtClean="0"/>
              <a:t>Participants</a:t>
            </a:r>
            <a:r>
              <a:rPr lang="en-US" dirty="0" smtClean="0"/>
              <a:t>: </a:t>
            </a:r>
            <a:r>
              <a:rPr lang="en-US" sz="2400" dirty="0" smtClean="0"/>
              <a:t>Addison, Arlington, Bedford, Coppell, Dallas Water Utilities, Duncanville, Fort Worth, Garland, Lewisville, Upper Trinity Regional Water District, Mansfield, McKinney, North Richland Hills, Red Oak, Richardson</a:t>
            </a:r>
          </a:p>
          <a:p>
            <a:pPr marL="342900"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Marketing Materials</a:t>
            </a:r>
            <a:r>
              <a:rPr lang="en-US" sz="2400" dirty="0" smtClean="0"/>
              <a:t>: </a:t>
            </a:r>
          </a:p>
          <a:p>
            <a:pPr marL="1268580" lvl="5">
              <a:buFont typeface="Arial" panose="020B0604020202020204" pitchFamily="34" charset="0"/>
              <a:buChar char="•"/>
            </a:pPr>
            <a:r>
              <a:rPr lang="en-US" sz="2400" dirty="0" smtClean="0"/>
              <a:t>City-specific flyer template</a:t>
            </a:r>
          </a:p>
          <a:p>
            <a:pPr marL="1268580" lvl="5">
              <a:buFont typeface="Arial" panose="020B0604020202020204" pitchFamily="34" charset="0"/>
              <a:buChar char="•"/>
            </a:pPr>
            <a:r>
              <a:rPr lang="en-US" sz="2400" dirty="0" smtClean="0"/>
              <a:t>Half-page flyer</a:t>
            </a:r>
          </a:p>
          <a:p>
            <a:pPr marL="1268580" lvl="5">
              <a:buFont typeface="Arial" panose="020B0604020202020204" pitchFamily="34" charset="0"/>
              <a:buChar char="•"/>
            </a:pPr>
            <a:r>
              <a:rPr lang="en-US" sz="2400" dirty="0" smtClean="0"/>
              <a:t>Press release template</a:t>
            </a:r>
          </a:p>
          <a:p>
            <a:pPr marL="1268580" lvl="5">
              <a:buFont typeface="Arial" panose="020B0604020202020204" pitchFamily="34" charset="0"/>
              <a:buChar char="•"/>
            </a:pPr>
            <a:r>
              <a:rPr lang="en-US" sz="2400" dirty="0" smtClean="0"/>
              <a:t>Email blast template</a:t>
            </a:r>
          </a:p>
          <a:p>
            <a:pPr marL="1268580" lvl="5">
              <a:buFont typeface="Arial" panose="020B0604020202020204" pitchFamily="34" charset="0"/>
              <a:buChar char="•"/>
            </a:pPr>
            <a:r>
              <a:rPr lang="en-US" sz="2400" dirty="0" smtClean="0"/>
              <a:t>Social media post template</a:t>
            </a:r>
          </a:p>
          <a:p>
            <a:pPr marL="1268580" lvl="5">
              <a:buFont typeface="Arial" panose="020B0604020202020204" pitchFamily="34" charset="0"/>
              <a:buChar char="•"/>
            </a:pPr>
            <a:r>
              <a:rPr lang="en-US" sz="2400" dirty="0" smtClean="0"/>
              <a:t>Web banners and tiles</a:t>
            </a:r>
            <a:endParaRPr lang="en-US" dirty="0"/>
          </a:p>
          <a:p>
            <a:pPr marL="1268580" lvl="5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1039980" lvl="5" indent="0">
              <a:buNone/>
            </a:pPr>
            <a:r>
              <a:rPr lang="en-US" sz="2200" dirty="0" smtClean="0">
                <a:hlinkClick r:id="rId3"/>
              </a:rPr>
              <a:t>http</a:t>
            </a:r>
            <a:r>
              <a:rPr lang="en-US" sz="2200" dirty="0">
                <a:hlinkClick r:id="rId3"/>
              </a:rPr>
              <a:t>://www.ceasethegreasentx.com</a:t>
            </a:r>
            <a:r>
              <a:rPr lang="en-US" sz="2200" dirty="0" smtClean="0">
                <a:hlinkClick r:id="rId3"/>
              </a:rPr>
              <a:t>/</a:t>
            </a:r>
            <a:endParaRPr lang="en-US" sz="2200" dirty="0" smtClean="0"/>
          </a:p>
          <a:p>
            <a:pPr marL="1039980" lvl="5" indent="0">
              <a:buNone/>
            </a:pPr>
            <a:r>
              <a:rPr lang="en-US" sz="2200" dirty="0">
                <a:hlinkClick r:id="rId4"/>
              </a:rPr>
              <a:t>http://</a:t>
            </a:r>
            <a:r>
              <a:rPr lang="en-US" sz="2200" dirty="0" smtClean="0">
                <a:hlinkClick r:id="rId4"/>
              </a:rPr>
              <a:t>www.defendyourdrainsnorthtexas.com/news.html</a:t>
            </a:r>
            <a:endParaRPr lang="en-US" sz="2200" dirty="0" smtClean="0"/>
          </a:p>
          <a:p>
            <a:pPr marL="1039980" lvl="5" indent="0">
              <a:buNone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1193" y="5829749"/>
            <a:ext cx="2194560" cy="1028252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tx1">
                    <a:alpha val="20000"/>
                  </a:schemeClr>
                </a:solidFill>
              </a:rPr>
              <a:t>5</a:t>
            </a:fld>
            <a:endParaRPr lang="en-US" sz="1200" dirty="0">
              <a:solidFill>
                <a:schemeClr val="tx1">
                  <a:alpha val="20000"/>
                </a:schemeClr>
              </a:solidFill>
            </a:endParaRPr>
          </a:p>
        </p:txBody>
      </p:sp>
      <p:pic>
        <p:nvPicPr>
          <p:cNvPr id="5" name="Picture 2" descr="Cease the Grease Collection Ev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919" y="4292937"/>
            <a:ext cx="3571036" cy="145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0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-472470"/>
            <a:ext cx="8079581" cy="152098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Roundup Collection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1435608"/>
            <a:ext cx="8065294" cy="5344754"/>
          </a:xfrm>
        </p:spPr>
        <p:txBody>
          <a:bodyPr>
            <a:normAutofit/>
          </a:bodyPr>
          <a:lstStyle/>
          <a:p>
            <a:pPr marL="1268580" lvl="5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1039980" lvl="5" indent="0">
              <a:buNone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1193" y="5829749"/>
            <a:ext cx="2194560" cy="1028252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tx1">
                    <a:alpha val="20000"/>
                  </a:schemeClr>
                </a:solidFill>
              </a:rPr>
              <a:t>6</a:t>
            </a:fld>
            <a:endParaRPr lang="en-US" sz="1200" dirty="0">
              <a:solidFill>
                <a:schemeClr val="tx1">
                  <a:alpha val="20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706297"/>
              </p:ext>
            </p:extLst>
          </p:nvPr>
        </p:nvGraphicFramePr>
        <p:xfrm>
          <a:off x="492917" y="632304"/>
          <a:ext cx="8320342" cy="6196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9543"/>
                <a:gridCol w="1606933"/>
                <a:gridCol w="1606933"/>
                <a:gridCol w="1606933"/>
              </a:tblGrid>
              <a:tr h="31359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Organization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Gallons Collected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13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Addison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40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13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Arlington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70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250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13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Bedford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---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---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13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Carrollton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---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---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13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Coppell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95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250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250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13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Dallas Water Utilities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241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1020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2009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13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Duncanville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---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150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200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13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Fort Worth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315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1033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1180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13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Garland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78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6417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Lewisville &amp; Upper Trinity Regional Water District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---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---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47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13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Mansfield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200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84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238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13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McKinney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---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67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581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13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North Richland Hills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---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---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388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13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Red Oak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---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---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13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Richardson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---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---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40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13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Total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984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2773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5373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27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0"/>
            <a:ext cx="8079581" cy="152098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Roundup Website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14400" y="1002989"/>
            <a:ext cx="8065294" cy="5344754"/>
          </a:xfrm>
        </p:spPr>
        <p:txBody>
          <a:bodyPr>
            <a:normAutofit/>
          </a:bodyPr>
          <a:lstStyle/>
          <a:p>
            <a:pPr marL="1268580" lvl="5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1382880" lvl="5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Sessions: 3,215</a:t>
            </a:r>
          </a:p>
          <a:p>
            <a:pPr marL="1382880" lvl="5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1382880" lvl="5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Users: 2,790</a:t>
            </a:r>
          </a:p>
          <a:p>
            <a:pPr marL="1382880" lvl="5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1382880" lvl="5" indent="-342900">
              <a:buFont typeface="Arial" panose="020B0604020202020204" pitchFamily="34" charset="0"/>
              <a:buChar char="•"/>
            </a:pPr>
            <a:r>
              <a:rPr lang="en-US" sz="3200" dirty="0" err="1" smtClean="0"/>
              <a:t>Pageviews</a:t>
            </a:r>
            <a:r>
              <a:rPr lang="en-US" sz="3200" dirty="0" smtClean="0"/>
              <a:t>: 4,426</a:t>
            </a:r>
          </a:p>
          <a:p>
            <a:pPr marL="1039980" lvl="5" indent="0">
              <a:buNone/>
            </a:pPr>
            <a:endParaRPr lang="en-US" sz="3200" dirty="0" smtClean="0"/>
          </a:p>
          <a:p>
            <a:pPr marL="1382880" lvl="5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New Visitor: 14.2%</a:t>
            </a:r>
          </a:p>
          <a:p>
            <a:pPr marL="1382880" lvl="5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1382880" lvl="5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Returning Visitor: 85.8%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1193" y="5829749"/>
            <a:ext cx="2194560" cy="1028252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tx1">
                    <a:alpha val="20000"/>
                  </a:schemeClr>
                </a:solidFill>
              </a:rPr>
              <a:t>7</a:t>
            </a:fld>
            <a:endParaRPr lang="en-US" sz="1200" dirty="0">
              <a:solidFill>
                <a:schemeClr val="tx1">
                  <a:alpha val="2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327" y="1322599"/>
            <a:ext cx="4306600" cy="54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0"/>
            <a:ext cx="8079581" cy="152098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Roundup Photos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1435608"/>
            <a:ext cx="8065294" cy="5344754"/>
          </a:xfrm>
        </p:spPr>
        <p:txBody>
          <a:bodyPr>
            <a:normAutofit/>
          </a:bodyPr>
          <a:lstStyle/>
          <a:p>
            <a:pPr marL="1268580" lvl="5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1039980" lvl="5" indent="0">
              <a:buNone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1193" y="5829749"/>
            <a:ext cx="2194560" cy="1028252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tx1">
                    <a:alpha val="20000"/>
                  </a:schemeClr>
                </a:solidFill>
              </a:rPr>
              <a:t>8</a:t>
            </a:fld>
            <a:endParaRPr lang="en-US" sz="1200" dirty="0">
              <a:solidFill>
                <a:schemeClr val="tx1">
                  <a:alpha val="2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17" y="2201621"/>
            <a:ext cx="5039744" cy="2834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" y="4345443"/>
            <a:ext cx="4144715" cy="2331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627" y="434147"/>
            <a:ext cx="3732160" cy="209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6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0"/>
            <a:ext cx="8079581" cy="152098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2016 Roundup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1435608"/>
            <a:ext cx="8065294" cy="5344754"/>
          </a:xfrm>
        </p:spPr>
        <p:txBody>
          <a:bodyPr>
            <a:normAutofit/>
          </a:bodyPr>
          <a:lstStyle/>
          <a:p>
            <a:pPr marL="1268580" lvl="5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1382880" lvl="5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Feedback on this year’s date range?</a:t>
            </a:r>
          </a:p>
          <a:p>
            <a:pPr marL="1039980" lvl="5" indent="0">
              <a:buNone/>
            </a:pPr>
            <a:endParaRPr lang="en-US" sz="2800" dirty="0" smtClean="0"/>
          </a:p>
          <a:p>
            <a:pPr marL="1382880" lvl="5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General thoughts on how to improve?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1193" y="5829749"/>
            <a:ext cx="2194560" cy="1028252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tx1">
                    <a:alpha val="20000"/>
                  </a:schemeClr>
                </a:solidFill>
              </a:rPr>
              <a:t>9</a:t>
            </a:fld>
            <a:endParaRPr lang="en-US" sz="1200" dirty="0">
              <a:solidFill>
                <a:schemeClr val="tx1">
                  <a:alpha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Custom 5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E3D4CE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88656C774EC4E84B6E34828A00EA0" ma:contentTypeVersion="12" ma:contentTypeDescription="Create a new document." ma:contentTypeScope="" ma:versionID="1dfa63aacc40a44e33155a7924229fbb">
  <xsd:schema xmlns:xsd="http://www.w3.org/2001/XMLSchema" xmlns:xs="http://www.w3.org/2001/XMLSchema" xmlns:p="http://schemas.microsoft.com/office/2006/metadata/properties" xmlns:ns2="040c7774-7d19-4d06-b239-b0064adffd18" targetNamespace="http://schemas.microsoft.com/office/2006/metadata/properties" ma:root="true" ma:fieldsID="62ef6bec9a3cff7b6c978debc296651d" ns2:_="">
    <xsd:import namespace="040c7774-7d19-4d06-b239-b0064adffd18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Committee"/>
                <xsd:element ref="ns2:Meeting_x0020_Date" minOccurs="0"/>
                <xsd:element ref="ns2:Year" minOccurs="0"/>
                <xsd:element ref="ns2:Short_x0020_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c7774-7d19-4d06-b239-b0064adffd18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format="Dropdown" ma:internalName="Category" ma:readOnly="false">
      <xsd:simpleType>
        <xsd:union memberTypes="dms:Text">
          <xsd:simpleType>
            <xsd:restriction base="dms:Choice">
              <xsd:enumeration value="Sign-in Sheet"/>
              <xsd:enumeration value="Agenda"/>
              <xsd:enumeration value="Summary"/>
              <xsd:enumeration value="Handouts"/>
              <xsd:enumeration value="Attendance Record"/>
              <xsd:enumeration value="Roster"/>
              <xsd:enumeration value="Member Info"/>
              <xsd:enumeration value="Contacts"/>
              <xsd:enumeration value="Nominations"/>
              <xsd:enumeration value="Subregions"/>
            </xsd:restriction>
          </xsd:simpleType>
        </xsd:union>
      </xsd:simpleType>
    </xsd:element>
    <xsd:element name="Committee" ma:index="3" ma:displayName="Committee" ma:list="{3abd25b6-fe32-4665-a02e-8f5ec327789f}" ma:internalName="Committee" ma:readOnly="false" ma:showField="Title">
      <xsd:simpleType>
        <xsd:restriction base="dms:Lookup"/>
      </xsd:simpleType>
    </xsd:element>
    <xsd:element name="Meeting_x0020_Date" ma:index="4" nillable="true" ma:displayName="Meeting Date" ma:format="DateOnly" ma:internalName="Meeting_x0020_Date" ma:readOnly="false">
      <xsd:simpleType>
        <xsd:restriction base="dms:DateTime"/>
      </xsd:simpleType>
    </xsd:element>
    <xsd:element name="Year" ma:index="5" nillable="true" ma:displayName="Year" ma:default="2016" ma:description="Fiscal Year" ma:format="Dropdown" ma:internalName="Year" ma:readOnly="false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</xsd:restriction>
      </xsd:simpleType>
    </xsd:element>
    <xsd:element name="Short_x0020_Description" ma:index="6" nillable="true" ma:displayName="Short Description" ma:internalName="Short_x0020_Description" ma:readOnly="false">
      <xsd:simpleType>
        <xsd:restriction base="dms:Text">
          <xsd:maxLength value="7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3ccf6a4-2ac3-47a9-acc3-b0e95310cd3d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ittee xmlns="040c7774-7d19-4d06-b239-b0064adffd18">2</Committee>
    <Meeting_x0020_Date xmlns="040c7774-7d19-4d06-b239-b0064adffd18">2016-04-27T00:00:00-05:00</Meeting_x0020_Date>
    <Year xmlns="040c7774-7d19-4d06-b239-b0064adffd18">2016</Year>
    <Category xmlns="040c7774-7d19-4d06-b239-b0064adffd18">Presentation</Category>
    <Short_x0020_Description xmlns="040c7774-7d19-4d06-b239-b0064adffd18">Meeting Presentation</Short_x0020_Description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B959FA-960D-4737-AEA7-82691D6F7C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0c7774-7d19-4d06-b239-b0064adffd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9B0ECC-6A34-4B9F-98C9-1433501A2A5D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A78155C9-C184-48E5-A1EB-5415E89FB98E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040c7774-7d19-4d06-b239-b0064adffd18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8FB06318-3EF1-4E72-A296-2D1B83D162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5926</TotalTime>
  <Words>275</Words>
  <Application>Microsoft Office PowerPoint</Application>
  <PresentationFormat>On-screen Show (4:3)</PresentationFormat>
  <Paragraphs>159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Metropolitan</vt:lpstr>
      <vt:lpstr>Wastewater And Treatment Education Roundtable (WATER)</vt:lpstr>
      <vt:lpstr>Agenda</vt:lpstr>
      <vt:lpstr>Welcome and Introductions</vt:lpstr>
      <vt:lpstr>FY2017 Work Program</vt:lpstr>
      <vt:lpstr>2016 Holiday Grease Roundup</vt:lpstr>
      <vt:lpstr>Roundup Collection Statistics</vt:lpstr>
      <vt:lpstr>Roundup Website Analytics</vt:lpstr>
      <vt:lpstr>Roundup Photos </vt:lpstr>
      <vt:lpstr>2016 Roundup Feedback</vt:lpstr>
      <vt:lpstr>Regional Training Development</vt:lpstr>
      <vt:lpstr>Roundtable and Next Meeting Date</vt:lpstr>
    </vt:vector>
  </TitlesOfParts>
  <Company>N.C.T.C.O.G.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Presentation</dc:title>
  <dc:creator>Nalani Jay</dc:creator>
  <cp:lastModifiedBy>Cassidy Campbell</cp:lastModifiedBy>
  <cp:revision>430</cp:revision>
  <cp:lastPrinted>2016-04-21T17:39:17Z</cp:lastPrinted>
  <dcterms:created xsi:type="dcterms:W3CDTF">2014-04-21T20:15:56Z</dcterms:created>
  <dcterms:modified xsi:type="dcterms:W3CDTF">2017-02-09T15:15:45Z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0x01010051388656C774EC4E84B6E34828A00EA0</vt:lpwstr>
  </property>
</Properties>
</file>