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65" r:id="rId2"/>
  </p:sldMasterIdLst>
  <p:notesMasterIdLst>
    <p:notesMasterId r:id="rId13"/>
  </p:notesMasterIdLst>
  <p:sldIdLst>
    <p:sldId id="307" r:id="rId3"/>
    <p:sldId id="316" r:id="rId4"/>
    <p:sldId id="321" r:id="rId5"/>
    <p:sldId id="346" r:id="rId6"/>
    <p:sldId id="308" r:id="rId7"/>
    <p:sldId id="323" r:id="rId8"/>
    <p:sldId id="338" r:id="rId9"/>
    <p:sldId id="348" r:id="rId10"/>
    <p:sldId id="344" r:id="rId11"/>
    <p:sldId id="34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4A6B07-C22B-9917-D971-56CA38C99A8D}" name="Liza Cox" initials="LC" userId="S::LACox@nctcog.org::04da9cba-a9cc-4a7b-bf7e-5bc1577fcf9e" providerId="AD"/>
  <p188:author id="{76D5B124-6153-2F10-12B8-944B54EFC1ED}" name="Brian Dell" initials="BD" userId="S::BDell@nctcog.org::e3724ec2-3cbc-4c2d-84c5-6b24eea77c1d" providerId="AD"/>
  <p188:author id="{9AFCCA99-F918-2A54-2658-AD2D6ECC6E93}" name="Cody Derrick" initials="CD" userId="S::CDerrick@nctcog.org::4ae8ecb9-c7a2-4b4b-90b3-c232a35a54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Dell" initials="BD" lastIdx="8" clrIdx="0">
    <p:extLst>
      <p:ext uri="{19B8F6BF-5375-455C-9EA6-DF929625EA0E}">
        <p15:presenceInfo xmlns:p15="http://schemas.microsoft.com/office/powerpoint/2012/main" userId="S::BDell@nctcog.org::e3724ec2-3cbc-4c2d-84c5-6b24eea77c1d" providerId="AD"/>
      </p:ext>
    </p:extLst>
  </p:cmAuthor>
  <p:cmAuthor id="2" name="Cody Derrick" initials="CD" lastIdx="13" clrIdx="1">
    <p:extLst>
      <p:ext uri="{19B8F6BF-5375-455C-9EA6-DF929625EA0E}">
        <p15:presenceInfo xmlns:p15="http://schemas.microsoft.com/office/powerpoint/2012/main" userId="S::CDerrick@nctcog.org::4ae8ecb9-c7a2-4b4b-90b3-c232a35a5491" providerId="AD"/>
      </p:ext>
    </p:extLst>
  </p:cmAuthor>
  <p:cmAuthor id="3" name="Christie Gotti" initials="CG" lastIdx="18" clrIdx="2">
    <p:extLst>
      <p:ext uri="{19B8F6BF-5375-455C-9EA6-DF929625EA0E}">
        <p15:presenceInfo xmlns:p15="http://schemas.microsoft.com/office/powerpoint/2012/main" userId="S::CGotti@nctcog.org::d3b74cff-807b-4ceb-9101-27da944dea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A"/>
    <a:srgbClr val="FFFFFF"/>
    <a:srgbClr val="000A10"/>
    <a:srgbClr val="6E6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5"/>
          </a:xfrm>
          <a:prstGeom prst="rect">
            <a:avLst/>
          </a:prstGeom>
        </p:spPr>
        <p:txBody>
          <a:bodyPr vert="horz" lIns="93157" tIns="46577" rIns="93157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2"/>
            <a:ext cx="3037840" cy="466435"/>
          </a:xfrm>
          <a:prstGeom prst="rect">
            <a:avLst/>
          </a:prstGeom>
        </p:spPr>
        <p:txBody>
          <a:bodyPr vert="horz" lIns="93157" tIns="46577" rIns="93157" bIns="46577" rtlCol="0"/>
          <a:lstStyle>
            <a:lvl1pPr algn="r">
              <a:defRPr sz="1200"/>
            </a:lvl1pPr>
          </a:lstStyle>
          <a:p>
            <a:fld id="{04CA2844-532A-4D19-8B0C-0770A483EB09}" type="datetimeFigureOut">
              <a:rPr lang="en-US" smtClean="0"/>
              <a:t>7/30/2024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7" rIns="93157" bIns="465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57" tIns="46577" rIns="93157" bIns="465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4"/>
          </a:xfrm>
          <a:prstGeom prst="rect">
            <a:avLst/>
          </a:prstGeom>
        </p:spPr>
        <p:txBody>
          <a:bodyPr vert="horz" lIns="93157" tIns="46577" rIns="93157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6434"/>
          </a:xfrm>
          <a:prstGeom prst="rect">
            <a:avLst/>
          </a:prstGeom>
        </p:spPr>
        <p:txBody>
          <a:bodyPr vert="horz" lIns="93157" tIns="46577" rIns="93157" bIns="46577" rtlCol="0" anchor="b"/>
          <a:lstStyle>
            <a:lvl1pPr algn="r">
              <a:defRPr sz="1200"/>
            </a:lvl1pPr>
          </a:lstStyle>
          <a:p>
            <a:fld id="{5A28F8BD-4D1D-49BA-AA4C-A14D402F81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1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7">
              <a:defRPr/>
            </a:pPr>
            <a:fld id="{F7C883B6-36FF-4E1F-8C0D-E9FA56FCFC8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07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247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AB548DB-9743-4029-B44A-45BE319E9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 b="9956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outdoor, person, plane, boat&#10;&#10;Description automatically generated">
            <a:extLst>
              <a:ext uri="{FF2B5EF4-FFF2-40B4-BE49-F238E27FC236}">
                <a16:creationId xmlns:a16="http://schemas.microsoft.com/office/drawing/2014/main" id="{2ACE2B86-E523-40BC-8F55-8959DCC59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8795085" cy="4033609"/>
          </a:xfrm>
          <a:prstGeom prst="rect">
            <a:avLst/>
          </a:prstGeom>
        </p:spPr>
      </p:pic>
      <p:pic>
        <p:nvPicPr>
          <p:cNvPr id="12" name="Picture 11" descr="A train on the tracks in a city&#10;&#10;Description automatically generated">
            <a:extLst>
              <a:ext uri="{FF2B5EF4-FFF2-40B4-BE49-F238E27FC236}">
                <a16:creationId xmlns:a16="http://schemas.microsoft.com/office/drawing/2014/main" id="{BABF3EFD-B64E-4E6C-896D-82A2118DA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4475" y="2812159"/>
            <a:ext cx="6679534" cy="44610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89906A-3CED-4262-9813-93DC30FEEDD6}"/>
              </a:ext>
            </a:extLst>
          </p:cNvPr>
          <p:cNvSpPr/>
          <p:nvPr userDrawn="1"/>
        </p:nvSpPr>
        <p:spPr>
          <a:xfrm>
            <a:off x="-1868892" y="-17093"/>
            <a:ext cx="14727464" cy="7021360"/>
          </a:xfrm>
          <a:prstGeom prst="rect">
            <a:avLst/>
          </a:prstGeom>
          <a:gradFill flip="none" rotWithShape="1">
            <a:gsLst>
              <a:gs pos="0">
                <a:srgbClr val="00446A">
                  <a:alpha val="0"/>
                </a:srgbClr>
              </a:gs>
              <a:gs pos="41000">
                <a:srgbClr val="00446A">
                  <a:alpha val="56000"/>
                </a:srgbClr>
              </a:gs>
              <a:gs pos="66000">
                <a:srgbClr val="00446A"/>
              </a:gs>
              <a:gs pos="100000">
                <a:srgbClr val="00446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4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DE1A-8578-4FCD-B0DA-636572197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1B197-DB4A-43C5-A6EE-219A160A5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18BFE-D804-4613-BA14-79070AB8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D083-1593-4D5A-87E7-CC0CCCF7A5F6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E27EE-ED5C-4C37-8084-42B3782C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695C1-425F-4E84-A155-809F9868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9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8E6B-B2A5-4AF0-94B2-6324852C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4326-CECF-4C42-9942-FAF6B352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4069-CF11-449E-9330-A2C83092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4D68-8CDE-4905-989D-F330C09FD0E2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60CB4-164A-4982-AAD3-D4602271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02FAA-0D77-4A91-8C64-449B678D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0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1C4B-508A-4609-B28D-DCE07BB7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1CD5-C55A-45A3-B5EF-7691831F7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225FF-569F-4712-8539-8D9258C2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ECAC-ADAC-4A4A-934D-CF1C4FE71B0F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76F4E-F743-4BE8-B262-7948606D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276A-6862-45B3-837D-91959535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25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25DF-55BF-467F-80DA-CD41B784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190B2-8A37-47F4-8EC0-B615AC359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EF44F-7EAC-475F-B1B6-F137479C7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259C0-219F-491E-95A9-105536AE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FD44-46ED-4BE0-A005-0810B479D08E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A06B8-6B7F-42E8-8F9B-84547B6C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AB38A-D4A0-43A4-B6B5-E8D5EF32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1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9A812-265C-4017-909D-BAD56560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E3D04-EDF6-4674-9B71-64FFD835C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5B435-65A2-40C0-9631-8A34B20D2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5CD59-D3F4-4AE6-9AF2-B02502312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D1E4C-AABE-49D1-8BF0-29CAC872C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098AC-1905-4E59-A4DD-BC870BDB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B56-8B97-4CF7-A2C1-5BCB60F8EDAA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7CE32-9211-4B57-A6DE-B7952700E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79FBE-A214-4EED-AB6E-99E782E5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30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0D86-588F-457E-A67D-63E82CD9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F6CBF-0AF5-4E83-8E96-94A23576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DA24-3ADA-406A-9FFF-05439F96DC73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CA1E6-E397-49F3-A13C-9B7D3E3A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DB7EA-F72B-4188-999E-1C150C8D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6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203C4-8AE8-42B8-9BDB-8EDFF018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DCF3-C0AB-42E7-B398-9648FE92113E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CB1C9-CF13-4E27-B875-EA32AB78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E8B2E-DC73-43AD-BD4A-EC0F7015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4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1AC3-1799-489C-BA22-A95D392C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9D50-EE01-4A01-B4FD-5C99F6E6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C5CAA-343A-4057-A017-27F8B272E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6795C-0C2C-4B48-9913-9A481EAA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4D51-F876-4ACE-9E2C-9F7319F510C9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C4339-F9E9-45AE-8BA6-352D8AFF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BE5E1-AC38-48EE-83AF-8DB543C1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28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1F4C-2717-4796-B4C9-E3C3FBA5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A64FB-623C-4948-A1B7-28C50A89A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F3666-3DA2-457C-B176-40F9E4A0C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0397C-8E4B-447E-AFBF-1B34C67F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5CBB-5450-4BE3-A4D6-A532DEC7085E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B47D9-7BCC-4C1F-8BD8-5B9012FA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17355-74CF-49F4-B389-0748A586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30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C451-4910-4B32-980D-5911C7EA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E5F12-070B-42D8-8F59-76A548725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B9E9F-E395-437E-9F5A-B8629C66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1CD-8E23-4CE1-B804-7187455D5638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6DCC9-57F2-46F2-BED2-67F58EFF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8B41D-BD44-4CCD-8564-2F9788AD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4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AB548DB-9743-4029-B44A-45BE319E9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 b="9956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outdoor, person, plane, boat&#10;&#10;Description automatically generated">
            <a:extLst>
              <a:ext uri="{FF2B5EF4-FFF2-40B4-BE49-F238E27FC236}">
                <a16:creationId xmlns:a16="http://schemas.microsoft.com/office/drawing/2014/main" id="{2ACE2B86-E523-40BC-8F55-8959DCC59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8795085" cy="4033609"/>
          </a:xfrm>
          <a:prstGeom prst="rect">
            <a:avLst/>
          </a:prstGeom>
        </p:spPr>
      </p:pic>
      <p:pic>
        <p:nvPicPr>
          <p:cNvPr id="12" name="Picture 11" descr="A train on the tracks in a city&#10;&#10;Description automatically generated">
            <a:extLst>
              <a:ext uri="{FF2B5EF4-FFF2-40B4-BE49-F238E27FC236}">
                <a16:creationId xmlns:a16="http://schemas.microsoft.com/office/drawing/2014/main" id="{BABF3EFD-B64E-4E6C-896D-82A2118DA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4475" y="2812159"/>
            <a:ext cx="6679534" cy="44610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7D7D1D-D711-4654-AC2D-47931020E26F}"/>
              </a:ext>
            </a:extLst>
          </p:cNvPr>
          <p:cNvSpPr/>
          <p:nvPr userDrawn="1"/>
        </p:nvSpPr>
        <p:spPr>
          <a:xfrm>
            <a:off x="-2155048" y="-36736"/>
            <a:ext cx="14611351" cy="70505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8000">
                <a:srgbClr val="FFFFFF">
                  <a:alpha val="91000"/>
                </a:srgbClr>
              </a:gs>
              <a:gs pos="76000">
                <a:srgbClr val="FFFF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77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AB6D6B-7911-4CFA-A837-6278C0BFF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CC976-04F3-41C1-83ED-1BAE79C8A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8DEF0-7A3E-480A-9AE2-D8278216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A8CC-82CA-4225-94E0-150E556C8D66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514B0-24D0-4539-B1A4-DF9BEA52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C8604-B2BE-4ACF-98B1-FF596026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3E87C51-E359-4C3E-886C-AFA1C378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B94A217-2649-4C24-B199-659F59D624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713" y="2478403"/>
            <a:ext cx="6256054" cy="1325563"/>
          </a:xfrm>
        </p:spPr>
        <p:txBody>
          <a:bodyPr/>
          <a:lstStyle>
            <a:lvl1pPr>
              <a:defRPr lang="en-US" sz="4800" kern="1200" spc="300" smtClean="0">
                <a:solidFill>
                  <a:schemeClr val="accent1"/>
                </a:solidFill>
                <a:latin typeface="Raleway SemiBold" panose="020B07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TRANSPORTATION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63966D1-9984-42B4-B677-BDDD8CCEDB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8839" y="3816422"/>
            <a:ext cx="5990048" cy="663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/>
                </a:solidFill>
                <a:latin typeface="Raleway" panose="020B0503030101060003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3pPr>
            <a:lvl4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4pPr>
            <a:lvl5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NAME|COMMITTEE/COUNCIL FORPRESENTATION|5.7.2020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FA602470-42C8-4E31-A95B-10A0688D95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5713" y="2327593"/>
            <a:ext cx="3716338" cy="6635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3pPr>
            <a:lvl4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4pPr>
            <a:lvl5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NCTCOG PRESENTATION</a:t>
            </a:r>
          </a:p>
        </p:txBody>
      </p:sp>
    </p:spTree>
    <p:extLst>
      <p:ext uri="{BB962C8B-B14F-4D97-AF65-F5344CB8AC3E}">
        <p14:creationId xmlns:p14="http://schemas.microsoft.com/office/powerpoint/2010/main" val="54197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3E87C51-E359-4C3E-886C-AFA1C378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B94A217-2649-4C24-B199-659F59D624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713" y="2668949"/>
            <a:ext cx="6386287" cy="663575"/>
          </a:xfrm>
        </p:spPr>
        <p:txBody>
          <a:bodyPr/>
          <a:lstStyle>
            <a:lvl1pPr>
              <a:defRPr lang="en-US" sz="4800" kern="1200" spc="300" smtClean="0">
                <a:solidFill>
                  <a:schemeClr val="tx2"/>
                </a:solidFill>
                <a:latin typeface="Raleway SemiBold" panose="020B07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TRANSPORTATION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63966D1-9984-42B4-B677-BDDD8CCEDB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5713" y="3525476"/>
            <a:ext cx="6089800" cy="6635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Raleway" panose="020B0503030101060003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3pPr>
            <a:lvl4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4pPr>
            <a:lvl5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NAME|COMMITTEE/COUNCIL FORPRESENTATION|5.7.2020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FA602470-42C8-4E31-A95B-10A0688D95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5713" y="2134159"/>
            <a:ext cx="3716338" cy="28484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Raleway" panose="020B0503030101060003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3pPr>
            <a:lvl4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4pPr>
            <a:lvl5pPr>
              <a:defRPr sz="2000">
                <a:solidFill>
                  <a:schemeClr val="bg2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NCTCOG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061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D520AB-ACA4-4AEF-8866-0995A3FCA5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6072F-74CE-41B7-B6F0-17C3A8517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73312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7DE2AFA-4C5F-4DCB-AD02-5BC447042D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1DBCB6-8C90-47FB-91B1-3A97383BF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770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1D07-863F-49E9-AD57-799A72390316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2025-2028 Transportation Improvement Program Draft Listings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BDD-9CF1-4D91-BE4A-D13E73488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032-3A14-4503-9181-B4F0871D404E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2025-2028 Transportation Improvement Program Draft Listings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ABDD-9CF1-4D91-BE4A-D13E73488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0D86-588F-457E-A67D-63E82CD9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F6CBF-0AF5-4E83-8E96-94A23576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DA24-3ADA-406A-9FFF-05439F96DC73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CA1E6-E397-49F3-A13C-9B7D3E3A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DB7EA-F72B-4188-999E-1C150C8D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3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54AA72-1627-45A6-BA7B-51E6AC5A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D6E9D-1C74-4D9D-9958-B508797A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A6C03-02D7-4D84-A73E-63A1BAE46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NCTCOG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3B0D9-3AE1-40D6-8BD7-D232A079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AB3BCBC-A7A4-4843-91D8-C63809B9BE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9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A73D54-430B-4E5B-9CC1-2B80EC0C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ED1A-B6BE-4306-9FD9-1DCA57BC9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24CCF-091E-4BFD-9F93-384D0A517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91E-EE91-49F2-818C-C0D098AE0B11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63E3F-4F4D-4B19-A454-0C6CC7F49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858E-616E-4BF9-B471-80B73234A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D3293-2231-40EE-B5A9-4DBA0C28B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3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gotti@nctcog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dniles@nctcog.org" TargetMode="External"/><Relationship Id="rId5" Type="http://schemas.openxmlformats.org/officeDocument/2006/relationships/hyperlink" Target="mailto:cderrick@nctcog.org" TargetMode="External"/><Relationship Id="rId4" Type="http://schemas.openxmlformats.org/officeDocument/2006/relationships/hyperlink" Target="mailto:bdell@nctcog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6031-034E-415C-8A59-B53F05140353}"/>
              </a:ext>
            </a:extLst>
          </p:cNvPr>
          <p:cNvSpPr txBox="1">
            <a:spLocks/>
          </p:cNvSpPr>
          <p:nvPr/>
        </p:nvSpPr>
        <p:spPr>
          <a:xfrm>
            <a:off x="10602628" y="6346429"/>
            <a:ext cx="167476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NCTCOG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1FB70B-745F-4F73-B6C7-B51D4B84EE2C}"/>
              </a:ext>
            </a:extLst>
          </p:cNvPr>
          <p:cNvSpPr txBox="1">
            <a:spLocks/>
          </p:cNvSpPr>
          <p:nvPr/>
        </p:nvSpPr>
        <p:spPr>
          <a:xfrm>
            <a:off x="1512122" y="1115891"/>
            <a:ext cx="9167756" cy="223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Raleway" pitchFamily="2" charset="0"/>
                <a:ea typeface="+mj-ea"/>
                <a:cs typeface="Arial" panose="020B0604020202020204" pitchFamily="34" charset="0"/>
              </a:rPr>
              <a:t>2025 UNIFIED TRANSPORTATION PROGRAM AND REGIONAL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Raleway" pitchFamily="2" charset="0"/>
                <a:ea typeface="+mj-ea"/>
                <a:cs typeface="Arial" panose="020B0604020202020204" pitchFamily="34" charset="0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Raleway" pitchFamily="2" charset="0"/>
                <a:ea typeface="+mj-ea"/>
                <a:cs typeface="Arial" panose="020B0604020202020204" pitchFamily="34" charset="0"/>
              </a:rPr>
              <a:t>10-YEAR PLAN UPDATE</a:t>
            </a:r>
            <a:endParaRPr kumimoji="0" lang="en-US" sz="4000" b="0" i="0" u="none" strike="noStrike" kern="1200" cap="all" spc="30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Raleway SemiBold" panose="020B07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556111-7A0D-4CE1-9B9E-5013F5DA92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992" y="5742109"/>
            <a:ext cx="1188648" cy="7704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51086D-94FD-4DD8-925A-8183DF1E95F8}"/>
              </a:ext>
            </a:extLst>
          </p:cNvPr>
          <p:cNvSpPr txBox="1">
            <a:spLocks/>
          </p:cNvSpPr>
          <p:nvPr/>
        </p:nvSpPr>
        <p:spPr>
          <a:xfrm>
            <a:off x="2163475" y="4147126"/>
            <a:ext cx="7865050" cy="1151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Lato" panose="020F0502020204030203" pitchFamily="34" charset="0"/>
                <a:ea typeface="+mj-ea"/>
                <a:cs typeface="Arial" panose="020B0604020202020204" pitchFamily="34" charset="0"/>
              </a:rPr>
              <a:t>Regional Transportation Council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Lato" panose="020F0502020204030203" pitchFamily="34" charset="0"/>
                <a:ea typeface="+mj-ea"/>
                <a:cs typeface="Arial" panose="020B0604020202020204" pitchFamily="34" charset="0"/>
              </a:rPr>
              <a:t>August 8, 2024</a:t>
            </a:r>
          </a:p>
        </p:txBody>
      </p:sp>
    </p:spTree>
    <p:extLst>
      <p:ext uri="{BB962C8B-B14F-4D97-AF65-F5344CB8AC3E}">
        <p14:creationId xmlns:p14="http://schemas.microsoft.com/office/powerpoint/2010/main" val="424575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265" y="715214"/>
            <a:ext cx="8079470" cy="99417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Raleway" pitchFamily="2" charset="0"/>
                <a:cs typeface="Arial" panose="020B0604020202020204" pitchFamily="34" charset="0"/>
              </a:rPr>
              <a:t>CONTACT/QUESTIONS?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7223A-714C-47FF-8BF1-D0DC2A10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D3293-2231-40EE-B5A9-4DBA0C28BFC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6109" y="2145693"/>
            <a:ext cx="4015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Christie J. Gotti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Senior Program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Ph: (817) 608-2338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  <a:hlinkClick r:id="rId3"/>
              </a:rPr>
              <a:t>cgotti@nctcog.org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3747" y="214569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Brian Dell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Program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Ph: (817) 704-5694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  <a:hlinkClick r:id="rId4"/>
              </a:rPr>
              <a:t>bdell@nctcog.org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785A3D-4F59-4618-A9A7-916F94194E5B}"/>
              </a:ext>
            </a:extLst>
          </p:cNvPr>
          <p:cNvSpPr/>
          <p:nvPr/>
        </p:nvSpPr>
        <p:spPr>
          <a:xfrm>
            <a:off x="1257813" y="41516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Cody Derrick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Senior Transportation Planner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Ph: (817) 608-2391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  <a:hlinkClick r:id="rId5"/>
              </a:rPr>
              <a:t>cderrick@nctcog.org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395EBB-F2D9-A03E-ADEB-C403B89F4BC2}"/>
              </a:ext>
            </a:extLst>
          </p:cNvPr>
          <p:cNvSpPr/>
          <p:nvPr/>
        </p:nvSpPr>
        <p:spPr>
          <a:xfrm>
            <a:off x="6324600" y="41516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Dylan Niles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Transportation Planner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Ph: (682) 433-0512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  <a:hlinkClick r:id="rId6"/>
              </a:rPr>
              <a:t>dniles@nctcog.org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2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8CC2-D85B-4F8F-A112-33AC135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57" y="286603"/>
            <a:ext cx="10058400" cy="126390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Raleway" pitchFamily="2" charset="0"/>
                <a:cs typeface="Arial" panose="020B0604020202020204" pitchFamily="34" charset="0"/>
              </a:rPr>
              <a:t>BACKGROUND</a:t>
            </a:r>
            <a:endParaRPr lang="en-US" dirty="0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5B590-EE68-4DA3-9A26-808C6184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57" y="1550504"/>
            <a:ext cx="10485120" cy="4805846"/>
          </a:xfrm>
        </p:spPr>
        <p:txBody>
          <a:bodyPr>
            <a:normAutofit/>
          </a:bodyPr>
          <a:lstStyle/>
          <a:p>
            <a:pPr marL="227013" indent="-227013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Texas House Bill 20 requires that Metropolitan Planning Organizations (MPO) develop 10-Year Plans using performance-based planning and project selection methods</a:t>
            </a:r>
          </a:p>
          <a:p>
            <a:pPr marL="227013" indent="-227013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Includes projects funded with: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Category 2 (MPO selected)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Category 4 (TxDOT District selected)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Category 12 (Texas Transportation Commission [TTC] selected)</a:t>
            </a:r>
          </a:p>
          <a:p>
            <a:pPr marL="227013" indent="-227013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Regional 10-Year Plan was originally approved by the Regional Transportation Council (RTC) in December 2016</a:t>
            </a:r>
          </a:p>
          <a:p>
            <a:pPr marL="227013" indent="-227013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This plan is updated annually in conjunction with the development of TxDOT’s Unified Transportation Program (UTP)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88E85-6FD6-4F93-8882-A0CBDC19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z="1200" b="1" smtClean="0">
                <a:solidFill>
                  <a:schemeClr val="tx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2</a:t>
            </a:fld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6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51A5-E254-43C5-9F3F-D9B948CB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1" y="405716"/>
            <a:ext cx="9708789" cy="1375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Raleway" pitchFamily="2" charset="0"/>
                <a:cs typeface="Arial" panose="020B0604020202020204" pitchFamily="34" charset="0"/>
              </a:rPr>
              <a:t>PRINCIPLES FOR THE DEVELOPMENT OF THE REGIONAL 10-YEAR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93B94-5736-488E-BBFA-1EE2C7E1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1781670"/>
            <a:ext cx="10929258" cy="4442158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n-US" sz="2400" dirty="0"/>
              <a:t> </a:t>
            </a:r>
          </a:p>
          <a:p>
            <a:pPr marL="227013" indent="-227013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Project should be included in the Metropolitan Transportation Plan</a:t>
            </a:r>
          </a:p>
          <a:p>
            <a:pPr marL="227013" indent="-227013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Focus on “system” versus new, stand-alone projects</a:t>
            </a:r>
          </a:p>
          <a:p>
            <a:pPr marL="227013" indent="-227013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Fully fund existing projects before funding new projects (with a focus on projects letting in the next 2-3 years)</a:t>
            </a:r>
          </a:p>
          <a:p>
            <a:pPr marL="227013" indent="-227013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Ensure equity of county allocations</a:t>
            </a:r>
          </a:p>
          <a:p>
            <a:pPr marL="227013" indent="-227013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Maintain toll lanes/toll managed lanes on selected corridors</a:t>
            </a:r>
          </a:p>
          <a:p>
            <a:pPr marL="227013" indent="-227013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Re-fund previously unfunded projects, when possible</a:t>
            </a:r>
          </a:p>
          <a:p>
            <a:pPr marL="227013" indent="-227013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Ensure all RTC projects are approved in 2025 UTP (including “placeholders”)</a:t>
            </a:r>
          </a:p>
          <a:p>
            <a:pPr marL="227013" indent="-227013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Projects must be scored and should have a score sufficient to qualify for funding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E394D6-43BD-4806-8BE3-552474AE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3293-2231-40EE-B5A9-4DBA0C28BFC2}" type="slidenum">
              <a:rPr lang="en-US" sz="1200" b="1" smtClean="0">
                <a:solidFill>
                  <a:schemeClr val="tx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3</a:t>
            </a:fld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9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0ABD-DA10-4D55-9EFD-F7F60018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91" y="484066"/>
            <a:ext cx="9875520" cy="1356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Raleway" pitchFamily="2" charset="0"/>
                <a:cs typeface="Arial" panose="020B0604020202020204" pitchFamily="34" charset="0"/>
              </a:rPr>
              <a:t>REGIONAL FUNDING ALLOCATIONS FOR 2017-2025 UTPs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8E81457-21C2-41C0-A9F1-500B2FD7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171" y="5439746"/>
            <a:ext cx="4717774" cy="25600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* Amounts shown in billions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7712F-E55C-4528-9BF5-8259589C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D3293-2231-40EE-B5A9-4DBA0C28BFC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CF39E87-AA64-4CC4-AFFD-E24368077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54333"/>
              </p:ext>
            </p:extLst>
          </p:nvPr>
        </p:nvGraphicFramePr>
        <p:xfrm>
          <a:off x="540171" y="2081007"/>
          <a:ext cx="11111655" cy="31546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4533">
                  <a:extLst>
                    <a:ext uri="{9D8B030D-6E8A-4147-A177-3AD203B41FA5}">
                      <a16:colId xmlns:a16="http://schemas.microsoft.com/office/drawing/2014/main" val="420787772"/>
                    </a:ext>
                  </a:extLst>
                </a:gridCol>
                <a:gridCol w="1031837">
                  <a:extLst>
                    <a:ext uri="{9D8B030D-6E8A-4147-A177-3AD203B41FA5}">
                      <a16:colId xmlns:a16="http://schemas.microsoft.com/office/drawing/2014/main" val="245835105"/>
                    </a:ext>
                  </a:extLst>
                </a:gridCol>
                <a:gridCol w="984214">
                  <a:extLst>
                    <a:ext uri="{9D8B030D-6E8A-4147-A177-3AD203B41FA5}">
                      <a16:colId xmlns:a16="http://schemas.microsoft.com/office/drawing/2014/main" val="4182224489"/>
                    </a:ext>
                  </a:extLst>
                </a:gridCol>
                <a:gridCol w="1135021">
                  <a:extLst>
                    <a:ext uri="{9D8B030D-6E8A-4147-A177-3AD203B41FA5}">
                      <a16:colId xmlns:a16="http://schemas.microsoft.com/office/drawing/2014/main" val="1212812420"/>
                    </a:ext>
                  </a:extLst>
                </a:gridCol>
                <a:gridCol w="1008025">
                  <a:extLst>
                    <a:ext uri="{9D8B030D-6E8A-4147-A177-3AD203B41FA5}">
                      <a16:colId xmlns:a16="http://schemas.microsoft.com/office/drawing/2014/main" val="3165662328"/>
                    </a:ext>
                  </a:extLst>
                </a:gridCol>
                <a:gridCol w="1000089">
                  <a:extLst>
                    <a:ext uri="{9D8B030D-6E8A-4147-A177-3AD203B41FA5}">
                      <a16:colId xmlns:a16="http://schemas.microsoft.com/office/drawing/2014/main" val="3088299653"/>
                    </a:ext>
                  </a:extLst>
                </a:gridCol>
                <a:gridCol w="960403">
                  <a:extLst>
                    <a:ext uri="{9D8B030D-6E8A-4147-A177-3AD203B41FA5}">
                      <a16:colId xmlns:a16="http://schemas.microsoft.com/office/drawing/2014/main" val="724918067"/>
                    </a:ext>
                  </a:extLst>
                </a:gridCol>
                <a:gridCol w="984213">
                  <a:extLst>
                    <a:ext uri="{9D8B030D-6E8A-4147-A177-3AD203B41FA5}">
                      <a16:colId xmlns:a16="http://schemas.microsoft.com/office/drawing/2014/main" val="3902792587"/>
                    </a:ext>
                  </a:extLst>
                </a:gridCol>
                <a:gridCol w="984213">
                  <a:extLst>
                    <a:ext uri="{9D8B030D-6E8A-4147-A177-3AD203B41FA5}">
                      <a16:colId xmlns:a16="http://schemas.microsoft.com/office/drawing/2014/main" val="1653030827"/>
                    </a:ext>
                  </a:extLst>
                </a:gridCol>
                <a:gridCol w="1349107">
                  <a:extLst>
                    <a:ext uri="{9D8B030D-6E8A-4147-A177-3AD203B41FA5}">
                      <a16:colId xmlns:a16="http://schemas.microsoft.com/office/drawing/2014/main" val="286981676"/>
                    </a:ext>
                  </a:extLst>
                </a:gridCol>
              </a:tblGrid>
              <a:tr h="63997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Funding Category*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2017 UTP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2018 UTP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UTP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2020 UTP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2021 UTP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2022 UTP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2023 UTP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2024 UTP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2025 UTP (Proposed)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7365"/>
                  </a:ext>
                </a:extLst>
              </a:tr>
              <a:tr h="5846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Category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$3.784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$3.607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$3.832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$3.516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$2.913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$2.931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$3.205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$3.470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$3.448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853623"/>
                  </a:ext>
                </a:extLst>
              </a:tr>
              <a:tr h="64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Category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$0.830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$1.553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$1.637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$1.537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$1.340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$1.348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$1.593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$2.341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$2.626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7891791"/>
                  </a:ext>
                </a:extLst>
              </a:tr>
              <a:tr h="643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Category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$0.812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$2.130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$1.395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$3.041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$3.089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$2.601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$3.132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$4.082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$3.626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355524"/>
                  </a:ext>
                </a:extLst>
              </a:tr>
              <a:tr h="6433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Total Allocation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$5.426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$7.290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$6.864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$8.094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$7.342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$6.880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$7.930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+mn-ea"/>
                          <a:cs typeface="Arial" panose="020B0604020202020204" pitchFamily="34" charset="0"/>
                        </a:rPr>
                        <a:t>$9.893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$9.700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68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75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018" y="498818"/>
            <a:ext cx="11474369" cy="109955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Raleway" pitchFamily="2" charset="0"/>
                <a:cs typeface="Arial" panose="020B0604020202020204" pitchFamily="34" charset="0"/>
              </a:rPr>
              <a:t>PROJECT PROGRESS SINCE THE 2017 UTP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F91A43-2EA6-43E5-91BA-2C678170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724" y="6330881"/>
            <a:ext cx="2743200" cy="365125"/>
          </a:xfrm>
        </p:spPr>
        <p:txBody>
          <a:bodyPr/>
          <a:lstStyle/>
          <a:p>
            <a:fld id="{6B9FABDD-9CF1-4D91-BE4A-D13E73488B29}" type="slidenum">
              <a:rPr lang="en-US" b="1" smtClean="0">
                <a:solidFill>
                  <a:schemeClr val="tx1"/>
                </a:solidFill>
                <a:cs typeface="Arial" panose="020B0604020202020204" pitchFamily="34" charset="0"/>
              </a:rPr>
              <a:t>5</a:t>
            </a:fld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2A6CF6E-66BB-1937-ACD3-C56CFB346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13754"/>
              </p:ext>
            </p:extLst>
          </p:nvPr>
        </p:nvGraphicFramePr>
        <p:xfrm>
          <a:off x="1434164" y="2042795"/>
          <a:ext cx="9323671" cy="35068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52775">
                  <a:extLst>
                    <a:ext uri="{9D8B030D-6E8A-4147-A177-3AD203B41FA5}">
                      <a16:colId xmlns:a16="http://schemas.microsoft.com/office/drawing/2014/main" val="420787772"/>
                    </a:ext>
                  </a:extLst>
                </a:gridCol>
                <a:gridCol w="2723950">
                  <a:extLst>
                    <a:ext uri="{9D8B030D-6E8A-4147-A177-3AD203B41FA5}">
                      <a16:colId xmlns:a16="http://schemas.microsoft.com/office/drawing/2014/main" val="245835105"/>
                    </a:ext>
                  </a:extLst>
                </a:gridCol>
                <a:gridCol w="2646946">
                  <a:extLst>
                    <a:ext uri="{9D8B030D-6E8A-4147-A177-3AD203B41FA5}">
                      <a16:colId xmlns:a16="http://schemas.microsoft.com/office/drawing/2014/main" val="4182224489"/>
                    </a:ext>
                  </a:extLst>
                </a:gridCol>
              </a:tblGrid>
              <a:tr h="6830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Project Status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Number of Projects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Total UTP Funding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7365"/>
                  </a:ext>
                </a:extLst>
              </a:tr>
              <a:tr h="623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$831,018,974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853623"/>
                  </a:ext>
                </a:extLst>
              </a:tr>
              <a:tr h="686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Under 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$7,531,751,550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7891791"/>
                  </a:ext>
                </a:extLst>
              </a:tr>
              <a:tr h="686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Future 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$8,938,420,916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355524"/>
                  </a:ext>
                </a:extLst>
              </a:tr>
              <a:tr h="68663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$17,301,191,440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68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4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E02E6-6A26-43AE-A96D-FE7C9C45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981" y="6381361"/>
            <a:ext cx="263245" cy="365125"/>
          </a:xfrm>
        </p:spPr>
        <p:txBody>
          <a:bodyPr/>
          <a:lstStyle/>
          <a:p>
            <a:fld id="{1DCD3293-2231-40EE-B5A9-4DBA0C28BFC2}" type="slidenum">
              <a:rPr lang="en-US" b="1" smtClean="0">
                <a:solidFill>
                  <a:schemeClr val="tx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6</a:t>
            </a:fld>
            <a:endParaRPr lang="en-US" b="1" dirty="0">
              <a:solidFill>
                <a:schemeClr val="tx1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CA8BB-902F-4C35-5B03-85CBC3B86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"/>
          <a:stretch/>
        </p:blipFill>
        <p:spPr>
          <a:xfrm>
            <a:off x="1328286" y="0"/>
            <a:ext cx="9596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5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E02E6-6A26-43AE-A96D-FE7C9C45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2338" y="6407149"/>
            <a:ext cx="1169741" cy="365125"/>
          </a:xfrm>
        </p:spPr>
        <p:txBody>
          <a:bodyPr/>
          <a:lstStyle/>
          <a:p>
            <a:fld id="{1DCD3293-2231-40EE-B5A9-4DBA0C28BFC2}" type="slidenum">
              <a:rPr lang="en-US" b="1" smtClean="0">
                <a:solidFill>
                  <a:schemeClr val="tx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7</a:t>
            </a:fld>
            <a:endParaRPr lang="en-US" b="1" dirty="0">
              <a:solidFill>
                <a:schemeClr val="tx1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2D3DDD70-AD33-4E8E-298E-44965D59A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90" y="0"/>
            <a:ext cx="9722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0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8145-C3C9-44C5-A3A3-5E87CCCE8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64" y="290817"/>
            <a:ext cx="8839200" cy="129414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446A"/>
                </a:solidFill>
                <a:latin typeface="Raleway" pitchFamily="2" charset="0"/>
                <a:cs typeface="Arial" panose="020B0604020202020204" pitchFamily="34" charset="0"/>
              </a:rPr>
              <a:t>ACTION REQUESTED</a:t>
            </a:r>
            <a:endParaRPr lang="en-US" sz="4000" b="1" dirty="0">
              <a:solidFill>
                <a:srgbClr val="00446A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1EDBA-4814-4DE9-83DA-E6CEE07F1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463040"/>
            <a:ext cx="11219543" cy="48223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RTC approval of: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Regional 10-Year Plan project listing, including the proposed changes on the “Planned Projects” and “Let or Completed Project” listings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Administratively amending the Transportation Improvement Program (TIP)/Statewide Transportation Improvement Program (STIP) and other planning/administrative documents as needed to incorporate these changes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US" sz="20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CC9F4-01B8-48FD-A8CB-B12A0FC3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D3293-2231-40EE-B5A9-4DBA0C28BFC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2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92CA-EA0D-4A43-938F-5CD62766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4" y="516642"/>
            <a:ext cx="9875520" cy="77663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Raleway" pitchFamily="2" charset="0"/>
                <a:cs typeface="Arial" panose="020B0604020202020204" pitchFamily="34" charset="0"/>
              </a:rPr>
              <a:t>TIMELINE/ACTION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FEC966-C8ED-477E-B697-E67BD0EE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D3293-2231-40EE-B5A9-4DBA0C28BFC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46A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5D31DB1-E8E3-49D6-9A3C-5883983EA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961973"/>
              </p:ext>
            </p:extLst>
          </p:nvPr>
        </p:nvGraphicFramePr>
        <p:xfrm>
          <a:off x="1038596" y="1606677"/>
          <a:ext cx="9995164" cy="41228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99863">
                  <a:extLst>
                    <a:ext uri="{9D8B030D-6E8A-4147-A177-3AD203B41FA5}">
                      <a16:colId xmlns:a16="http://schemas.microsoft.com/office/drawing/2014/main" val="2417047096"/>
                    </a:ext>
                  </a:extLst>
                </a:gridCol>
                <a:gridCol w="4095301">
                  <a:extLst>
                    <a:ext uri="{9D8B030D-6E8A-4147-A177-3AD203B41FA5}">
                      <a16:colId xmlns:a16="http://schemas.microsoft.com/office/drawing/2014/main" val="4010210406"/>
                    </a:ext>
                  </a:extLst>
                </a:gridCol>
              </a:tblGrid>
              <a:tr h="419619">
                <a:tc>
                  <a:txBody>
                    <a:bodyPr/>
                    <a:lstStyle/>
                    <a:p>
                      <a:pPr algn="ctr"/>
                      <a:r>
                        <a:rPr lang="en-US" sz="2800" b="1" strike="noStrike" baseline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MEETING/TASK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trike="noStrike" baseline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652941"/>
                  </a:ext>
                </a:extLst>
              </a:tr>
              <a:tr h="370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Funding Targets Received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January 30,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0332062"/>
                  </a:ext>
                </a:extLst>
              </a:tr>
              <a:tr h="373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Initial draft list due to TxDOT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February 16,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945554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STTC 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June 28,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401129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RTC 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July 11,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2468"/>
                  </a:ext>
                </a:extLst>
              </a:tr>
              <a:tr h="370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Public Involvement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July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027342"/>
                  </a:ext>
                </a:extLst>
              </a:tr>
              <a:tr h="370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STTC 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July 26,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8587121"/>
                  </a:ext>
                </a:extLst>
              </a:tr>
              <a:tr h="370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RTC 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August 8,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2660200"/>
                  </a:ext>
                </a:extLst>
              </a:tr>
              <a:tr h="370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TxDOT Public Involvement for 2025 UTP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July and August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528945"/>
                  </a:ext>
                </a:extLst>
              </a:tr>
              <a:tr h="434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Anticipated TTC Approval of 2025 UTP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August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695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05621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NCTCOG">
      <a:dk1>
        <a:srgbClr val="00446A"/>
      </a:dk1>
      <a:lt1>
        <a:srgbClr val="FFFFFF"/>
      </a:lt1>
      <a:dk2>
        <a:srgbClr val="00446A"/>
      </a:dk2>
      <a:lt2>
        <a:srgbClr val="FFFFFF"/>
      </a:lt2>
      <a:accent1>
        <a:srgbClr val="ED7D31"/>
      </a:accent1>
      <a:accent2>
        <a:srgbClr val="CAA22C"/>
      </a:accent2>
      <a:accent3>
        <a:srgbClr val="A5A5A5"/>
      </a:accent3>
      <a:accent4>
        <a:srgbClr val="FFC000"/>
      </a:accent4>
      <a:accent5>
        <a:srgbClr val="5B9BD5"/>
      </a:accent5>
      <a:accent6>
        <a:srgbClr val="969696"/>
      </a:accent6>
      <a:hlink>
        <a:srgbClr val="8EAADB"/>
      </a:hlink>
      <a:folHlink>
        <a:srgbClr val="8EAADB"/>
      </a:folHlink>
    </a:clrScheme>
    <a:fontScheme name="NCTCOG Presentation">
      <a:majorFont>
        <a:latin typeface="Ralewa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TCOG_combined" id="{1DF05A91-E303-4EA4-8DB3-8C12F449D65F}" vid="{0C6EA053-8FF4-4D50-A0D6-E49B52AD6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061e953-577f-44bc-90d4-dd6552c79708}" enabled="1" method="Privileged" siteId="{2f5e7ebc-22b0-4fbe-934c-aabddb4e29b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11444</TotalTime>
  <Words>561</Words>
  <Application>Microsoft Office PowerPoint</Application>
  <PresentationFormat>Widescreen</PresentationFormat>
  <Paragraphs>143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Raleway</vt:lpstr>
      <vt:lpstr>Raleway SemiBold</vt:lpstr>
      <vt:lpstr>Covers</vt:lpstr>
      <vt:lpstr>Office Theme</vt:lpstr>
      <vt:lpstr>PowerPoint Presentation</vt:lpstr>
      <vt:lpstr>BACKGROUND</vt:lpstr>
      <vt:lpstr>PRINCIPLES FOR THE DEVELOPMENT OF THE REGIONAL 10-YEAR PLAN</vt:lpstr>
      <vt:lpstr>REGIONAL FUNDING ALLOCATIONS FOR 2017-2025 UTPs</vt:lpstr>
      <vt:lpstr>PROJECT PROGRESS SINCE THE 2017 UTP</vt:lpstr>
      <vt:lpstr>PowerPoint Presentation</vt:lpstr>
      <vt:lpstr>PowerPoint Presentation</vt:lpstr>
      <vt:lpstr>ACTION REQUESTED</vt:lpstr>
      <vt:lpstr>TIMELINE/ACTION</vt:lpstr>
      <vt:lpstr>CONTACT/QUESTIONS?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Unified Transportation Program and Regional 10-Year Plan Update</dc:title>
  <dc:creator>Brian Dell</dc:creator>
  <cp:lastModifiedBy>Cody Derrick</cp:lastModifiedBy>
  <cp:revision>410</cp:revision>
  <cp:lastPrinted>2024-07-25T13:09:17Z</cp:lastPrinted>
  <dcterms:created xsi:type="dcterms:W3CDTF">2019-02-04T16:45:21Z</dcterms:created>
  <dcterms:modified xsi:type="dcterms:W3CDTF">2024-07-30T14:33:17Z</dcterms:modified>
</cp:coreProperties>
</file>