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E29042-F7D5-4957-8940-D3290DE38007}">
  <a:tblStyle styleId="{27E29042-F7D5-4957-8940-D3290DE380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08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3119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0106c8fc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0106c8fc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007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0106c8fc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0106c8fc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725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2ae3faf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2ae3faf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410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0106c8fc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0106c8fc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314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0106c8fc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0106c8fc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205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0106c8fc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0106c8fc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719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0106c8fc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0106c8fc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41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0106c8fc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0106c8fc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709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0106c8fc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0106c8fc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918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0106c8fc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0106c8fc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971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0106c8fc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0106c8fc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46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0106c8fc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0106c8fcb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134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0106c8fc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40106c8fc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293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0106c8fc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40106c8fc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0951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0106c8fc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0106c8fcb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7331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2ae3faf7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42ae3faf7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776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106c8fc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106c8fc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31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0106c8fcb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0106c8fcb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90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0106c8fcb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0106c8fcb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254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0106c8fcb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0106c8fcb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712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0106c8fcb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0106c8fcb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355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106c8fcb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106c8fcb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213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0106c8fcb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0106c8fcb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59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swm.nctcog.org/Documents/technical_manual/Construction%20Controls_9-2014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swm.nctcog.org/Documents/technical_manual/Construction%20Controls_9-2014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Works </a:t>
            </a:r>
            <a:br>
              <a:rPr lang="en-US" dirty="0" smtClean="0"/>
            </a:br>
            <a:r>
              <a:rPr lang="en-US" dirty="0" smtClean="0"/>
              <a:t>Standard Drawings Subcommittee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708" y="3038056"/>
            <a:ext cx="8520600" cy="792600"/>
          </a:xfrm>
        </p:spPr>
        <p:txBody>
          <a:bodyPr/>
          <a:lstStyle/>
          <a:p>
            <a:r>
              <a:rPr lang="en-US" dirty="0" smtClean="0"/>
              <a:t>Monday September 24, 2018</a:t>
            </a:r>
          </a:p>
          <a:p>
            <a:r>
              <a:rPr lang="en-US" dirty="0" smtClean="0"/>
              <a:t>Swing Space – Large Conference Room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0204" y="2834125"/>
            <a:ext cx="77362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25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3" y="0"/>
            <a:ext cx="381284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2154" y="0"/>
            <a:ext cx="365459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361250" y="4848150"/>
            <a:ext cx="19353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3D85C6"/>
                </a:solidFill>
              </a:rPr>
              <a:t>BLOCK AND GRAVEL</a:t>
            </a:r>
            <a:endParaRPr sz="1100" dirty="0">
              <a:solidFill>
                <a:srgbClr val="3D85C6"/>
              </a:solidFill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4816650" y="4696250"/>
            <a:ext cx="18555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D85C6"/>
                </a:solidFill>
              </a:rPr>
              <a:t>BLOCK AND GRAVEL</a:t>
            </a:r>
            <a:endParaRPr sz="110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725" y="0"/>
            <a:ext cx="36730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20" y="0"/>
            <a:ext cx="367655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464475" y="4300575"/>
            <a:ext cx="18663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D85C6"/>
                </a:solidFill>
              </a:rPr>
              <a:t>INLET PROTECTION-AREA</a:t>
            </a:r>
            <a:endParaRPr sz="1000">
              <a:solidFill>
                <a:srgbClr val="3D85C6"/>
              </a:solidFill>
            </a:endParaRPr>
          </a:p>
        </p:txBody>
      </p:sp>
      <p:cxnSp>
        <p:nvCxnSpPr>
          <p:cNvPr id="144" name="Google Shape;144;p23"/>
          <p:cNvCxnSpPr/>
          <p:nvPr/>
        </p:nvCxnSpPr>
        <p:spPr>
          <a:xfrm flipH="1">
            <a:off x="670875" y="4558625"/>
            <a:ext cx="1384800" cy="1377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" name="Google Shape;145;p23"/>
          <p:cNvCxnSpPr/>
          <p:nvPr/>
        </p:nvCxnSpPr>
        <p:spPr>
          <a:xfrm flipH="1">
            <a:off x="4977750" y="4601625"/>
            <a:ext cx="1301100" cy="948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" name="Google Shape;146;p23"/>
          <p:cNvSpPr txBox="1"/>
          <p:nvPr/>
        </p:nvSpPr>
        <p:spPr>
          <a:xfrm>
            <a:off x="4695150" y="4334825"/>
            <a:ext cx="18663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D85C6"/>
                </a:solidFill>
              </a:rPr>
              <a:t>INLET PROTECTION-AREA</a:t>
            </a:r>
            <a:endParaRPr sz="1000">
              <a:solidFill>
                <a:srgbClr val="3D85C6"/>
              </a:solidFill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4695225" y="4696425"/>
            <a:ext cx="18663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D85C6"/>
                </a:solidFill>
              </a:rPr>
              <a:t>EXCAVATED IMPOUNDMENT</a:t>
            </a:r>
            <a:endParaRPr sz="90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following slides outline the edits made at the last meeting on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August 6, 2018</a:t>
            </a:r>
            <a:endParaRPr sz="3600"/>
          </a:p>
        </p:txBody>
      </p:sp>
      <p:sp>
        <p:nvSpPr>
          <p:cNvPr id="153" name="Google Shape;153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50" y="0"/>
            <a:ext cx="52260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4825" y="4403547"/>
            <a:ext cx="1679400" cy="68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5649" y="4140325"/>
            <a:ext cx="1977750" cy="1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/>
        </p:nvSpPr>
        <p:spPr>
          <a:xfrm>
            <a:off x="266650" y="4791275"/>
            <a:ext cx="26664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B5394"/>
                </a:solidFill>
              </a:rPr>
              <a:t>For channel material, see Note 6</a:t>
            </a:r>
            <a:endParaRPr sz="1200">
              <a:solidFill>
                <a:srgbClr val="0B5394"/>
              </a:solidFill>
            </a:endParaRPr>
          </a:p>
        </p:txBody>
      </p:sp>
      <p:cxnSp>
        <p:nvCxnSpPr>
          <p:cNvPr id="162" name="Google Shape;162;p25"/>
          <p:cNvCxnSpPr/>
          <p:nvPr/>
        </p:nvCxnSpPr>
        <p:spPr>
          <a:xfrm flipH="1">
            <a:off x="781275" y="4339675"/>
            <a:ext cx="1917000" cy="4320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25"/>
          <p:cNvCxnSpPr/>
          <p:nvPr/>
        </p:nvCxnSpPr>
        <p:spPr>
          <a:xfrm rot="10800000" flipH="1">
            <a:off x="3019350" y="2275750"/>
            <a:ext cx="500700" cy="684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25"/>
          <p:cNvSpPr txBox="1"/>
          <p:nvPr/>
        </p:nvSpPr>
        <p:spPr>
          <a:xfrm>
            <a:off x="3019350" y="1978450"/>
            <a:ext cx="5994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CC0000"/>
                </a:solidFill>
              </a:rPr>
              <a:t>Swale</a:t>
            </a:r>
            <a:endParaRPr sz="1200" dirty="0">
              <a:solidFill>
                <a:srgbClr val="CC0000"/>
              </a:solidFill>
            </a:endParaRPr>
          </a:p>
        </p:txBody>
      </p:sp>
      <p:cxnSp>
        <p:nvCxnSpPr>
          <p:cNvPr id="165" name="Google Shape;165;p25"/>
          <p:cNvCxnSpPr/>
          <p:nvPr/>
        </p:nvCxnSpPr>
        <p:spPr>
          <a:xfrm rot="10800000" flipH="1">
            <a:off x="606900" y="4946175"/>
            <a:ext cx="591600" cy="987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25"/>
          <p:cNvSpPr txBox="1"/>
          <p:nvPr/>
        </p:nvSpPr>
        <p:spPr>
          <a:xfrm>
            <a:off x="603000" y="4688250"/>
            <a:ext cx="5994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C0000"/>
                </a:solidFill>
              </a:rPr>
              <a:t>swale</a:t>
            </a:r>
            <a:endParaRPr sz="1200">
              <a:solidFill>
                <a:srgbClr val="CC0000"/>
              </a:solidFill>
            </a:endParaRPr>
          </a:p>
        </p:txBody>
      </p:sp>
      <p:cxnSp>
        <p:nvCxnSpPr>
          <p:cNvPr id="167" name="Google Shape;167;p25"/>
          <p:cNvCxnSpPr/>
          <p:nvPr/>
        </p:nvCxnSpPr>
        <p:spPr>
          <a:xfrm rot="10800000" flipH="1">
            <a:off x="7237325" y="4870450"/>
            <a:ext cx="789000" cy="1896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25"/>
          <p:cNvSpPr txBox="1"/>
          <p:nvPr/>
        </p:nvSpPr>
        <p:spPr>
          <a:xfrm>
            <a:off x="5629000" y="4771675"/>
            <a:ext cx="18207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CC0000"/>
                </a:solidFill>
              </a:rPr>
              <a:t>Update Drawing Date</a:t>
            </a:r>
            <a:endParaRPr sz="1200" i="1">
              <a:solidFill>
                <a:srgbClr val="CC0000"/>
              </a:solidFill>
            </a:endParaRPr>
          </a:p>
        </p:txBody>
      </p:sp>
      <p:cxnSp>
        <p:nvCxnSpPr>
          <p:cNvPr id="169" name="Google Shape;169;p25"/>
          <p:cNvCxnSpPr/>
          <p:nvPr/>
        </p:nvCxnSpPr>
        <p:spPr>
          <a:xfrm rot="10800000" flipH="1">
            <a:off x="6539350" y="4829400"/>
            <a:ext cx="629700" cy="150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" name="Google Shape;170;p25"/>
          <p:cNvSpPr txBox="1"/>
          <p:nvPr/>
        </p:nvSpPr>
        <p:spPr>
          <a:xfrm>
            <a:off x="2057150" y="877775"/>
            <a:ext cx="15168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CC0000"/>
                </a:solidFill>
              </a:rPr>
              <a:t>Longitudinal slope</a:t>
            </a:r>
            <a:endParaRPr sz="1100" dirty="0">
              <a:solidFill>
                <a:srgbClr val="CC0000"/>
              </a:solidFill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2793925" y="3179350"/>
            <a:ext cx="5994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C0000"/>
                </a:solidFill>
              </a:rPr>
              <a:t>max.</a:t>
            </a:r>
            <a:endParaRPr sz="10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4662800" y="254075"/>
            <a:ext cx="4169400" cy="431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Provide edits/additions below:</a:t>
            </a:r>
            <a:endParaRPr u="sng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B5394"/>
                </a:solidFill>
              </a:rPr>
              <a:t>9. For temporary stabilization rip-rap; width, depth, and surface water elevation should be designed by owner or owner’s representative.</a:t>
            </a:r>
            <a:endParaRPr dirty="0"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B5394"/>
                </a:solidFill>
              </a:rPr>
              <a:t>10. Refer to Drawing 1230A and B for turf reinforcement mat.</a:t>
            </a:r>
            <a:br>
              <a:rPr lang="en" dirty="0">
                <a:solidFill>
                  <a:srgbClr val="0B5394"/>
                </a:solidFill>
              </a:rPr>
            </a:br>
            <a:endParaRPr dirty="0"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0B5394"/>
                </a:solidFill>
              </a:rPr>
              <a:t>11. See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integrated Stormwater Management Manual</a:t>
            </a:r>
            <a:r>
              <a:rPr lang="en" dirty="0">
                <a:solidFill>
                  <a:srgbClr val="0B5394"/>
                </a:solidFill>
              </a:rPr>
              <a:t> for more information on interceptor swale.</a:t>
            </a:r>
            <a:endParaRPr dirty="0">
              <a:solidFill>
                <a:srgbClr val="0B5394"/>
              </a:solidFill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75538"/>
            <a:ext cx="3665074" cy="4992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26"/>
          <p:cNvCxnSpPr/>
          <p:nvPr/>
        </p:nvCxnSpPr>
        <p:spPr>
          <a:xfrm rot="10800000" flipH="1">
            <a:off x="3393100" y="3703950"/>
            <a:ext cx="167100" cy="1554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" name="Google Shape;179;p26"/>
          <p:cNvSpPr txBox="1"/>
          <p:nvPr/>
        </p:nvSpPr>
        <p:spPr>
          <a:xfrm>
            <a:off x="3560200" y="3540750"/>
            <a:ext cx="5502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B5394"/>
                </a:solidFill>
              </a:rPr>
              <a:t>95%</a:t>
            </a:r>
            <a:endParaRPr sz="1200">
              <a:solidFill>
                <a:srgbClr val="0B5394"/>
              </a:solidFill>
            </a:endParaRPr>
          </a:p>
        </p:txBody>
      </p:sp>
      <p:cxnSp>
        <p:nvCxnSpPr>
          <p:cNvPr id="180" name="Google Shape;180;p26"/>
          <p:cNvCxnSpPr/>
          <p:nvPr/>
        </p:nvCxnSpPr>
        <p:spPr>
          <a:xfrm flipH="1">
            <a:off x="1183575" y="2661425"/>
            <a:ext cx="430500" cy="861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26"/>
          <p:cNvSpPr txBox="1"/>
          <p:nvPr/>
        </p:nvSpPr>
        <p:spPr>
          <a:xfrm>
            <a:off x="1563850" y="2356725"/>
            <a:ext cx="3545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B5394"/>
                </a:solidFill>
              </a:rPr>
              <a:t>Replace “grades” with “longitudinal slopes”</a:t>
            </a:r>
            <a:endParaRPr sz="1200">
              <a:solidFill>
                <a:srgbClr val="0B5394"/>
              </a:solidFill>
            </a:endParaRPr>
          </a:p>
        </p:txBody>
      </p:sp>
      <p:cxnSp>
        <p:nvCxnSpPr>
          <p:cNvPr id="182" name="Google Shape;182;p26"/>
          <p:cNvCxnSpPr/>
          <p:nvPr/>
        </p:nvCxnSpPr>
        <p:spPr>
          <a:xfrm flipH="1">
            <a:off x="731675" y="3330500"/>
            <a:ext cx="1999800" cy="627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26"/>
          <p:cNvCxnSpPr/>
          <p:nvPr/>
        </p:nvCxnSpPr>
        <p:spPr>
          <a:xfrm flipH="1">
            <a:off x="3758900" y="3213800"/>
            <a:ext cx="107700" cy="71700"/>
          </a:xfrm>
          <a:prstGeom prst="straightConnector1">
            <a:avLst/>
          </a:prstGeom>
          <a:noFill/>
          <a:ln w="9525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26"/>
          <p:cNvCxnSpPr/>
          <p:nvPr/>
        </p:nvCxnSpPr>
        <p:spPr>
          <a:xfrm flipH="1">
            <a:off x="1563850" y="2984163"/>
            <a:ext cx="430500" cy="861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" name="Google Shape;185;p26"/>
          <p:cNvSpPr txBox="1"/>
          <p:nvPr/>
        </p:nvSpPr>
        <p:spPr>
          <a:xfrm>
            <a:off x="4445575" y="4568975"/>
            <a:ext cx="19308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C0000"/>
                </a:solidFill>
              </a:rPr>
              <a:t>Update Drawing Date</a:t>
            </a:r>
            <a:endParaRPr sz="1200">
              <a:solidFill>
                <a:srgbClr val="CC0000"/>
              </a:solidFill>
            </a:endParaRPr>
          </a:p>
        </p:txBody>
      </p:sp>
      <p:cxnSp>
        <p:nvCxnSpPr>
          <p:cNvPr id="186" name="Google Shape;186;p26"/>
          <p:cNvCxnSpPr/>
          <p:nvPr/>
        </p:nvCxnSpPr>
        <p:spPr>
          <a:xfrm flipH="1">
            <a:off x="3603475" y="4756575"/>
            <a:ext cx="895200" cy="1539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" name="Google Shape;187;p26"/>
          <p:cNvCxnSpPr/>
          <p:nvPr/>
        </p:nvCxnSpPr>
        <p:spPr>
          <a:xfrm rot="10800000" flipH="1">
            <a:off x="3254525" y="4961300"/>
            <a:ext cx="470400" cy="684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26"/>
          <p:cNvCxnSpPr/>
          <p:nvPr/>
        </p:nvCxnSpPr>
        <p:spPr>
          <a:xfrm flipH="1">
            <a:off x="3818650" y="3659250"/>
            <a:ext cx="186900" cy="1389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26"/>
          <p:cNvCxnSpPr/>
          <p:nvPr/>
        </p:nvCxnSpPr>
        <p:spPr>
          <a:xfrm>
            <a:off x="3821050" y="3675600"/>
            <a:ext cx="182100" cy="1062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26"/>
          <p:cNvSpPr txBox="1"/>
          <p:nvPr/>
        </p:nvSpPr>
        <p:spPr>
          <a:xfrm>
            <a:off x="3444050" y="3300325"/>
            <a:ext cx="10545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CC0000"/>
                </a:solidFill>
              </a:rPr>
              <a:t>PLANS</a:t>
            </a:r>
            <a:endParaRPr sz="800">
              <a:solidFill>
                <a:srgbClr val="CC0000"/>
              </a:solidFill>
            </a:endParaRPr>
          </a:p>
        </p:txBody>
      </p:sp>
      <p:cxnSp>
        <p:nvCxnSpPr>
          <p:cNvPr id="191" name="Google Shape;191;p26"/>
          <p:cNvCxnSpPr/>
          <p:nvPr/>
        </p:nvCxnSpPr>
        <p:spPr>
          <a:xfrm rot="10800000" flipH="1">
            <a:off x="3331250" y="2797250"/>
            <a:ext cx="436200" cy="753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Google Shape;192;p26"/>
          <p:cNvSpPr txBox="1"/>
          <p:nvPr/>
        </p:nvSpPr>
        <p:spPr>
          <a:xfrm>
            <a:off x="3724925" y="2661250"/>
            <a:ext cx="5784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C0000"/>
                </a:solidFill>
              </a:rPr>
              <a:t>swale</a:t>
            </a:r>
            <a:endParaRPr sz="1000">
              <a:solidFill>
                <a:srgbClr val="CC0000"/>
              </a:solidFill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4416025" y="2958550"/>
            <a:ext cx="10545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CC0000"/>
                </a:solidFill>
              </a:rPr>
              <a:t>STABILIZED RIP-RAP</a:t>
            </a:r>
            <a:endParaRPr sz="800">
              <a:solidFill>
                <a:srgbClr val="CC0000"/>
              </a:solidFill>
            </a:endParaRPr>
          </a:p>
        </p:txBody>
      </p:sp>
      <p:cxnSp>
        <p:nvCxnSpPr>
          <p:cNvPr id="194" name="Google Shape;194;p26"/>
          <p:cNvCxnSpPr/>
          <p:nvPr/>
        </p:nvCxnSpPr>
        <p:spPr>
          <a:xfrm flipH="1">
            <a:off x="3919075" y="3229550"/>
            <a:ext cx="526500" cy="402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5" name="Google Shape;195;p26"/>
          <p:cNvSpPr/>
          <p:nvPr/>
        </p:nvSpPr>
        <p:spPr>
          <a:xfrm>
            <a:off x="4445575" y="3027000"/>
            <a:ext cx="107700" cy="297300"/>
          </a:xfrm>
          <a:prstGeom prst="leftBracket">
            <a:avLst>
              <a:gd name="adj" fmla="val 8333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6"/>
          <p:cNvSpPr txBox="1"/>
          <p:nvPr/>
        </p:nvSpPr>
        <p:spPr>
          <a:xfrm>
            <a:off x="1086350" y="3420900"/>
            <a:ext cx="15615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CC0000"/>
                </a:solidFill>
              </a:rPr>
              <a:t>SEE NOTES 9 AND 10.</a:t>
            </a:r>
            <a:endParaRPr sz="8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264" y="0"/>
            <a:ext cx="473567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9800" y="4298850"/>
            <a:ext cx="1599350" cy="65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9800" y="4008825"/>
            <a:ext cx="1599350" cy="2249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7"/>
          <p:cNvCxnSpPr/>
          <p:nvPr/>
        </p:nvCxnSpPr>
        <p:spPr>
          <a:xfrm flipH="1">
            <a:off x="4160775" y="4347225"/>
            <a:ext cx="2187900" cy="4734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27"/>
          <p:cNvSpPr txBox="1"/>
          <p:nvPr/>
        </p:nvSpPr>
        <p:spPr>
          <a:xfrm>
            <a:off x="5208625" y="4657375"/>
            <a:ext cx="16794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B5394"/>
                </a:solidFill>
              </a:rPr>
              <a:t>See note 5</a:t>
            </a:r>
            <a:endParaRPr sz="1200">
              <a:solidFill>
                <a:srgbClr val="0B5394"/>
              </a:solidFill>
            </a:endParaRPr>
          </a:p>
        </p:txBody>
      </p:sp>
      <p:sp>
        <p:nvSpPr>
          <p:cNvPr id="206" name="Google Shape;206;p27"/>
          <p:cNvSpPr txBox="1"/>
          <p:nvPr/>
        </p:nvSpPr>
        <p:spPr>
          <a:xfrm>
            <a:off x="4345075" y="1711625"/>
            <a:ext cx="23052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B5394"/>
                </a:solidFill>
              </a:rPr>
              <a:t>Plan view should include an “outlet flow” arrow.</a:t>
            </a:r>
            <a:endParaRPr i="1">
              <a:solidFill>
                <a:srgbClr val="0B5394"/>
              </a:solidFill>
            </a:endParaRPr>
          </a:p>
        </p:txBody>
      </p:sp>
      <p:cxnSp>
        <p:nvCxnSpPr>
          <p:cNvPr id="207" name="Google Shape;207;p27"/>
          <p:cNvCxnSpPr/>
          <p:nvPr/>
        </p:nvCxnSpPr>
        <p:spPr>
          <a:xfrm rot="10800000" flipH="1">
            <a:off x="4301425" y="1866075"/>
            <a:ext cx="2162100" cy="3567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7"/>
          <p:cNvCxnSpPr/>
          <p:nvPr/>
        </p:nvCxnSpPr>
        <p:spPr>
          <a:xfrm>
            <a:off x="4415225" y="1767600"/>
            <a:ext cx="1926900" cy="5310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" name="Google Shape;209;p27"/>
          <p:cNvCxnSpPr/>
          <p:nvPr/>
        </p:nvCxnSpPr>
        <p:spPr>
          <a:xfrm rot="10800000" flipH="1">
            <a:off x="7153875" y="4695750"/>
            <a:ext cx="728400" cy="2505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" name="Google Shape;210;p27"/>
          <p:cNvSpPr txBox="1"/>
          <p:nvPr/>
        </p:nvSpPr>
        <p:spPr>
          <a:xfrm>
            <a:off x="6257650" y="4695750"/>
            <a:ext cx="11298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0000"/>
                </a:solidFill>
              </a:rPr>
              <a:t>Update Drawing Date</a:t>
            </a:r>
            <a:endParaRPr sz="1100">
              <a:solidFill>
                <a:srgbClr val="CC0000"/>
              </a:solidFill>
            </a:endParaRPr>
          </a:p>
        </p:txBody>
      </p:sp>
      <p:cxnSp>
        <p:nvCxnSpPr>
          <p:cNvPr id="211" name="Google Shape;211;p27"/>
          <p:cNvCxnSpPr/>
          <p:nvPr/>
        </p:nvCxnSpPr>
        <p:spPr>
          <a:xfrm>
            <a:off x="6844500" y="4873650"/>
            <a:ext cx="285300" cy="9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9204" y="0"/>
            <a:ext cx="3825592" cy="51434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7" name="Google Shape;217;p28"/>
          <p:cNvGraphicFramePr/>
          <p:nvPr/>
        </p:nvGraphicFramePr>
        <p:xfrm>
          <a:off x="4331600" y="4032335"/>
          <a:ext cx="2066550" cy="833250"/>
        </p:xfrm>
        <a:graphic>
          <a:graphicData uri="http://schemas.openxmlformats.org/drawingml/2006/table">
            <a:tbl>
              <a:tblPr>
                <a:noFill/>
                <a:tableStyleId>{27E29042-F7D5-4957-8940-D3290DE38007}</a:tableStyleId>
              </a:tblPr>
              <a:tblGrid>
                <a:gridCol w="1033275"/>
                <a:gridCol w="1033275"/>
              </a:tblGrid>
              <a:tr h="3726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B5394"/>
                          </a:solidFill>
                        </a:rPr>
                        <a:t>Standard Specification Reference</a:t>
                      </a:r>
                      <a:endParaRPr sz="600">
                        <a:solidFill>
                          <a:srgbClr val="0B5394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CC0000"/>
                          </a:solidFill>
                        </a:rPr>
                        <a:t>202.7*</a:t>
                      </a:r>
                      <a:endParaRPr sz="900">
                        <a:solidFill>
                          <a:srgbClr val="CC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B5394"/>
                          </a:solidFill>
                        </a:rPr>
                        <a:t>Date</a:t>
                      </a:r>
                      <a:endParaRPr sz="600">
                        <a:solidFill>
                          <a:srgbClr val="0B5394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strike="sngStrike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B5394"/>
                          </a:solidFill>
                        </a:rPr>
                        <a:t>Standard Drawing No</a:t>
                      </a:r>
                      <a:r>
                        <a:rPr lang="en" sz="600">
                          <a:solidFill>
                            <a:srgbClr val="990000"/>
                          </a:solidFill>
                        </a:rPr>
                        <a:t>.</a:t>
                      </a:r>
                      <a:endParaRPr sz="600">
                        <a:solidFill>
                          <a:srgbClr val="99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B5394"/>
                          </a:solidFill>
                        </a:rPr>
                        <a:t>1040B</a:t>
                      </a:r>
                      <a:endParaRPr sz="900">
                        <a:solidFill>
                          <a:srgbClr val="0B5394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218" name="Google Shape;218;p28"/>
          <p:cNvCxnSpPr/>
          <p:nvPr/>
        </p:nvCxnSpPr>
        <p:spPr>
          <a:xfrm flipH="1">
            <a:off x="3497150" y="4954450"/>
            <a:ext cx="2205600" cy="630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9" name="Google Shape;219;p28"/>
          <p:cNvSpPr/>
          <p:nvPr/>
        </p:nvSpPr>
        <p:spPr>
          <a:xfrm>
            <a:off x="3218450" y="1481350"/>
            <a:ext cx="2857500" cy="248100"/>
          </a:xfrm>
          <a:prstGeom prst="ellipse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8"/>
          <p:cNvSpPr txBox="1"/>
          <p:nvPr/>
        </p:nvSpPr>
        <p:spPr>
          <a:xfrm>
            <a:off x="6617350" y="1180450"/>
            <a:ext cx="24321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Arrows are upside down</a:t>
            </a:r>
            <a:endParaRPr>
              <a:solidFill>
                <a:srgbClr val="CC0000"/>
              </a:solidFill>
            </a:endParaRPr>
          </a:p>
        </p:txBody>
      </p:sp>
      <p:cxnSp>
        <p:nvCxnSpPr>
          <p:cNvPr id="221" name="Google Shape;221;p28"/>
          <p:cNvCxnSpPr/>
          <p:nvPr/>
        </p:nvCxnSpPr>
        <p:spPr>
          <a:xfrm flipH="1">
            <a:off x="6133750" y="1443800"/>
            <a:ext cx="483600" cy="1326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2" name="Google Shape;222;p28"/>
          <p:cNvSpPr/>
          <p:nvPr/>
        </p:nvSpPr>
        <p:spPr>
          <a:xfrm>
            <a:off x="6686650" y="1621463"/>
            <a:ext cx="2293500" cy="2481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8"/>
          <p:cNvSpPr/>
          <p:nvPr/>
        </p:nvSpPr>
        <p:spPr>
          <a:xfrm rot="10800000">
            <a:off x="6820400" y="1625225"/>
            <a:ext cx="97800" cy="630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4" name="Google Shape;224;p28"/>
          <p:cNvCxnSpPr>
            <a:stCxn id="223" idx="0"/>
          </p:cNvCxnSpPr>
          <p:nvPr/>
        </p:nvCxnSpPr>
        <p:spPr>
          <a:xfrm flipH="1">
            <a:off x="6865400" y="1688225"/>
            <a:ext cx="3900" cy="1776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28"/>
          <p:cNvSpPr/>
          <p:nvPr/>
        </p:nvSpPr>
        <p:spPr>
          <a:xfrm rot="10800000">
            <a:off x="7253800" y="1625225"/>
            <a:ext cx="97800" cy="630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6" name="Google Shape;226;p28"/>
          <p:cNvCxnSpPr>
            <a:stCxn id="225" idx="0"/>
          </p:cNvCxnSpPr>
          <p:nvPr/>
        </p:nvCxnSpPr>
        <p:spPr>
          <a:xfrm flipH="1">
            <a:off x="7298800" y="1688225"/>
            <a:ext cx="3900" cy="1776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7" name="Google Shape;227;p28"/>
          <p:cNvSpPr/>
          <p:nvPr/>
        </p:nvSpPr>
        <p:spPr>
          <a:xfrm rot="10800000">
            <a:off x="7736100" y="1625225"/>
            <a:ext cx="97800" cy="630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8" name="Google Shape;228;p28"/>
          <p:cNvCxnSpPr/>
          <p:nvPr/>
        </p:nvCxnSpPr>
        <p:spPr>
          <a:xfrm flipH="1">
            <a:off x="7783050" y="1688225"/>
            <a:ext cx="3900" cy="1776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Google Shape;229;p28"/>
          <p:cNvSpPr/>
          <p:nvPr/>
        </p:nvSpPr>
        <p:spPr>
          <a:xfrm rot="10800000">
            <a:off x="8218400" y="1625225"/>
            <a:ext cx="97800" cy="630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0" name="Google Shape;230;p28"/>
          <p:cNvCxnSpPr>
            <a:stCxn id="229" idx="0"/>
          </p:cNvCxnSpPr>
          <p:nvPr/>
        </p:nvCxnSpPr>
        <p:spPr>
          <a:xfrm flipH="1">
            <a:off x="8263400" y="1688225"/>
            <a:ext cx="3900" cy="1776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1" name="Google Shape;231;p28"/>
          <p:cNvSpPr/>
          <p:nvPr/>
        </p:nvSpPr>
        <p:spPr>
          <a:xfrm rot="10800000">
            <a:off x="8651800" y="1625225"/>
            <a:ext cx="97800" cy="630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2" name="Google Shape;232;p28"/>
          <p:cNvCxnSpPr>
            <a:stCxn id="231" idx="0"/>
          </p:cNvCxnSpPr>
          <p:nvPr/>
        </p:nvCxnSpPr>
        <p:spPr>
          <a:xfrm flipH="1">
            <a:off x="8696800" y="1688225"/>
            <a:ext cx="3900" cy="1776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28"/>
          <p:cNvCxnSpPr/>
          <p:nvPr/>
        </p:nvCxnSpPr>
        <p:spPr>
          <a:xfrm rot="10800000" flipH="1">
            <a:off x="5542050" y="3634550"/>
            <a:ext cx="544500" cy="426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28"/>
          <p:cNvSpPr txBox="1"/>
          <p:nvPr/>
        </p:nvSpPr>
        <p:spPr>
          <a:xfrm>
            <a:off x="6575100" y="3319475"/>
            <a:ext cx="18432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C0000"/>
                </a:solidFill>
              </a:rPr>
              <a:t>STANDARD DRAWINGS 1030A AND 1030B.</a:t>
            </a:r>
            <a:endParaRPr sz="900">
              <a:solidFill>
                <a:srgbClr val="CC0000"/>
              </a:solidFill>
            </a:endParaRPr>
          </a:p>
        </p:txBody>
      </p:sp>
      <p:cxnSp>
        <p:nvCxnSpPr>
          <p:cNvPr id="235" name="Google Shape;235;p28"/>
          <p:cNvCxnSpPr/>
          <p:nvPr/>
        </p:nvCxnSpPr>
        <p:spPr>
          <a:xfrm rot="10800000" flipH="1">
            <a:off x="5324475" y="3707150"/>
            <a:ext cx="769500" cy="426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28"/>
          <p:cNvCxnSpPr/>
          <p:nvPr/>
        </p:nvCxnSpPr>
        <p:spPr>
          <a:xfrm rot="10800000" flipH="1">
            <a:off x="6115625" y="3561875"/>
            <a:ext cx="500400" cy="1017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body" idx="1"/>
          </p:nvPr>
        </p:nvSpPr>
        <p:spPr>
          <a:xfrm>
            <a:off x="4662800" y="254075"/>
            <a:ext cx="4169400" cy="43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Provide edits/additions below:</a:t>
            </a:r>
            <a:endParaRPr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B5394"/>
                </a:solidFill>
              </a:rPr>
              <a:t>7. See </a:t>
            </a:r>
            <a:r>
              <a:rPr lang="en" u="sng">
                <a:solidFill>
                  <a:schemeClr val="hlink"/>
                </a:solidFill>
                <a:hlinkClick r:id="rId3"/>
              </a:rPr>
              <a:t>integrated Stormwater Management Manual</a:t>
            </a:r>
            <a:r>
              <a:rPr lang="en">
                <a:solidFill>
                  <a:srgbClr val="0B5394"/>
                </a:solidFill>
              </a:rPr>
              <a:t> for more information on Diversion Dikes.</a:t>
            </a:r>
            <a:endParaRPr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CC0000"/>
                </a:solidFill>
              </a:rPr>
              <a:t>8. For temporary stabilization rip-rap; width, depth, and surface water elevation should be designed by owner or owner’s representative.</a:t>
            </a:r>
            <a:endParaRPr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CC0000"/>
                </a:solidFill>
              </a:rPr>
              <a:t>9. Refer to Drawing 1230A and B for turf reinforcement mat.</a:t>
            </a:r>
            <a:endParaRPr>
              <a:solidFill>
                <a:srgbClr val="CC0000"/>
              </a:solidFill>
            </a:endParaRPr>
          </a:p>
        </p:txBody>
      </p:sp>
      <p:pic>
        <p:nvPicPr>
          <p:cNvPr id="242" name="Google Shape;24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550" y="107000"/>
            <a:ext cx="3638275" cy="4929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29"/>
          <p:cNvCxnSpPr/>
          <p:nvPr/>
        </p:nvCxnSpPr>
        <p:spPr>
          <a:xfrm rot="10800000" flipH="1">
            <a:off x="3173750" y="1367675"/>
            <a:ext cx="395700" cy="528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4" name="Google Shape;244;p29"/>
          <p:cNvSpPr txBox="1"/>
          <p:nvPr/>
        </p:nvSpPr>
        <p:spPr>
          <a:xfrm>
            <a:off x="3509250" y="926500"/>
            <a:ext cx="1359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B5394"/>
                </a:solidFill>
              </a:rPr>
              <a:t>“Refer to Item 202.7 in the Standard Specifications.”</a:t>
            </a:r>
            <a:endParaRPr sz="1200">
              <a:solidFill>
                <a:srgbClr val="0B5394"/>
              </a:solidFill>
            </a:endParaRPr>
          </a:p>
        </p:txBody>
      </p:sp>
      <p:cxnSp>
        <p:nvCxnSpPr>
          <p:cNvPr id="245" name="Google Shape;245;p29"/>
          <p:cNvCxnSpPr/>
          <p:nvPr/>
        </p:nvCxnSpPr>
        <p:spPr>
          <a:xfrm flipH="1">
            <a:off x="1061625" y="2037325"/>
            <a:ext cx="430500" cy="861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Google Shape;246;p29"/>
          <p:cNvCxnSpPr/>
          <p:nvPr/>
        </p:nvCxnSpPr>
        <p:spPr>
          <a:xfrm flipH="1">
            <a:off x="2288450" y="2711625"/>
            <a:ext cx="1126200" cy="501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29"/>
          <p:cNvCxnSpPr/>
          <p:nvPr/>
        </p:nvCxnSpPr>
        <p:spPr>
          <a:xfrm flipH="1">
            <a:off x="638375" y="2819350"/>
            <a:ext cx="951000" cy="432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29"/>
          <p:cNvCxnSpPr/>
          <p:nvPr/>
        </p:nvCxnSpPr>
        <p:spPr>
          <a:xfrm flipH="1">
            <a:off x="3694275" y="4891450"/>
            <a:ext cx="378000" cy="867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9" name="Google Shape;249;p29"/>
          <p:cNvSpPr txBox="1"/>
          <p:nvPr/>
        </p:nvSpPr>
        <p:spPr>
          <a:xfrm>
            <a:off x="4072275" y="4723450"/>
            <a:ext cx="6510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B5394"/>
                </a:solidFill>
              </a:rPr>
              <a:t>1040C</a:t>
            </a:r>
            <a:endParaRPr sz="1200">
              <a:solidFill>
                <a:srgbClr val="0B5394"/>
              </a:solidFill>
            </a:endParaRPr>
          </a:p>
        </p:txBody>
      </p:sp>
      <p:cxnSp>
        <p:nvCxnSpPr>
          <p:cNvPr id="250" name="Google Shape;250;p29"/>
          <p:cNvCxnSpPr/>
          <p:nvPr/>
        </p:nvCxnSpPr>
        <p:spPr>
          <a:xfrm flipH="1">
            <a:off x="2478375" y="2356550"/>
            <a:ext cx="430500" cy="861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1" name="Google Shape;251;p29"/>
          <p:cNvSpPr txBox="1"/>
          <p:nvPr/>
        </p:nvSpPr>
        <p:spPr>
          <a:xfrm>
            <a:off x="978975" y="1730888"/>
            <a:ext cx="3545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B5394"/>
                </a:solidFill>
              </a:rPr>
              <a:t>Replace “grades” with “longitudinal slopes”</a:t>
            </a:r>
            <a:endParaRPr sz="1200">
              <a:solidFill>
                <a:srgbClr val="0B5394"/>
              </a:solidFill>
            </a:endParaRPr>
          </a:p>
        </p:txBody>
      </p:sp>
      <p:cxnSp>
        <p:nvCxnSpPr>
          <p:cNvPr id="252" name="Google Shape;252;p29"/>
          <p:cNvCxnSpPr/>
          <p:nvPr/>
        </p:nvCxnSpPr>
        <p:spPr>
          <a:xfrm rot="10800000" flipH="1">
            <a:off x="2524600" y="2973450"/>
            <a:ext cx="5400" cy="4362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3" name="Google Shape;253;p29"/>
          <p:cNvSpPr txBox="1"/>
          <p:nvPr/>
        </p:nvSpPr>
        <p:spPr>
          <a:xfrm>
            <a:off x="2222650" y="3340300"/>
            <a:ext cx="6093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CC0000"/>
                </a:solidFill>
              </a:rPr>
              <a:t>PLANS</a:t>
            </a:r>
            <a:endParaRPr sz="800">
              <a:solidFill>
                <a:srgbClr val="CC0000"/>
              </a:solidFill>
            </a:endParaRPr>
          </a:p>
        </p:txBody>
      </p:sp>
      <p:cxnSp>
        <p:nvCxnSpPr>
          <p:cNvPr id="254" name="Google Shape;254;p29"/>
          <p:cNvCxnSpPr/>
          <p:nvPr/>
        </p:nvCxnSpPr>
        <p:spPr>
          <a:xfrm rot="10800000" flipH="1">
            <a:off x="624150" y="2278625"/>
            <a:ext cx="451200" cy="525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" name="Google Shape;255;p29"/>
          <p:cNvSpPr txBox="1"/>
          <p:nvPr/>
        </p:nvSpPr>
        <p:spPr>
          <a:xfrm>
            <a:off x="183650" y="2132825"/>
            <a:ext cx="578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C0000"/>
                </a:solidFill>
              </a:rPr>
              <a:t>swale</a:t>
            </a:r>
            <a:endParaRPr sz="1000">
              <a:solidFill>
                <a:srgbClr val="CC0000"/>
              </a:solidFill>
            </a:endParaRPr>
          </a:p>
        </p:txBody>
      </p:sp>
      <p:cxnSp>
        <p:nvCxnSpPr>
          <p:cNvPr id="256" name="Google Shape;256;p29"/>
          <p:cNvCxnSpPr/>
          <p:nvPr/>
        </p:nvCxnSpPr>
        <p:spPr>
          <a:xfrm rot="10800000" flipH="1">
            <a:off x="3083100" y="4910375"/>
            <a:ext cx="451200" cy="1128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7" name="Google Shape;257;p29"/>
          <p:cNvSpPr txBox="1"/>
          <p:nvPr/>
        </p:nvSpPr>
        <p:spPr>
          <a:xfrm>
            <a:off x="2876925" y="4226325"/>
            <a:ext cx="14895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C0000"/>
                </a:solidFill>
              </a:rPr>
              <a:t>Update Drawing Date</a:t>
            </a:r>
            <a:endParaRPr sz="1000">
              <a:solidFill>
                <a:srgbClr val="CC0000"/>
              </a:solidFill>
            </a:endParaRPr>
          </a:p>
        </p:txBody>
      </p:sp>
      <p:cxnSp>
        <p:nvCxnSpPr>
          <p:cNvPr id="258" name="Google Shape;258;p29"/>
          <p:cNvCxnSpPr/>
          <p:nvPr/>
        </p:nvCxnSpPr>
        <p:spPr>
          <a:xfrm flipH="1">
            <a:off x="3173750" y="4499975"/>
            <a:ext cx="6900" cy="4104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9" name="Google Shape;259;p29"/>
          <p:cNvSpPr txBox="1"/>
          <p:nvPr/>
        </p:nvSpPr>
        <p:spPr>
          <a:xfrm>
            <a:off x="3694275" y="2372700"/>
            <a:ext cx="1054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CC0000"/>
                </a:solidFill>
              </a:rPr>
              <a:t>STABILIZED RIP-RAP </a:t>
            </a:r>
            <a:endParaRPr sz="800">
              <a:solidFill>
                <a:srgbClr val="CC0000"/>
              </a:solidFill>
            </a:endParaRPr>
          </a:p>
        </p:txBody>
      </p:sp>
      <p:sp>
        <p:nvSpPr>
          <p:cNvPr id="260" name="Google Shape;260;p29"/>
          <p:cNvSpPr/>
          <p:nvPr/>
        </p:nvSpPr>
        <p:spPr>
          <a:xfrm>
            <a:off x="3725088" y="2413650"/>
            <a:ext cx="121500" cy="316200"/>
          </a:xfrm>
          <a:prstGeom prst="leftBracket">
            <a:avLst>
              <a:gd name="adj" fmla="val 8333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1" name="Google Shape;261;p29"/>
          <p:cNvCxnSpPr>
            <a:stCxn id="260" idx="1"/>
          </p:cNvCxnSpPr>
          <p:nvPr/>
        </p:nvCxnSpPr>
        <p:spPr>
          <a:xfrm flipH="1">
            <a:off x="3438588" y="2571750"/>
            <a:ext cx="286500" cy="1341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2" name="Google Shape;262;p29"/>
          <p:cNvSpPr txBox="1"/>
          <p:nvPr/>
        </p:nvSpPr>
        <p:spPr>
          <a:xfrm>
            <a:off x="2908875" y="2809025"/>
            <a:ext cx="13599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CC0000"/>
                </a:solidFill>
              </a:rPr>
              <a:t>SEE NOTES 8 AND 9.</a:t>
            </a:r>
            <a:endParaRPr sz="800">
              <a:solidFill>
                <a:srgbClr val="CC0000"/>
              </a:solidFill>
            </a:endParaRPr>
          </a:p>
        </p:txBody>
      </p:sp>
      <p:cxnSp>
        <p:nvCxnSpPr>
          <p:cNvPr id="263" name="Google Shape;263;p29"/>
          <p:cNvCxnSpPr/>
          <p:nvPr/>
        </p:nvCxnSpPr>
        <p:spPr>
          <a:xfrm rot="10800000" flipH="1">
            <a:off x="2583350" y="2932175"/>
            <a:ext cx="272100" cy="699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350" y="152400"/>
            <a:ext cx="485112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9375" y="4132675"/>
            <a:ext cx="1590675" cy="64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2788" y="4846925"/>
            <a:ext cx="2798850" cy="185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30"/>
          <p:cNvCxnSpPr/>
          <p:nvPr/>
        </p:nvCxnSpPr>
        <p:spPr>
          <a:xfrm flipH="1">
            <a:off x="1701300" y="165400"/>
            <a:ext cx="4797000" cy="47262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30"/>
          <p:cNvSpPr txBox="1"/>
          <p:nvPr/>
        </p:nvSpPr>
        <p:spPr>
          <a:xfrm>
            <a:off x="6720075" y="1180600"/>
            <a:ext cx="2199300" cy="11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0B5394"/>
                </a:solidFill>
              </a:rPr>
              <a:t>Replace 1050A with iSWM 3.32</a:t>
            </a:r>
            <a:endParaRPr i="1" dirty="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1275" y="-380000"/>
            <a:ext cx="4161449" cy="552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8" name="Google Shape;278;p31"/>
          <p:cNvGraphicFramePr/>
          <p:nvPr/>
        </p:nvGraphicFramePr>
        <p:xfrm>
          <a:off x="6922425" y="4126935"/>
          <a:ext cx="2066550" cy="833250"/>
        </p:xfrm>
        <a:graphic>
          <a:graphicData uri="http://schemas.openxmlformats.org/drawingml/2006/table">
            <a:tbl>
              <a:tblPr>
                <a:noFill/>
                <a:tableStyleId>{27E29042-F7D5-4957-8940-D3290DE38007}</a:tableStyleId>
              </a:tblPr>
              <a:tblGrid>
                <a:gridCol w="1033275"/>
                <a:gridCol w="1033275"/>
              </a:tblGrid>
              <a:tr h="3726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B5394"/>
                          </a:solidFill>
                        </a:rPr>
                        <a:t>Standard Specification Reference</a:t>
                      </a:r>
                      <a:endParaRPr sz="600">
                        <a:solidFill>
                          <a:srgbClr val="0B5394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B5394"/>
                          </a:solidFill>
                        </a:rPr>
                        <a:t>202.8 *</a:t>
                      </a:r>
                      <a:endParaRPr sz="900">
                        <a:solidFill>
                          <a:srgbClr val="0B5394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B5394"/>
                          </a:solidFill>
                        </a:rPr>
                        <a:t>Date</a:t>
                      </a:r>
                      <a:endParaRPr sz="600">
                        <a:solidFill>
                          <a:srgbClr val="0B5394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0B5394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B5394"/>
                          </a:solidFill>
                        </a:rPr>
                        <a:t>Standard Drawing No.</a:t>
                      </a:r>
                      <a:endParaRPr sz="600">
                        <a:solidFill>
                          <a:srgbClr val="0B5394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B5394"/>
                          </a:solidFill>
                        </a:rPr>
                        <a:t>1050A</a:t>
                      </a:r>
                      <a:endParaRPr sz="900">
                        <a:solidFill>
                          <a:srgbClr val="0B5394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279" name="Google Shape;279;p31"/>
          <p:cNvCxnSpPr/>
          <p:nvPr/>
        </p:nvCxnSpPr>
        <p:spPr>
          <a:xfrm flipH="1">
            <a:off x="3307875" y="5014475"/>
            <a:ext cx="2325900" cy="45900"/>
          </a:xfrm>
          <a:prstGeom prst="straightConnector1">
            <a:avLst/>
          </a:prstGeom>
          <a:noFill/>
          <a:ln w="9525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Google Shape;280;p31"/>
          <p:cNvSpPr txBox="1"/>
          <p:nvPr/>
        </p:nvSpPr>
        <p:spPr>
          <a:xfrm>
            <a:off x="4634625" y="1880775"/>
            <a:ext cx="578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C0000"/>
                </a:solidFill>
              </a:rPr>
              <a:t>deep</a:t>
            </a:r>
            <a:endParaRPr sz="1000">
              <a:solidFill>
                <a:srgbClr val="CC0000"/>
              </a:solidFill>
            </a:endParaRPr>
          </a:p>
        </p:txBody>
      </p:sp>
      <p:cxnSp>
        <p:nvCxnSpPr>
          <p:cNvPr id="281" name="Google Shape;281;p31"/>
          <p:cNvCxnSpPr/>
          <p:nvPr/>
        </p:nvCxnSpPr>
        <p:spPr>
          <a:xfrm rot="10800000" flipH="1">
            <a:off x="3011225" y="255550"/>
            <a:ext cx="479100" cy="2196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p31"/>
          <p:cNvSpPr txBox="1"/>
          <p:nvPr/>
        </p:nvSpPr>
        <p:spPr>
          <a:xfrm>
            <a:off x="1004600" y="255550"/>
            <a:ext cx="14394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C0000"/>
                </a:solidFill>
              </a:rPr>
              <a:t>6” x 6” OR 4” x 4” WELDED WIRE MESH STRUCTURE</a:t>
            </a:r>
            <a:endParaRPr sz="1000">
              <a:solidFill>
                <a:srgbClr val="CC0000"/>
              </a:solidFill>
            </a:endParaRPr>
          </a:p>
        </p:txBody>
      </p:sp>
      <p:sp>
        <p:nvSpPr>
          <p:cNvPr id="283" name="Google Shape;283;p31"/>
          <p:cNvSpPr/>
          <p:nvPr/>
        </p:nvSpPr>
        <p:spPr>
          <a:xfrm>
            <a:off x="2252300" y="287525"/>
            <a:ext cx="191700" cy="567000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4" name="Google Shape;284;p31"/>
          <p:cNvCxnSpPr>
            <a:stCxn id="283" idx="2"/>
          </p:cNvCxnSpPr>
          <p:nvPr/>
        </p:nvCxnSpPr>
        <p:spPr>
          <a:xfrm rot="10800000" flipH="1">
            <a:off x="2444000" y="439325"/>
            <a:ext cx="471300" cy="1317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5" name="Google Shape;285;p31"/>
          <p:cNvCxnSpPr/>
          <p:nvPr/>
        </p:nvCxnSpPr>
        <p:spPr>
          <a:xfrm>
            <a:off x="4852250" y="2154375"/>
            <a:ext cx="73500" cy="3705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732" y="0"/>
            <a:ext cx="3842537" cy="514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1" name="Google Shape;61;p14"/>
          <p:cNvGraphicFramePr/>
          <p:nvPr/>
        </p:nvGraphicFramePr>
        <p:xfrm>
          <a:off x="6621375" y="4101135"/>
          <a:ext cx="2066550" cy="833250"/>
        </p:xfrm>
        <a:graphic>
          <a:graphicData uri="http://schemas.openxmlformats.org/drawingml/2006/table">
            <a:tbl>
              <a:tblPr>
                <a:noFill/>
                <a:tableStyleId>{27E29042-F7D5-4957-8940-D3290DE38007}</a:tableStyleId>
              </a:tblPr>
              <a:tblGrid>
                <a:gridCol w="1033275"/>
                <a:gridCol w="1033275"/>
              </a:tblGrid>
              <a:tr h="3726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990000"/>
                          </a:solidFill>
                        </a:rPr>
                        <a:t>Standard Specification Reference</a:t>
                      </a:r>
                      <a:endParaRPr sz="600">
                        <a:solidFill>
                          <a:srgbClr val="99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990000"/>
                          </a:solidFill>
                        </a:rPr>
                        <a:t>Date</a:t>
                      </a:r>
                      <a:endParaRPr sz="600">
                        <a:solidFill>
                          <a:srgbClr val="99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990000"/>
                          </a:solidFill>
                        </a:rPr>
                        <a:t>Standard Drawing No.</a:t>
                      </a:r>
                      <a:endParaRPr sz="600">
                        <a:solidFill>
                          <a:srgbClr val="99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>
                          <a:solidFill>
                            <a:srgbClr val="990000"/>
                          </a:solidFill>
                        </a:rPr>
                        <a:t>New Drawing</a:t>
                      </a:r>
                      <a:endParaRPr sz="900" i="1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62" name="Google Shape;62;p14"/>
          <p:cNvSpPr txBox="1"/>
          <p:nvPr/>
        </p:nvSpPr>
        <p:spPr>
          <a:xfrm>
            <a:off x="6621375" y="3024200"/>
            <a:ext cx="15849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C0000"/>
                </a:solidFill>
              </a:rPr>
              <a:t>AS PROVIDED IN PLANS BY OWNER OR OWNER’S REPRESENTATIVE</a:t>
            </a:r>
            <a:endParaRPr sz="1000">
              <a:solidFill>
                <a:srgbClr val="CC0000"/>
              </a:solidFill>
            </a:endParaRPr>
          </a:p>
        </p:txBody>
      </p:sp>
      <p:cxnSp>
        <p:nvCxnSpPr>
          <p:cNvPr id="63" name="Google Shape;63;p14"/>
          <p:cNvCxnSpPr/>
          <p:nvPr/>
        </p:nvCxnSpPr>
        <p:spPr>
          <a:xfrm rot="10800000" flipH="1">
            <a:off x="4563125" y="4149650"/>
            <a:ext cx="1450800" cy="435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4"/>
          <p:cNvCxnSpPr/>
          <p:nvPr/>
        </p:nvCxnSpPr>
        <p:spPr>
          <a:xfrm rot="10800000" flipH="1">
            <a:off x="3017900" y="4229575"/>
            <a:ext cx="1929600" cy="216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14"/>
          <p:cNvCxnSpPr/>
          <p:nvPr/>
        </p:nvCxnSpPr>
        <p:spPr>
          <a:xfrm rot="10800000" flipH="1">
            <a:off x="4004525" y="4381675"/>
            <a:ext cx="1980600" cy="291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14"/>
          <p:cNvCxnSpPr/>
          <p:nvPr/>
        </p:nvCxnSpPr>
        <p:spPr>
          <a:xfrm rot="10800000" flipH="1">
            <a:off x="2161850" y="4381750"/>
            <a:ext cx="1269600" cy="101700"/>
          </a:xfrm>
          <a:prstGeom prst="bentConnector3">
            <a:avLst>
              <a:gd name="adj1" fmla="val 1005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14"/>
          <p:cNvSpPr txBox="1"/>
          <p:nvPr/>
        </p:nvSpPr>
        <p:spPr>
          <a:xfrm>
            <a:off x="1152450" y="4296825"/>
            <a:ext cx="1276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C0000"/>
                </a:solidFill>
              </a:rPr>
              <a:t>AND SPACING</a:t>
            </a:r>
            <a:endParaRPr sz="1000">
              <a:solidFill>
                <a:srgbClr val="CC0000"/>
              </a:solidFill>
            </a:endParaRPr>
          </a:p>
        </p:txBody>
      </p:sp>
      <p:cxnSp>
        <p:nvCxnSpPr>
          <p:cNvPr id="68" name="Google Shape;68;p14"/>
          <p:cNvCxnSpPr>
            <a:stCxn id="62" idx="1"/>
          </p:cNvCxnSpPr>
          <p:nvPr/>
        </p:nvCxnSpPr>
        <p:spPr>
          <a:xfrm flipH="1">
            <a:off x="6021375" y="3513350"/>
            <a:ext cx="600000" cy="8250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4150"/>
            <a:ext cx="3974750" cy="503307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2"/>
          <p:cNvSpPr txBox="1">
            <a:spLocks noGrp="1"/>
          </p:cNvSpPr>
          <p:nvPr>
            <p:ph type="body" idx="1"/>
          </p:nvPr>
        </p:nvSpPr>
        <p:spPr>
          <a:xfrm>
            <a:off x="4662800" y="254075"/>
            <a:ext cx="4169400" cy="43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Provide edits/additions below:</a:t>
            </a:r>
            <a:endParaRPr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u="sng"/>
          </a:p>
        </p:txBody>
      </p:sp>
      <p:cxnSp>
        <p:nvCxnSpPr>
          <p:cNvPr id="292" name="Google Shape;292;p32"/>
          <p:cNvCxnSpPr/>
          <p:nvPr/>
        </p:nvCxnSpPr>
        <p:spPr>
          <a:xfrm rot="10800000" flipH="1">
            <a:off x="3098125" y="4963050"/>
            <a:ext cx="481200" cy="1278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3" name="Google Shape;293;p32"/>
          <p:cNvSpPr txBox="1"/>
          <p:nvPr/>
        </p:nvSpPr>
        <p:spPr>
          <a:xfrm>
            <a:off x="2898300" y="4313550"/>
            <a:ext cx="1673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C0000"/>
                </a:solidFill>
              </a:rPr>
              <a:t>Update Drawing Date</a:t>
            </a:r>
            <a:endParaRPr sz="1000">
              <a:solidFill>
                <a:srgbClr val="CC0000"/>
              </a:solidFill>
            </a:endParaRPr>
          </a:p>
        </p:txBody>
      </p:sp>
      <p:cxnSp>
        <p:nvCxnSpPr>
          <p:cNvPr id="294" name="Google Shape;294;p32"/>
          <p:cNvCxnSpPr/>
          <p:nvPr/>
        </p:nvCxnSpPr>
        <p:spPr>
          <a:xfrm>
            <a:off x="3210900" y="4568975"/>
            <a:ext cx="7500" cy="3645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5" name="Google Shape;295;p32"/>
          <p:cNvCxnSpPr/>
          <p:nvPr/>
        </p:nvCxnSpPr>
        <p:spPr>
          <a:xfrm rot="10800000" flipH="1">
            <a:off x="2579275" y="2388150"/>
            <a:ext cx="951000" cy="708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32"/>
          <p:cNvSpPr txBox="1"/>
          <p:nvPr/>
        </p:nvSpPr>
        <p:spPr>
          <a:xfrm>
            <a:off x="3779550" y="2166875"/>
            <a:ext cx="15849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C0000"/>
                </a:solidFill>
              </a:rPr>
              <a:t>6” x 6” or 4” x 4” WELDED WIRE MESH</a:t>
            </a:r>
            <a:endParaRPr sz="1000">
              <a:solidFill>
                <a:srgbClr val="CC0000"/>
              </a:solidFill>
            </a:endParaRPr>
          </a:p>
        </p:txBody>
      </p:sp>
      <p:sp>
        <p:nvSpPr>
          <p:cNvPr id="297" name="Google Shape;297;p32"/>
          <p:cNvSpPr/>
          <p:nvPr/>
        </p:nvSpPr>
        <p:spPr>
          <a:xfrm>
            <a:off x="3808575" y="2214725"/>
            <a:ext cx="152400" cy="393600"/>
          </a:xfrm>
          <a:prstGeom prst="leftBracket">
            <a:avLst>
              <a:gd name="adj" fmla="val 8333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8" name="Google Shape;298;p32"/>
          <p:cNvCxnSpPr>
            <a:stCxn id="297" idx="1"/>
          </p:cNvCxnSpPr>
          <p:nvPr/>
        </p:nvCxnSpPr>
        <p:spPr>
          <a:xfrm rot="10800000">
            <a:off x="3576375" y="2408525"/>
            <a:ext cx="232200" cy="30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075" y="152400"/>
            <a:ext cx="435426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5824" y="4840350"/>
            <a:ext cx="2128800" cy="20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525" y="4085250"/>
            <a:ext cx="1664850" cy="673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6" name="Google Shape;306;p33"/>
          <p:cNvCxnSpPr/>
          <p:nvPr/>
        </p:nvCxnSpPr>
        <p:spPr>
          <a:xfrm flipH="1">
            <a:off x="1701300" y="165400"/>
            <a:ext cx="4797000" cy="47262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7" name="Google Shape;307;p33"/>
          <p:cNvCxnSpPr/>
          <p:nvPr/>
        </p:nvCxnSpPr>
        <p:spPr>
          <a:xfrm flipH="1">
            <a:off x="6986224" y="4085250"/>
            <a:ext cx="2028000" cy="9024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8" name="Google Shape;308;p33"/>
          <p:cNvSpPr txBox="1"/>
          <p:nvPr/>
        </p:nvSpPr>
        <p:spPr>
          <a:xfrm>
            <a:off x="6341625" y="1180600"/>
            <a:ext cx="2199300" cy="11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0B5394"/>
                </a:solidFill>
              </a:rPr>
              <a:t>Replace 1080A with iSWM 2.2</a:t>
            </a:r>
            <a:endParaRPr i="1" dirty="0">
              <a:solidFill>
                <a:srgbClr val="0B5394"/>
              </a:solidFill>
            </a:endParaRPr>
          </a:p>
        </p:txBody>
      </p:sp>
      <p:sp>
        <p:nvSpPr>
          <p:cNvPr id="309" name="Google Shape;309;p33"/>
          <p:cNvSpPr txBox="1"/>
          <p:nvPr/>
        </p:nvSpPr>
        <p:spPr>
          <a:xfrm>
            <a:off x="639150" y="1876150"/>
            <a:ext cx="7865700" cy="15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CC0000"/>
                </a:solidFill>
              </a:rPr>
              <a:t>REMOVE FROM PWCS</a:t>
            </a:r>
            <a:endParaRPr sz="4800"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4026" y="0"/>
            <a:ext cx="3855949" cy="514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5" name="Google Shape;315;p34"/>
          <p:cNvGraphicFramePr/>
          <p:nvPr/>
        </p:nvGraphicFramePr>
        <p:xfrm>
          <a:off x="6621375" y="4101135"/>
          <a:ext cx="2066550" cy="833250"/>
        </p:xfrm>
        <a:graphic>
          <a:graphicData uri="http://schemas.openxmlformats.org/drawingml/2006/table">
            <a:tbl>
              <a:tblPr>
                <a:noFill/>
                <a:tableStyleId>{27E29042-F7D5-4957-8940-D3290DE38007}</a:tableStyleId>
              </a:tblPr>
              <a:tblGrid>
                <a:gridCol w="1033275"/>
                <a:gridCol w="1033275"/>
              </a:tblGrid>
              <a:tr h="3726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B5394"/>
                          </a:solidFill>
                        </a:rPr>
                        <a:t>Standard Specification Reference</a:t>
                      </a:r>
                      <a:endParaRPr sz="600">
                        <a:solidFill>
                          <a:srgbClr val="0B5394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B5394"/>
                          </a:solidFill>
                        </a:rPr>
                        <a:t>202.10 *</a:t>
                      </a:r>
                      <a:endParaRPr sz="900">
                        <a:solidFill>
                          <a:srgbClr val="0B5394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B5394"/>
                          </a:solidFill>
                        </a:rPr>
                        <a:t>Date</a:t>
                      </a:r>
                      <a:endParaRPr sz="600">
                        <a:solidFill>
                          <a:srgbClr val="0B5394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B5394"/>
                          </a:solidFill>
                        </a:rPr>
                        <a:t>Standard Drawing No.</a:t>
                      </a:r>
                      <a:endParaRPr sz="600">
                        <a:solidFill>
                          <a:srgbClr val="0B5394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B5394"/>
                          </a:solidFill>
                        </a:rPr>
                        <a:t>1080A</a:t>
                      </a:r>
                      <a:endParaRPr sz="900">
                        <a:solidFill>
                          <a:srgbClr val="0B5394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316" name="Google Shape;316;p34"/>
          <p:cNvCxnSpPr/>
          <p:nvPr/>
        </p:nvCxnSpPr>
        <p:spPr>
          <a:xfrm flipH="1">
            <a:off x="3621150" y="5005875"/>
            <a:ext cx="1926600" cy="69000"/>
          </a:xfrm>
          <a:prstGeom prst="straightConnector1">
            <a:avLst/>
          </a:prstGeom>
          <a:noFill/>
          <a:ln w="9525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7" name="Google Shape;317;p34"/>
          <p:cNvSpPr txBox="1"/>
          <p:nvPr/>
        </p:nvSpPr>
        <p:spPr>
          <a:xfrm>
            <a:off x="639150" y="1876150"/>
            <a:ext cx="7865700" cy="15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CC0000"/>
                </a:solidFill>
              </a:rPr>
              <a:t>WILL NOT INCLUDE IN PWCS</a:t>
            </a:r>
            <a:endParaRPr sz="4800"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00" y="56075"/>
            <a:ext cx="3830550" cy="5031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5"/>
          <p:cNvSpPr txBox="1">
            <a:spLocks noGrp="1"/>
          </p:cNvSpPr>
          <p:nvPr>
            <p:ph type="body" idx="1"/>
          </p:nvPr>
        </p:nvSpPr>
        <p:spPr>
          <a:xfrm>
            <a:off x="4572000" y="219650"/>
            <a:ext cx="4169400" cy="43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Provide edits/additions below:</a:t>
            </a:r>
            <a:endParaRPr u="sng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B5394"/>
                </a:solidFill>
              </a:rPr>
              <a:t>8. See iSWM Manual for more information on Sand Bag Check Dam</a:t>
            </a:r>
            <a:endParaRPr sz="1400">
              <a:solidFill>
                <a:srgbClr val="0B5394"/>
              </a:solidFill>
            </a:endParaRPr>
          </a:p>
        </p:txBody>
      </p:sp>
      <p:sp>
        <p:nvSpPr>
          <p:cNvPr id="324" name="Google Shape;324;p35"/>
          <p:cNvSpPr txBox="1"/>
          <p:nvPr/>
        </p:nvSpPr>
        <p:spPr>
          <a:xfrm>
            <a:off x="3546825" y="4389775"/>
            <a:ext cx="7362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B5394"/>
                </a:solidFill>
              </a:rPr>
              <a:t>202.10</a:t>
            </a:r>
            <a:endParaRPr sz="1200">
              <a:solidFill>
                <a:srgbClr val="0B5394"/>
              </a:solidFill>
            </a:endParaRPr>
          </a:p>
        </p:txBody>
      </p:sp>
      <p:cxnSp>
        <p:nvCxnSpPr>
          <p:cNvPr id="325" name="Google Shape;325;p35"/>
          <p:cNvCxnSpPr/>
          <p:nvPr/>
        </p:nvCxnSpPr>
        <p:spPr>
          <a:xfrm flipH="1">
            <a:off x="3500950" y="4773300"/>
            <a:ext cx="405900" cy="558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Google Shape;326;p35"/>
          <p:cNvSpPr txBox="1"/>
          <p:nvPr/>
        </p:nvSpPr>
        <p:spPr>
          <a:xfrm>
            <a:off x="639150" y="1876150"/>
            <a:ext cx="7865700" cy="15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CC0000"/>
                </a:solidFill>
              </a:rPr>
              <a:t>REMOVE FROM PWCS</a:t>
            </a:r>
            <a:endParaRPr sz="4800"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 txBox="1">
            <a:spLocks noGrp="1"/>
          </p:cNvSpPr>
          <p:nvPr>
            <p:ph type="title"/>
          </p:nvPr>
        </p:nvSpPr>
        <p:spPr>
          <a:xfrm>
            <a:off x="311700" y="264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Subcommittee Volunteer</a:t>
            </a:r>
            <a:endParaRPr/>
          </a:p>
        </p:txBody>
      </p:sp>
      <p:sp>
        <p:nvSpPr>
          <p:cNvPr id="332" name="Google Shape;332;p36"/>
          <p:cNvSpPr txBox="1">
            <a:spLocks noGrp="1"/>
          </p:cNvSpPr>
          <p:nvPr>
            <p:ph type="body" idx="1"/>
          </p:nvPr>
        </p:nvSpPr>
        <p:spPr>
          <a:xfrm>
            <a:off x="311700" y="837100"/>
            <a:ext cx="8520600" cy="42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 b="1" u="sng"/>
              <a:t>Mathew L. Busby, PE, Lockwood, Andrews, &amp; Newman, Inc.</a:t>
            </a:r>
            <a:r>
              <a:rPr lang="en" sz="2100"/>
              <a:t/>
            </a:r>
            <a:br>
              <a:rPr lang="en" sz="2100"/>
            </a:br>
            <a:r>
              <a:rPr lang="en" sz="2100" i="1"/>
              <a:t>- Background in general civil engineering, </a:t>
            </a:r>
            <a:r>
              <a:rPr lang="en" sz="2100" b="1" i="1"/>
              <a:t>2008 SMU graduate</a:t>
            </a:r>
            <a:br>
              <a:rPr lang="en" sz="2100" b="1" i="1"/>
            </a:br>
            <a:r>
              <a:rPr lang="en" sz="2100" i="1"/>
              <a:t>- Served as a </a:t>
            </a:r>
            <a:r>
              <a:rPr lang="en" sz="2100" b="1" i="1"/>
              <a:t>full-time construction manager and inspector for a year</a:t>
            </a:r>
            <a:r>
              <a:rPr lang="en" sz="2100" i="1"/>
              <a:t> </a:t>
            </a:r>
            <a:br>
              <a:rPr lang="en" sz="2100" i="1"/>
            </a:br>
            <a:r>
              <a:rPr lang="en" sz="2100" i="1"/>
              <a:t>- Substantial experience in s</a:t>
            </a:r>
            <a:r>
              <a:rPr lang="en" sz="2100" b="1" i="1"/>
              <a:t>ubsurface utility engineering (SUE), utility coordination, and utility relocations</a:t>
            </a:r>
            <a:r>
              <a:rPr lang="en" sz="2100" i="1"/>
              <a:t>.</a:t>
            </a:r>
            <a:br>
              <a:rPr lang="en" sz="2100" i="1"/>
            </a:br>
            <a:r>
              <a:rPr lang="en" sz="2100" b="1" i="1"/>
              <a:t>- Focus is municipal work</a:t>
            </a:r>
            <a:r>
              <a:rPr lang="en" sz="2100" i="1"/>
              <a:t> now, including street rehabilitations and replacements, culvert rehabilitations and replacements, bridge rehabilitations, erosion control, drainage design, roadway design, and water and wastewater facilities, rehabilitations, and replacements.</a:t>
            </a:r>
            <a:endParaRPr sz="2100" i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04" y="2926223"/>
            <a:ext cx="7736219" cy="792600"/>
          </a:xfrm>
        </p:spPr>
        <p:txBody>
          <a:bodyPr/>
          <a:lstStyle/>
          <a:p>
            <a:r>
              <a:rPr lang="en-US" sz="2500" dirty="0" smtClean="0"/>
              <a:t>Determine action items for subcommittee members and NCTCOG staff</a:t>
            </a:r>
            <a:endParaRPr lang="en-US" sz="25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30204" y="2834125"/>
            <a:ext cx="77362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565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ovember and december 2018 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972" y="2075646"/>
            <a:ext cx="5799679" cy="262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Meeting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Meeting scheduled for </a:t>
            </a:r>
            <a:r>
              <a:rPr lang="en-US" dirty="0" smtClean="0">
                <a:solidFill>
                  <a:schemeClr val="tx1"/>
                </a:solidFill>
              </a:rPr>
              <a:t>Monday October 22, 2018 </a:t>
            </a:r>
            <a:r>
              <a:rPr lang="en-US" dirty="0" smtClean="0"/>
              <a:t>at 10 a.m., Six Flags Conference Room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Future Meeting Dates</a:t>
            </a:r>
          </a:p>
          <a:p>
            <a:pPr lvl="1"/>
            <a:r>
              <a:rPr lang="en-US" dirty="0" smtClean="0"/>
              <a:t>November 12, 2018</a:t>
            </a:r>
          </a:p>
          <a:p>
            <a:pPr lvl="1"/>
            <a:r>
              <a:rPr lang="en-US" dirty="0" smtClean="0"/>
              <a:t>November 19, 2018</a:t>
            </a:r>
          </a:p>
          <a:p>
            <a:pPr lvl="1"/>
            <a:r>
              <a:rPr lang="en-US" dirty="0" smtClean="0"/>
              <a:t>November 26, 2018</a:t>
            </a:r>
          </a:p>
          <a:p>
            <a:pPr lvl="1"/>
            <a:r>
              <a:rPr lang="en-US" dirty="0" smtClean="0"/>
              <a:t>December 3, 2018</a:t>
            </a:r>
          </a:p>
          <a:p>
            <a:pPr lvl="1"/>
            <a:r>
              <a:rPr lang="en-US" dirty="0" smtClean="0"/>
              <a:t>December 17,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0941" y="3335315"/>
            <a:ext cx="384837" cy="347759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20941" y="3683074"/>
            <a:ext cx="384837" cy="347759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20941" y="4030833"/>
            <a:ext cx="384837" cy="347759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20818" y="2987556"/>
            <a:ext cx="384837" cy="347759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20818" y="3683073"/>
            <a:ext cx="369726" cy="347759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03972" y="3683072"/>
            <a:ext cx="384837" cy="347759"/>
          </a:xfrm>
          <a:prstGeom prst="rect">
            <a:avLst/>
          </a:prstGeom>
          <a:solidFill>
            <a:schemeClr val="bg1">
              <a:lumMod val="6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03972" y="4016787"/>
            <a:ext cx="384837" cy="347759"/>
          </a:xfrm>
          <a:prstGeom prst="rect">
            <a:avLst/>
          </a:prstGeom>
          <a:solidFill>
            <a:schemeClr val="bg1">
              <a:lumMod val="6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26226" y="4063085"/>
            <a:ext cx="540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PWC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54759" y="3723661"/>
            <a:ext cx="1083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Thanksgiving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8683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9844" y="0"/>
            <a:ext cx="3824312" cy="514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4" name="Google Shape;74;p15"/>
          <p:cNvGraphicFramePr/>
          <p:nvPr/>
        </p:nvGraphicFramePr>
        <p:xfrm>
          <a:off x="6621375" y="4101135"/>
          <a:ext cx="2066550" cy="833250"/>
        </p:xfrm>
        <a:graphic>
          <a:graphicData uri="http://schemas.openxmlformats.org/drawingml/2006/table">
            <a:tbl>
              <a:tblPr>
                <a:noFill/>
                <a:tableStyleId>{27E29042-F7D5-4957-8940-D3290DE38007}</a:tableStyleId>
              </a:tblPr>
              <a:tblGrid>
                <a:gridCol w="1033275"/>
                <a:gridCol w="1033275"/>
              </a:tblGrid>
              <a:tr h="3726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990000"/>
                          </a:solidFill>
                        </a:rPr>
                        <a:t>Standard Specification Reference</a:t>
                      </a:r>
                      <a:endParaRPr sz="600">
                        <a:solidFill>
                          <a:srgbClr val="99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990000"/>
                          </a:solidFill>
                        </a:rPr>
                        <a:t>Date</a:t>
                      </a:r>
                      <a:endParaRPr sz="600">
                        <a:solidFill>
                          <a:srgbClr val="99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990000"/>
                          </a:solidFill>
                        </a:rPr>
                        <a:t>Standard Drawing No.</a:t>
                      </a:r>
                      <a:endParaRPr sz="600">
                        <a:solidFill>
                          <a:srgbClr val="99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i="1">
                          <a:solidFill>
                            <a:srgbClr val="990000"/>
                          </a:solidFill>
                        </a:rPr>
                        <a:t>New Drawing</a:t>
                      </a:r>
                      <a:endParaRPr sz="90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175" y="304800"/>
            <a:ext cx="4982350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4450" y="4478450"/>
            <a:ext cx="1490150" cy="4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5263" y="3773550"/>
            <a:ext cx="1408525" cy="5732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6341625" y="1180600"/>
            <a:ext cx="2199300" cy="11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0B5394"/>
                </a:solidFill>
              </a:rPr>
              <a:t>Replace 1090A with iSWM 3.30 and 3.31</a:t>
            </a:r>
            <a:endParaRPr i="1" dirty="0">
              <a:solidFill>
                <a:srgbClr val="0B5394"/>
              </a:solidFill>
            </a:endParaRPr>
          </a:p>
        </p:txBody>
      </p:sp>
      <p:cxnSp>
        <p:nvCxnSpPr>
          <p:cNvPr id="83" name="Google Shape;83;p16"/>
          <p:cNvCxnSpPr/>
          <p:nvPr/>
        </p:nvCxnSpPr>
        <p:spPr>
          <a:xfrm flipH="1">
            <a:off x="1178400" y="165400"/>
            <a:ext cx="5319900" cy="47202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16"/>
          <p:cNvCxnSpPr/>
          <p:nvPr/>
        </p:nvCxnSpPr>
        <p:spPr>
          <a:xfrm flipH="1">
            <a:off x="6868150" y="3732900"/>
            <a:ext cx="1672800" cy="11586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389" y="0"/>
            <a:ext cx="386942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6692" y="0"/>
            <a:ext cx="382756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7"/>
          <p:cNvCxnSpPr/>
          <p:nvPr/>
        </p:nvCxnSpPr>
        <p:spPr>
          <a:xfrm flipH="1">
            <a:off x="1247600" y="5018775"/>
            <a:ext cx="2589000" cy="603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92;p17"/>
          <p:cNvCxnSpPr/>
          <p:nvPr/>
        </p:nvCxnSpPr>
        <p:spPr>
          <a:xfrm flipH="1">
            <a:off x="5425075" y="4954275"/>
            <a:ext cx="2470800" cy="1248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3" name="Google Shape;93;p17"/>
          <p:cNvGraphicFramePr/>
          <p:nvPr/>
        </p:nvGraphicFramePr>
        <p:xfrm>
          <a:off x="2784350" y="4162072"/>
          <a:ext cx="1640850" cy="828175"/>
        </p:xfrm>
        <a:graphic>
          <a:graphicData uri="http://schemas.openxmlformats.org/drawingml/2006/table">
            <a:tbl>
              <a:tblPr>
                <a:noFill/>
                <a:tableStyleId>{27E29042-F7D5-4957-8940-D3290DE38007}</a:tableStyleId>
              </a:tblPr>
              <a:tblGrid>
                <a:gridCol w="606650"/>
                <a:gridCol w="1034200"/>
              </a:tblGrid>
              <a:tr h="3728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B5394"/>
                          </a:solidFill>
                        </a:rPr>
                        <a:t>Standard Specification Reference</a:t>
                      </a:r>
                      <a:endParaRPr sz="600">
                        <a:solidFill>
                          <a:srgbClr val="0B5394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B5394"/>
                          </a:solidFill>
                        </a:rPr>
                        <a:t>202.12 *</a:t>
                      </a:r>
                      <a:endParaRPr sz="900">
                        <a:solidFill>
                          <a:srgbClr val="0B5394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B5394"/>
                          </a:solidFill>
                        </a:rPr>
                        <a:t>Date</a:t>
                      </a:r>
                      <a:endParaRPr sz="600">
                        <a:solidFill>
                          <a:srgbClr val="0B5394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0B5394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B5394"/>
                          </a:solidFill>
                        </a:rPr>
                        <a:t>Standard Drawing No.</a:t>
                      </a:r>
                      <a:endParaRPr sz="600">
                        <a:solidFill>
                          <a:srgbClr val="0B5394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B5394"/>
                          </a:solidFill>
                        </a:rPr>
                        <a:t>1090A</a:t>
                      </a:r>
                      <a:endParaRPr sz="900">
                        <a:solidFill>
                          <a:srgbClr val="0B5394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94" name="Google Shape;94;p17"/>
          <p:cNvGraphicFramePr/>
          <p:nvPr/>
        </p:nvGraphicFramePr>
        <p:xfrm>
          <a:off x="4803200" y="4164722"/>
          <a:ext cx="1769875" cy="822900"/>
        </p:xfrm>
        <a:graphic>
          <a:graphicData uri="http://schemas.openxmlformats.org/drawingml/2006/table">
            <a:tbl>
              <a:tblPr>
                <a:noFill/>
                <a:tableStyleId>{27E29042-F7D5-4957-8940-D3290DE38007}</a:tableStyleId>
              </a:tblPr>
              <a:tblGrid>
                <a:gridCol w="654350"/>
                <a:gridCol w="1115525"/>
              </a:tblGrid>
              <a:tr h="3340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B5394"/>
                          </a:solidFill>
                        </a:rPr>
                        <a:t>Standard Specification Reference</a:t>
                      </a:r>
                      <a:endParaRPr sz="600">
                        <a:solidFill>
                          <a:srgbClr val="0B5394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B5394"/>
                          </a:solidFill>
                        </a:rPr>
                        <a:t>202.12 *</a:t>
                      </a:r>
                      <a:endParaRPr sz="900">
                        <a:solidFill>
                          <a:srgbClr val="0B5394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B5394"/>
                          </a:solidFill>
                        </a:rPr>
                        <a:t>Date</a:t>
                      </a:r>
                      <a:endParaRPr sz="600">
                        <a:solidFill>
                          <a:srgbClr val="0B5394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0B5394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B5394"/>
                          </a:solidFill>
                        </a:rPr>
                        <a:t>Standard Drawing No.</a:t>
                      </a:r>
                      <a:endParaRPr sz="600">
                        <a:solidFill>
                          <a:srgbClr val="0B5394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B5394"/>
                          </a:solidFill>
                        </a:rPr>
                        <a:t>1090B</a:t>
                      </a:r>
                      <a:endParaRPr sz="900">
                        <a:solidFill>
                          <a:srgbClr val="0B5394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500" y="84438"/>
            <a:ext cx="4364675" cy="4974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1225" y="4573814"/>
            <a:ext cx="1545475" cy="412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075" y="3901250"/>
            <a:ext cx="1435775" cy="582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8"/>
          <p:cNvCxnSpPr/>
          <p:nvPr/>
        </p:nvCxnSpPr>
        <p:spPr>
          <a:xfrm flipH="1">
            <a:off x="2113650" y="68925"/>
            <a:ext cx="4120200" cy="48018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8"/>
          <p:cNvCxnSpPr/>
          <p:nvPr/>
        </p:nvCxnSpPr>
        <p:spPr>
          <a:xfrm flipH="1">
            <a:off x="7454313" y="3856650"/>
            <a:ext cx="1539300" cy="12024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18"/>
          <p:cNvSpPr txBox="1"/>
          <p:nvPr/>
        </p:nvSpPr>
        <p:spPr>
          <a:xfrm>
            <a:off x="6341625" y="1180600"/>
            <a:ext cx="1995000" cy="11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0B5394"/>
                </a:solidFill>
              </a:rPr>
              <a:t>Replace 1100 with iSWM Figure 3.20</a:t>
            </a:r>
            <a:endParaRPr i="1" dirty="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8670" y="0"/>
            <a:ext cx="3866658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9"/>
          <p:cNvCxnSpPr/>
          <p:nvPr/>
        </p:nvCxnSpPr>
        <p:spPr>
          <a:xfrm flipH="1">
            <a:off x="3331325" y="4977900"/>
            <a:ext cx="2596200" cy="996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11" name="Google Shape;111;p19"/>
          <p:cNvGraphicFramePr/>
          <p:nvPr/>
        </p:nvGraphicFramePr>
        <p:xfrm>
          <a:off x="6539175" y="4101260"/>
          <a:ext cx="2066550" cy="833250"/>
        </p:xfrm>
        <a:graphic>
          <a:graphicData uri="http://schemas.openxmlformats.org/drawingml/2006/table">
            <a:tbl>
              <a:tblPr>
                <a:noFill/>
                <a:tableStyleId>{27E29042-F7D5-4957-8940-D3290DE38007}</a:tableStyleId>
              </a:tblPr>
              <a:tblGrid>
                <a:gridCol w="1033275"/>
                <a:gridCol w="1033275"/>
              </a:tblGrid>
              <a:tr h="3726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B5394"/>
                          </a:solidFill>
                        </a:rPr>
                        <a:t>Standard Specification Reference</a:t>
                      </a:r>
                      <a:endParaRPr sz="600">
                        <a:solidFill>
                          <a:srgbClr val="0B5394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strike="sngStrike">
                        <a:solidFill>
                          <a:srgbClr val="0B5394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B5394"/>
                          </a:solidFill>
                        </a:rPr>
                        <a:t>Date</a:t>
                      </a:r>
                      <a:endParaRPr sz="600">
                        <a:solidFill>
                          <a:srgbClr val="0B5394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strike="sngStrike">
                        <a:solidFill>
                          <a:srgbClr val="0B5394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B5394"/>
                          </a:solidFill>
                        </a:rPr>
                        <a:t>Standard Drawing No.</a:t>
                      </a:r>
                      <a:endParaRPr sz="600">
                        <a:solidFill>
                          <a:srgbClr val="0B5394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B5394"/>
                          </a:solidFill>
                        </a:rPr>
                        <a:t>1100</a:t>
                      </a:r>
                      <a:endParaRPr sz="900">
                        <a:solidFill>
                          <a:srgbClr val="0B5394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Edits</a:t>
            </a: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Drawing Titles</a:t>
            </a:r>
            <a:endParaRPr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480" y="0"/>
            <a:ext cx="380904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21"/>
          <p:cNvCxnSpPr/>
          <p:nvPr/>
        </p:nvCxnSpPr>
        <p:spPr>
          <a:xfrm flipH="1">
            <a:off x="4335450" y="2700775"/>
            <a:ext cx="378000" cy="495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p21"/>
          <p:cNvSpPr txBox="1"/>
          <p:nvPr/>
        </p:nvSpPr>
        <p:spPr>
          <a:xfrm>
            <a:off x="3981650" y="3775825"/>
            <a:ext cx="9726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B5394"/>
                </a:solidFill>
              </a:rPr>
              <a:t>- Area</a:t>
            </a:r>
            <a:endParaRPr sz="1000">
              <a:solidFill>
                <a:srgbClr val="0B5394"/>
              </a:solidFill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3981650" y="4467250"/>
            <a:ext cx="9726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B5394"/>
                </a:solidFill>
              </a:rPr>
              <a:t>- Area</a:t>
            </a:r>
            <a:endParaRPr sz="1000">
              <a:solidFill>
                <a:srgbClr val="0B5394"/>
              </a:solidFill>
            </a:endParaRPr>
          </a:p>
        </p:txBody>
      </p:sp>
      <p:cxnSp>
        <p:nvCxnSpPr>
          <p:cNvPr id="126" name="Google Shape;126;p21"/>
          <p:cNvCxnSpPr/>
          <p:nvPr/>
        </p:nvCxnSpPr>
        <p:spPr>
          <a:xfrm flipH="1">
            <a:off x="4335450" y="2853175"/>
            <a:ext cx="378000" cy="495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21"/>
          <p:cNvSpPr txBox="1"/>
          <p:nvPr/>
        </p:nvSpPr>
        <p:spPr>
          <a:xfrm>
            <a:off x="4661850" y="2520150"/>
            <a:ext cx="9726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B5394"/>
                </a:solidFill>
              </a:rPr>
              <a:t>Exit</a:t>
            </a:r>
            <a:endParaRPr sz="1000">
              <a:solidFill>
                <a:srgbClr val="0B5394"/>
              </a:solidFill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4661850" y="2700775"/>
            <a:ext cx="9726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B5394"/>
                </a:solidFill>
              </a:rPr>
              <a:t>Exit</a:t>
            </a:r>
            <a:endParaRPr sz="10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482</Words>
  <Application>Microsoft Office PowerPoint</Application>
  <PresentationFormat>On-screen Show (16:9)</PresentationFormat>
  <Paragraphs>118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Arial</vt:lpstr>
      <vt:lpstr>Simple Light</vt:lpstr>
      <vt:lpstr>Public Works  Standard Drawings Subcommittee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Edits</vt:lpstr>
      <vt:lpstr>PowerPoint Presentation</vt:lpstr>
      <vt:lpstr>PowerPoint Presentation</vt:lpstr>
      <vt:lpstr>PowerPoint Presentation</vt:lpstr>
      <vt:lpstr>The following slides outline the edits made at the last meeting on  August 6,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Subcommittee Volunteer</vt:lpstr>
      <vt:lpstr>Next Steps</vt:lpstr>
      <vt:lpstr>Next Meeting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Works  Standard Drawings Subcommittee Meeting</dc:title>
  <dc:creator>Katherine Powers</dc:creator>
  <cp:lastModifiedBy>Katherine Powers</cp:lastModifiedBy>
  <cp:revision>6</cp:revision>
  <dcterms:modified xsi:type="dcterms:W3CDTF">2018-10-01T16:43:36Z</dcterms:modified>
</cp:coreProperties>
</file>