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141411710" r:id="rId5"/>
    <p:sldId id="2141411690" r:id="rId6"/>
    <p:sldId id="2141411719" r:id="rId7"/>
    <p:sldId id="2141411717" r:id="rId8"/>
    <p:sldId id="2141411624" r:id="rId9"/>
    <p:sldId id="214141168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e Ciulla" initials="JC" lastIdx="2" clrIdx="6">
    <p:extLst>
      <p:ext uri="{19B8F6BF-5375-455C-9EA6-DF929625EA0E}">
        <p15:presenceInfo xmlns:p15="http://schemas.microsoft.com/office/powerpoint/2012/main" userId="S::jciulla@rmi.org::5f7a6ad1-703b-4492-b888-cac8a7f39c31" providerId="AD"/>
      </p:ext>
    </p:extLst>
  </p:cmAuthor>
  <p:cmAuthor id="1" name="Sneha Ayyagari" initials="SA" lastIdx="121" clrIdx="0">
    <p:extLst>
      <p:ext uri="{19B8F6BF-5375-455C-9EA6-DF929625EA0E}">
        <p15:presenceInfo xmlns:p15="http://schemas.microsoft.com/office/powerpoint/2012/main" userId="S::sayyagari@RMI.org::bd03556c-57c0-4b5a-9851-37e022f9cf25" providerId="AD"/>
      </p:ext>
    </p:extLst>
  </p:cmAuthor>
  <p:cmAuthor id="2" name="Ryan Shea" initials="RS" lastIdx="100" clrIdx="1">
    <p:extLst>
      <p:ext uri="{19B8F6BF-5375-455C-9EA6-DF929625EA0E}">
        <p15:presenceInfo xmlns:p15="http://schemas.microsoft.com/office/powerpoint/2012/main" userId="S::rshea@RMI.org::7c1a9dd0-d4bc-4a9a-ae38-49f25792c039" providerId="AD"/>
      </p:ext>
    </p:extLst>
  </p:cmAuthor>
  <p:cmAuthor id="3" name="Matthew Popkin" initials="MP" lastIdx="10" clrIdx="2">
    <p:extLst>
      <p:ext uri="{19B8F6BF-5375-455C-9EA6-DF929625EA0E}">
        <p15:presenceInfo xmlns:p15="http://schemas.microsoft.com/office/powerpoint/2012/main" userId="S::mpopkin@rmi.org::57c94d59-6636-485f-a8d7-48c9af43b961" providerId="AD"/>
      </p:ext>
    </p:extLst>
  </p:cmAuthor>
  <p:cmAuthor id="4" name="Jingyi Tang" initials="JT" lastIdx="8" clrIdx="3">
    <p:extLst>
      <p:ext uri="{19B8F6BF-5375-455C-9EA6-DF929625EA0E}">
        <p15:presenceInfo xmlns:p15="http://schemas.microsoft.com/office/powerpoint/2012/main" userId="S::jtang@rmi.org::ccf34658-c8a7-428b-830d-8de3abd2d073" providerId="AD"/>
      </p:ext>
    </p:extLst>
  </p:cmAuthor>
  <p:cmAuthor id="5" name="Heather House" initials="HH" lastIdx="34" clrIdx="4">
    <p:extLst>
      <p:ext uri="{19B8F6BF-5375-455C-9EA6-DF929625EA0E}">
        <p15:presenceInfo xmlns:p15="http://schemas.microsoft.com/office/powerpoint/2012/main" userId="S::hhouse@rmi.org::46825870-d060-4c05-b27d-43316333ae61" providerId="AD"/>
      </p:ext>
    </p:extLst>
  </p:cmAuthor>
  <p:cmAuthor id="6" name="Michael Gartman" initials="MG" lastIdx="25" clrIdx="5">
    <p:extLst>
      <p:ext uri="{19B8F6BF-5375-455C-9EA6-DF929625EA0E}">
        <p15:presenceInfo xmlns:p15="http://schemas.microsoft.com/office/powerpoint/2012/main" userId="S::mgartman@rmi.org::6a2bb5d2-06dc-4b6d-bf9e-5a0d8b0e95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C64"/>
    <a:srgbClr val="AAE6F4"/>
    <a:srgbClr val="42CBC9"/>
    <a:srgbClr val="23889A"/>
    <a:srgbClr val="176E88"/>
    <a:srgbClr val="34AAB2"/>
    <a:srgbClr val="0B5576"/>
    <a:srgbClr val="45CFCC"/>
    <a:srgbClr val="003962"/>
    <a:srgbClr val="CF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snapToObjects="1">
      <p:cViewPr varScale="1">
        <p:scale>
          <a:sx n="108" d="100"/>
          <a:sy n="108"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75061-0011-4F27-8C99-14E97F9A1EB2}"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D0F0C-1706-4D74-A1BE-B9E4F6545E76}" type="slidenum">
              <a:rPr lang="en-US" smtClean="0"/>
              <a:t>‹#›</a:t>
            </a:fld>
            <a:endParaRPr lang="en-US"/>
          </a:p>
        </p:txBody>
      </p:sp>
    </p:spTree>
    <p:extLst>
      <p:ext uri="{BB962C8B-B14F-4D97-AF65-F5344CB8AC3E}">
        <p14:creationId xmlns:p14="http://schemas.microsoft.com/office/powerpoint/2010/main" val="378668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84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US" sz="1200"/>
              <a:t>The PUCT</a:t>
            </a:r>
            <a:r>
              <a:rPr lang="en-US"/>
              <a:t> </a:t>
            </a:r>
            <a:r>
              <a:rPr lang="en-US" sz="1200"/>
              <a:t>has oversight and enforcement authority over ERCOT’s market rules and operating protocols and guides. </a:t>
            </a:r>
          </a:p>
          <a:p>
            <a:pPr marL="342900" indent="-342900">
              <a:spcAft>
                <a:spcPts val="1200"/>
              </a:spcAft>
              <a:buFont typeface="Arial" panose="020B0604020202020204" pitchFamily="34" charset="0"/>
              <a:buChar char="•"/>
            </a:pPr>
            <a:r>
              <a:rPr lang="en-US" sz="1200"/>
              <a:t>In the wake of Winter Storm Uri, the </a:t>
            </a:r>
            <a:r>
              <a:rPr lang="en-US" sz="1200">
                <a:latin typeface="Tw Cen MT"/>
              </a:rPr>
              <a:t>PUCT launched an exploratory docket (52373) to review the current market design of ERCOT. At the end of the docket, the PUCT will publish and then implement a updated market design plan, which will impact Texans for years to come.</a:t>
            </a:r>
          </a:p>
          <a:p>
            <a:pPr marL="342900" indent="-342900">
              <a:spcAft>
                <a:spcPts val="1200"/>
              </a:spcAft>
              <a:buFont typeface="Arial" panose="020B0604020202020204" pitchFamily="34" charset="0"/>
              <a:buChar char="•"/>
            </a:pPr>
            <a:r>
              <a:rPr lang="en-US" sz="1200">
                <a:latin typeface="Tw Cen MT"/>
              </a:rPr>
              <a:t>The docket touches upon issues like the need for energy efficiency, demand response, emergency response services, and distributed energy &amp; energy storage. Ryan, Sneha, and I see some of these topics being directly relevant to your cohort’s efforts.</a:t>
            </a:r>
          </a:p>
          <a:p>
            <a:pPr marL="342900" indent="-342900">
              <a:spcAft>
                <a:spcPts val="1200"/>
              </a:spcAft>
              <a:buFont typeface="Arial" panose="020B0604020202020204" pitchFamily="34" charset="0"/>
              <a:buChar char="•"/>
            </a:pPr>
            <a:r>
              <a:rPr lang="en-US" sz="1200" b="0">
                <a:latin typeface="TW Cen MT"/>
              </a:rPr>
              <a:t>More broadly, </a:t>
            </a:r>
            <a:r>
              <a:rPr lang="en-US" sz="1200" b="1">
                <a:latin typeface="TW Cen MT"/>
              </a:rPr>
              <a:t>City voices can be instrumental to elevate local needs to the PUCT</a:t>
            </a:r>
            <a:r>
              <a:rPr lang="en-US" sz="1200">
                <a:latin typeface="TW Cen MT"/>
              </a:rPr>
              <a:t>—it is important for commissioners to know what city priorities are so they can make more informed decisions.</a:t>
            </a:r>
            <a:endParaRPr lang="en-US" sz="1200" b="1">
              <a:latin typeface="TW Cen MT"/>
            </a:endParaRPr>
          </a:p>
          <a:p>
            <a:pPr marL="342900" indent="-342900">
              <a:spcAft>
                <a:spcPts val="1200"/>
              </a:spcAft>
              <a:buFont typeface="Arial" panose="020B0604020202020204" pitchFamily="34" charset="0"/>
              <a:buChar char="•"/>
            </a:pPr>
            <a:r>
              <a:rPr lang="en-US" sz="1200">
                <a:cs typeface="Calibri"/>
              </a:rPr>
              <a:t>This is a rare opportunity for cities and other stakeholders. The PUCT has not reviewed ERCOT’s market design in two decades.</a:t>
            </a:r>
          </a:p>
          <a:p>
            <a:pPr marL="342900" indent="-342900">
              <a:spcAft>
                <a:spcPts val="1200"/>
              </a:spcAft>
              <a:buFont typeface="Arial" panose="020B0604020202020204" pitchFamily="34" charset="0"/>
              <a:buChar char="•"/>
            </a:pPr>
            <a:r>
              <a:rPr lang="en-US" sz="1200" b="1">
                <a:latin typeface="TW Cen MT"/>
              </a:rPr>
              <a:t>The PST cohort is drafting comments, which seek to elevate and center city’s priorities in response to the PUCT’s market reform draft plan. </a:t>
            </a:r>
            <a:r>
              <a:rPr lang="en-US" sz="1200" b="0">
                <a:latin typeface="TW Cen MT"/>
              </a:rPr>
              <a:t>What does this mean for you? Most of your LGs are already in our cohorts—I see some familiar faces. That means you all are already tapped into the process, and can work directly with your PST cohort rep to elevate weatherization if you so chooses. Ryan, Sneha and I are more than happy to facilitate or meet with you and your PST rep to make that happen. For the rest, we’d like to invite you to join the effort – I’ll get into what that is and how you can get involved shortly</a:t>
            </a:r>
            <a:endParaRPr lang="en-US" sz="1200" b="1">
              <a:latin typeface="TW Cen MT"/>
            </a:endParaRPr>
          </a:p>
          <a:p>
            <a:endParaRPr lang="en-US"/>
          </a:p>
        </p:txBody>
      </p:sp>
      <p:sp>
        <p:nvSpPr>
          <p:cNvPr id="4" name="Slide Number Placeholder 3"/>
          <p:cNvSpPr>
            <a:spLocks noGrp="1"/>
          </p:cNvSpPr>
          <p:nvPr>
            <p:ph type="sldNum" sz="quarter" idx="5"/>
          </p:nvPr>
        </p:nvSpPr>
        <p:spPr/>
        <p:txBody>
          <a:bodyPr/>
          <a:lstStyle/>
          <a:p>
            <a:fld id="{F709762E-F4DB-4D0B-9795-9402FF5C0A5E}" type="slidenum">
              <a:rPr lang="en-US" smtClean="0"/>
              <a:t>2</a:t>
            </a:fld>
            <a:endParaRPr lang="en-US"/>
          </a:p>
        </p:txBody>
      </p:sp>
    </p:spTree>
    <p:extLst>
      <p:ext uri="{BB962C8B-B14F-4D97-AF65-F5344CB8AC3E}">
        <p14:creationId xmlns:p14="http://schemas.microsoft.com/office/powerpoint/2010/main" val="369702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9762E-F4DB-4D0B-9795-9402FF5C0A5E}" type="slidenum">
              <a:rPr lang="en-US" smtClean="0"/>
              <a:t>3</a:t>
            </a:fld>
            <a:endParaRPr lang="en-US"/>
          </a:p>
        </p:txBody>
      </p:sp>
    </p:spTree>
    <p:extLst>
      <p:ext uri="{BB962C8B-B14F-4D97-AF65-F5344CB8AC3E}">
        <p14:creationId xmlns:p14="http://schemas.microsoft.com/office/powerpoint/2010/main" val="242148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1155700">
              <a:lnSpc>
                <a:spcPct val="90000"/>
              </a:lnSpc>
              <a:spcBef>
                <a:spcPct val="0"/>
              </a:spcBef>
              <a:spcAft>
                <a:spcPct val="35000"/>
              </a:spcAft>
            </a:pPr>
            <a:endParaRPr lang="en-US" sz="1200"/>
          </a:p>
        </p:txBody>
      </p:sp>
      <p:sp>
        <p:nvSpPr>
          <p:cNvPr id="4" name="Slide Number Placeholder 3"/>
          <p:cNvSpPr>
            <a:spLocks noGrp="1"/>
          </p:cNvSpPr>
          <p:nvPr>
            <p:ph type="sldNum" sz="quarter" idx="5"/>
          </p:nvPr>
        </p:nvSpPr>
        <p:spPr/>
        <p:txBody>
          <a:bodyPr/>
          <a:lstStyle/>
          <a:p>
            <a:fld id="{F709762E-F4DB-4D0B-9795-9402FF5C0A5E}" type="slidenum">
              <a:rPr lang="en-US" smtClean="0"/>
              <a:t>4</a:t>
            </a:fld>
            <a:endParaRPr lang="en-US"/>
          </a:p>
        </p:txBody>
      </p:sp>
    </p:spTree>
    <p:extLst>
      <p:ext uri="{BB962C8B-B14F-4D97-AF65-F5344CB8AC3E}">
        <p14:creationId xmlns:p14="http://schemas.microsoft.com/office/powerpoint/2010/main" val="275966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Calibri" panose="020F0502020204030204" pitchFamily="34" charset="0"/>
              </a:rPr>
              <a:t>Presenter: </a:t>
            </a:r>
            <a:r>
              <a:rPr lang="en-US" sz="1200" b="0">
                <a:effectLst/>
                <a:latin typeface="Calibri" panose="020F0502020204030204" pitchFamily="34" charset="0"/>
                <a:ea typeface="Calibri" panose="020F0502020204030204" pitchFamily="34" charset="0"/>
                <a:cs typeface="Calibri" panose="020F0502020204030204" pitchFamily="34" charset="0"/>
              </a:rPr>
              <a:t>Joseph</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709762E-F4DB-4D0B-9795-9402FF5C0A5E}" type="slidenum">
              <a:rPr lang="en-US" smtClean="0"/>
              <a:t>5</a:t>
            </a:fld>
            <a:endParaRPr lang="en-US"/>
          </a:p>
        </p:txBody>
      </p:sp>
    </p:spTree>
    <p:extLst>
      <p:ext uri="{BB962C8B-B14F-4D97-AF65-F5344CB8AC3E}">
        <p14:creationId xmlns:p14="http://schemas.microsoft.com/office/powerpoint/2010/main" val="115826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Jessie</a:t>
            </a:r>
          </a:p>
        </p:txBody>
      </p:sp>
      <p:sp>
        <p:nvSpPr>
          <p:cNvPr id="4" name="Slide Number Placeholder 3"/>
          <p:cNvSpPr>
            <a:spLocks noGrp="1"/>
          </p:cNvSpPr>
          <p:nvPr>
            <p:ph type="sldNum" sz="quarter" idx="5"/>
          </p:nvPr>
        </p:nvSpPr>
        <p:spPr/>
        <p:txBody>
          <a:bodyPr/>
          <a:lstStyle/>
          <a:p>
            <a:fld id="{F709762E-F4DB-4D0B-9795-9402FF5C0A5E}" type="slidenum">
              <a:rPr lang="en-US" smtClean="0"/>
              <a:t>6</a:t>
            </a:fld>
            <a:endParaRPr lang="en-US"/>
          </a:p>
        </p:txBody>
      </p:sp>
    </p:spTree>
    <p:extLst>
      <p:ext uri="{BB962C8B-B14F-4D97-AF65-F5344CB8AC3E}">
        <p14:creationId xmlns:p14="http://schemas.microsoft.com/office/powerpoint/2010/main" val="307656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912" y="351678"/>
            <a:ext cx="2331570" cy="651346"/>
          </a:xfrm>
          <a:prstGeom prst="rect">
            <a:avLst/>
          </a:prstGeom>
        </p:spPr>
      </p:pic>
    </p:spTree>
    <p:extLst>
      <p:ext uri="{BB962C8B-B14F-4D97-AF65-F5344CB8AC3E}">
        <p14:creationId xmlns:p14="http://schemas.microsoft.com/office/powerpoint/2010/main" val="55218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95365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5927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97360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42791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00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5588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Titles &amp; Content" userDrawn="1">
  <p:cSld name="Two Titles &amp; Content">
    <p:spTree>
      <p:nvGrpSpPr>
        <p:cNvPr id="1" name="Shape 38"/>
        <p:cNvGrpSpPr/>
        <p:nvPr/>
      </p:nvGrpSpPr>
      <p:grpSpPr>
        <a:xfrm>
          <a:off x="0" y="0"/>
          <a:ext cx="0" cy="0"/>
          <a:chOff x="0" y="0"/>
          <a:chExt cx="0" cy="0"/>
        </a:xfrm>
      </p:grpSpPr>
      <p:sp>
        <p:nvSpPr>
          <p:cNvPr id="7" name="Rectangle 6"/>
          <p:cNvSpPr/>
          <p:nvPr userDrawn="1"/>
        </p:nvSpPr>
        <p:spPr>
          <a:xfrm>
            <a:off x="0" y="6297283"/>
            <a:ext cx="12192000" cy="576022"/>
          </a:xfrm>
          <a:prstGeom prst="rect">
            <a:avLst/>
          </a:prstGeom>
          <a:solidFill>
            <a:srgbClr val="C2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Shape 39"/>
          <p:cNvSpPr txBox="1">
            <a:spLocks noGrp="1"/>
          </p:cNvSpPr>
          <p:nvPr>
            <p:ph type="title"/>
          </p:nvPr>
        </p:nvSpPr>
        <p:spPr>
          <a:xfrm>
            <a:off x="573477" y="437299"/>
            <a:ext cx="11045049" cy="646331"/>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15253D"/>
              </a:buClr>
              <a:buSzPts val="3600"/>
              <a:buFont typeface="Arial Narrow"/>
              <a:buNone/>
              <a:defRPr sz="3000" b="1" i="0" u="none" strike="noStrike" cap="none">
                <a:solidFill>
                  <a:schemeClr val="accent1">
                    <a:lumMod val="75000"/>
                  </a:schemeClr>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txBox="1">
            <a:spLocks noGrp="1"/>
          </p:cNvSpPr>
          <p:nvPr>
            <p:ph type="body" idx="2"/>
          </p:nvPr>
        </p:nvSpPr>
        <p:spPr>
          <a:xfrm>
            <a:off x="573477" y="1296076"/>
            <a:ext cx="11045049" cy="4708798"/>
          </a:xfrm>
          <a:prstGeom prst="rect">
            <a:avLst/>
          </a:prstGeom>
          <a:noFill/>
          <a:ln>
            <a:noFill/>
          </a:ln>
        </p:spPr>
        <p:txBody>
          <a:bodyPr spcFirstLastPara="1" wrap="square" lIns="91425" tIns="91425" rIns="91425" bIns="91425" anchor="t" anchorCtr="0"/>
          <a:lstStyle>
            <a:lvl1pPr marL="287338" marR="0" lvl="0" indent="-277813" algn="l" rtl="0">
              <a:spcBef>
                <a:spcPts val="560"/>
              </a:spcBef>
              <a:spcAft>
                <a:spcPts val="0"/>
              </a:spcAft>
              <a:buClr>
                <a:schemeClr val="dk1"/>
              </a:buClr>
              <a:buSzPct val="100000"/>
              <a:buFont typeface="Wingdings" charset="2"/>
              <a:buChar char="§"/>
              <a:tabLst/>
              <a:defRPr sz="2000" b="0" i="0" u="none" strike="noStrike" cap="none">
                <a:solidFill>
                  <a:schemeClr val="dk1"/>
                </a:solidFill>
                <a:latin typeface="Arial Narrow" charset="0"/>
                <a:ea typeface="Arial Narrow" charset="0"/>
                <a:cs typeface="Arial Narrow" charset="0"/>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Shape 46"/>
          <p:cNvSpPr txBox="1"/>
          <p:nvPr/>
        </p:nvSpPr>
        <p:spPr>
          <a:xfrm>
            <a:off x="11295241" y="6460230"/>
            <a:ext cx="646569" cy="2941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C6C6C"/>
              </a:buClr>
              <a:buSzPts val="1200"/>
              <a:buFont typeface="Arial Narrow"/>
              <a:buNone/>
            </a:pPr>
            <a:fld id="{00000000-1234-1234-1234-123412341234}" type="slidenum">
              <a:rPr lang="en-US" sz="1000" b="0" i="0" u="none" strike="noStrike" cap="none">
                <a:solidFill>
                  <a:srgbClr val="00457F"/>
                </a:solidFill>
                <a:latin typeface="Arial Narrow" charset="0"/>
                <a:ea typeface="Arial Narrow" charset="0"/>
                <a:cs typeface="Arial Narrow" charset="0"/>
                <a:sym typeface="Arial Narrow"/>
              </a:rPr>
              <a:pPr marL="0" marR="0" lvl="0" indent="0" algn="ctr" rtl="0">
                <a:lnSpc>
                  <a:spcPct val="100000"/>
                </a:lnSpc>
                <a:spcBef>
                  <a:spcPts val="0"/>
                </a:spcBef>
                <a:spcAft>
                  <a:spcPts val="0"/>
                </a:spcAft>
                <a:buClr>
                  <a:srgbClr val="6C6C6C"/>
                </a:buClr>
                <a:buSzPts val="1200"/>
                <a:buFont typeface="Arial Narrow"/>
                <a:buNone/>
              </a:pPr>
              <a:t>‹#›</a:t>
            </a:fld>
            <a:endParaRPr sz="1000" b="0" i="0" u="none" strike="noStrike" cap="none">
              <a:solidFill>
                <a:srgbClr val="00457F"/>
              </a:solidFill>
              <a:latin typeface="Arial Narrow" charset="0"/>
              <a:ea typeface="Arial Narrow" charset="0"/>
              <a:cs typeface="Arial Narrow" charset="0"/>
              <a:sym typeface="Arial Narrow"/>
            </a:endParaRPr>
          </a:p>
        </p:txBody>
      </p:sp>
      <p:sp>
        <p:nvSpPr>
          <p:cNvPr id="3" name="TextBox 2"/>
          <p:cNvSpPr txBox="1"/>
          <p:nvPr userDrawn="1"/>
        </p:nvSpPr>
        <p:spPr>
          <a:xfrm>
            <a:off x="8352976" y="6458355"/>
            <a:ext cx="4621348"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a:solidFill>
                  <a:srgbClr val="00457F"/>
                </a:solidFill>
                <a:latin typeface="Arial Narrow" charset="0"/>
                <a:ea typeface="Arial Narrow" charset="0"/>
                <a:cs typeface="Arial Narrow" charset="0"/>
              </a:rPr>
              <a:t>BUILDING ELECTRIFICATION ACCELERATOR</a:t>
            </a:r>
            <a:endParaRPr lang="en-US" sz="1000" b="0" i="0" u="none" strike="noStrike" cap="none">
              <a:solidFill>
                <a:srgbClr val="00457F"/>
              </a:solidFill>
              <a:latin typeface="Arial Narrow" charset="0"/>
              <a:ea typeface="Arial Narrow" charset="0"/>
              <a:cs typeface="Arial Narrow" charset="0"/>
              <a:sym typeface="Arial"/>
            </a:endParaRPr>
          </a:p>
          <a:p>
            <a:endParaRPr lang="en-US" sz="1000">
              <a:solidFill>
                <a:srgbClr val="00457F"/>
              </a:solidFill>
              <a:latin typeface="Arial Narrow" charset="0"/>
              <a:ea typeface="Arial Narrow" charset="0"/>
              <a:cs typeface="Arial Narrow" charset="0"/>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51791" y="6334367"/>
            <a:ext cx="543450" cy="545890"/>
          </a:xfrm>
          <a:prstGeom prst="rect">
            <a:avLst/>
          </a:prstGeom>
        </p:spPr>
      </p:pic>
      <p:cxnSp>
        <p:nvCxnSpPr>
          <p:cNvPr id="6" name="Straight Connector 5"/>
          <p:cNvCxnSpPr/>
          <p:nvPr userDrawn="1"/>
        </p:nvCxnSpPr>
        <p:spPr>
          <a:xfrm flipV="1">
            <a:off x="576132" y="1111625"/>
            <a:ext cx="11140141" cy="1453"/>
          </a:xfrm>
          <a:prstGeom prst="line">
            <a:avLst/>
          </a:prstGeom>
          <a:ln w="31750">
            <a:gradFill flip="none" rotWithShape="1">
              <a:gsLst>
                <a:gs pos="81000">
                  <a:srgbClr val="C2E0FF"/>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272600" y="6456375"/>
            <a:ext cx="275296"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a:solidFill>
                  <a:srgbClr val="00457F"/>
                </a:solidFill>
                <a:latin typeface="Arial Narrow" charset="0"/>
                <a:ea typeface="Arial Narrow" charset="0"/>
                <a:cs typeface="Arial Narrow" charset="0"/>
                <a:sym typeface="Arial"/>
              </a:rPr>
              <a:t>|</a:t>
            </a:r>
          </a:p>
          <a:p>
            <a:endParaRPr lang="en-US" sz="1000">
              <a:solidFill>
                <a:srgbClr val="00457F"/>
              </a:solidFill>
              <a:latin typeface="Arial Narrow" charset="0"/>
              <a:ea typeface="Arial Narrow" charset="0"/>
              <a:cs typeface="Arial Narrow" charset="0"/>
            </a:endParaRPr>
          </a:p>
        </p:txBody>
      </p:sp>
    </p:spTree>
    <p:extLst>
      <p:ext uri="{BB962C8B-B14F-4D97-AF65-F5344CB8AC3E}">
        <p14:creationId xmlns:p14="http://schemas.microsoft.com/office/powerpoint/2010/main" val="222043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mp; Blank (Light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186F-9A5F-D949-A2A1-A56842F58767}"/>
              </a:ext>
            </a:extLst>
          </p:cNvPr>
          <p:cNvSpPr>
            <a:spLocks noGrp="1"/>
          </p:cNvSpPr>
          <p:nvPr>
            <p:ph type="title"/>
          </p:nvPr>
        </p:nvSpPr>
        <p:spPr>
          <a:xfrm>
            <a:off x="838200" y="469899"/>
            <a:ext cx="10515600" cy="1220789"/>
          </a:xfrm>
        </p:spPr>
        <p:txBody>
          <a:bodyPr anchor="ctr" anchorCtr="0"/>
          <a:lstStyle>
            <a:lvl1pPr>
              <a:defRPr>
                <a:solidFill>
                  <a:schemeClr val="bg2">
                    <a:lumMod val="75000"/>
                  </a:schemeClr>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ADBEFAF2-B492-8541-B538-D326EA7A374E}"/>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42305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3_Title Slide">
    <p:bg>
      <p:bgPr>
        <a:solidFill>
          <a:srgbClr val="D8D8D8"/>
        </a:solidFill>
        <a:effectLst/>
      </p:bgPr>
    </p:bg>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3444433" y="-3410"/>
            <a:ext cx="8747567" cy="6861409"/>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100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Inter"/>
                <a:ea typeface="Inter"/>
                <a:cs typeface="Inter"/>
                <a:sym typeface="Inter"/>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Inter-Regular"/>
                <a:ea typeface="Inter-Regular"/>
                <a:cs typeface="Inter-Regular"/>
                <a:sym typeface="Inter-Regula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Inter-Regular"/>
                <a:ea typeface="Inter-Regular"/>
                <a:cs typeface="Inter-Regular"/>
                <a:sym typeface="Inter-Regula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Inter-Regular"/>
                <a:ea typeface="Inter-Regular"/>
                <a:cs typeface="Inter-Regular"/>
                <a:sym typeface="Inter-Regula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6" name="Google Shape;16;p2"/>
          <p:cNvPicPr preferRelativeResize="0"/>
          <p:nvPr/>
        </p:nvPicPr>
        <p:blipFill rotWithShape="1">
          <a:blip r:embed="rId2" cstate="screen">
            <a:alphaModFix/>
            <a:extLst>
              <a:ext uri="{28A0092B-C50C-407E-A947-70E740481C1C}">
                <a14:useLocalDpi xmlns:a14="http://schemas.microsoft.com/office/drawing/2010/main"/>
              </a:ext>
            </a:extLst>
          </a:blip>
          <a:srcRect l="24263" r="-308"/>
          <a:stretch/>
        </p:blipFill>
        <p:spPr>
          <a:xfrm>
            <a:off x="-1" y="-3409"/>
            <a:ext cx="10049435" cy="6861409"/>
          </a:xfrm>
          <a:prstGeom prst="rect">
            <a:avLst/>
          </a:prstGeom>
          <a:noFill/>
          <a:ln>
            <a:noFill/>
          </a:ln>
        </p:spPr>
      </p:pic>
      <p:sp>
        <p:nvSpPr>
          <p:cNvPr id="17" name="Google Shape;17;p2"/>
          <p:cNvSpPr txBox="1">
            <a:spLocks noGrp="1"/>
          </p:cNvSpPr>
          <p:nvPr>
            <p:ph type="sldNum" idx="12"/>
          </p:nvPr>
        </p:nvSpPr>
        <p:spPr>
          <a:xfrm>
            <a:off x="907228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chemeClr val="lt1"/>
                </a:solidFill>
                <a:latin typeface="Arial"/>
                <a:ea typeface="Arial"/>
                <a:cs typeface="Arial"/>
                <a:sym typeface="Arial"/>
              </a:defRPr>
            </a:lvl1pPr>
            <a:lvl2pPr marL="0" lvl="1" indent="0" algn="r">
              <a:spcBef>
                <a:spcPts val="0"/>
              </a:spcBef>
              <a:buNone/>
              <a:defRPr sz="1200" b="1" i="0" u="none" strike="noStrike" cap="none">
                <a:solidFill>
                  <a:schemeClr val="lt1"/>
                </a:solidFill>
                <a:latin typeface="Arial"/>
                <a:ea typeface="Arial"/>
                <a:cs typeface="Arial"/>
                <a:sym typeface="Arial"/>
              </a:defRPr>
            </a:lvl2pPr>
            <a:lvl3pPr marL="0" lvl="2" indent="0" algn="r">
              <a:spcBef>
                <a:spcPts val="0"/>
              </a:spcBef>
              <a:buNone/>
              <a:defRPr sz="1200" b="1" i="0" u="none" strike="noStrike" cap="none">
                <a:solidFill>
                  <a:schemeClr val="lt1"/>
                </a:solidFill>
                <a:latin typeface="Arial"/>
                <a:ea typeface="Arial"/>
                <a:cs typeface="Arial"/>
                <a:sym typeface="Arial"/>
              </a:defRPr>
            </a:lvl3pPr>
            <a:lvl4pPr marL="0" lvl="3" indent="0" algn="r">
              <a:spcBef>
                <a:spcPts val="0"/>
              </a:spcBef>
              <a:buNone/>
              <a:defRPr sz="1200" b="1" i="0" u="none" strike="noStrike" cap="none">
                <a:solidFill>
                  <a:schemeClr val="lt1"/>
                </a:solidFill>
                <a:latin typeface="Arial"/>
                <a:ea typeface="Arial"/>
                <a:cs typeface="Arial"/>
                <a:sym typeface="Arial"/>
              </a:defRPr>
            </a:lvl4pPr>
            <a:lvl5pPr marL="0" lvl="4" indent="0" algn="r">
              <a:spcBef>
                <a:spcPts val="0"/>
              </a:spcBef>
              <a:buNone/>
              <a:defRPr sz="1200" b="1" i="0" u="none" strike="noStrike" cap="none">
                <a:solidFill>
                  <a:schemeClr val="lt1"/>
                </a:solidFill>
                <a:latin typeface="Arial"/>
                <a:ea typeface="Arial"/>
                <a:cs typeface="Arial"/>
                <a:sym typeface="Arial"/>
              </a:defRPr>
            </a:lvl5pPr>
            <a:lvl6pPr marL="0" lvl="5" indent="0" algn="r">
              <a:spcBef>
                <a:spcPts val="0"/>
              </a:spcBef>
              <a:buNone/>
              <a:defRPr sz="1200" b="1" i="0" u="none" strike="noStrike" cap="none">
                <a:solidFill>
                  <a:schemeClr val="lt1"/>
                </a:solidFill>
                <a:latin typeface="Arial"/>
                <a:ea typeface="Arial"/>
                <a:cs typeface="Arial"/>
                <a:sym typeface="Arial"/>
              </a:defRPr>
            </a:lvl6pPr>
            <a:lvl7pPr marL="0" lvl="6" indent="0" algn="r">
              <a:spcBef>
                <a:spcPts val="0"/>
              </a:spcBef>
              <a:buNone/>
              <a:defRPr sz="1200" b="1" i="0" u="none" strike="noStrike" cap="none">
                <a:solidFill>
                  <a:schemeClr val="lt1"/>
                </a:solidFill>
                <a:latin typeface="Arial"/>
                <a:ea typeface="Arial"/>
                <a:cs typeface="Arial"/>
                <a:sym typeface="Arial"/>
              </a:defRPr>
            </a:lvl7pPr>
            <a:lvl8pPr marL="0" lvl="7" indent="0" algn="r">
              <a:spcBef>
                <a:spcPts val="0"/>
              </a:spcBef>
              <a:buNone/>
              <a:defRPr sz="1200" b="1" i="0" u="none" strike="noStrike" cap="none">
                <a:solidFill>
                  <a:schemeClr val="lt1"/>
                </a:solidFill>
                <a:latin typeface="Arial"/>
                <a:ea typeface="Arial"/>
                <a:cs typeface="Arial"/>
                <a:sym typeface="Arial"/>
              </a:defRPr>
            </a:lvl8pPr>
            <a:lvl9pPr marL="0" lvl="8" indent="0" algn="r">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
          <p:cNvSpPr txBox="1">
            <a:spLocks noGrp="1"/>
          </p:cNvSpPr>
          <p:nvPr>
            <p:ph type="title"/>
          </p:nvPr>
        </p:nvSpPr>
        <p:spPr>
          <a:xfrm>
            <a:off x="993214" y="1147482"/>
            <a:ext cx="5604809" cy="31998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993214" y="4374310"/>
            <a:ext cx="5604809"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0" name="Google Shape;20;p2"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9912" y="351678"/>
            <a:ext cx="2331570" cy="651346"/>
          </a:xfrm>
          <a:prstGeom prst="rect">
            <a:avLst/>
          </a:prstGeom>
          <a:noFill/>
          <a:ln>
            <a:noFill/>
          </a:ln>
        </p:spPr>
      </p:pic>
    </p:spTree>
    <p:extLst>
      <p:ext uri="{BB962C8B-B14F-4D97-AF65-F5344CB8AC3E}">
        <p14:creationId xmlns:p14="http://schemas.microsoft.com/office/powerpoint/2010/main" val="202882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Slide Number Placeholder 5">
            <a:extLst>
              <a:ext uri="{FF2B5EF4-FFF2-40B4-BE49-F238E27FC236}">
                <a16:creationId xmlns:a16="http://schemas.microsoft.com/office/drawing/2014/main" id="{1066CBFF-7F85-1F48-B14F-DF2B4BD0644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7274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4137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5411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01939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42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07164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99802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9" name="Slide Number Placeholder 5">
            <a:extLst>
              <a:ext uri="{FF2B5EF4-FFF2-40B4-BE49-F238E27FC236}">
                <a16:creationId xmlns:a16="http://schemas.microsoft.com/office/drawing/2014/main" id="{F7D85199-AED2-2444-B9A1-8DD14FBCDD77}"/>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84814528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9" r:id="rId3"/>
    <p:sldLayoutId id="2147483662" r:id="rId4"/>
    <p:sldLayoutId id="2147483675" r:id="rId5"/>
    <p:sldLayoutId id="2147483676" r:id="rId6"/>
    <p:sldLayoutId id="2147483664" r:id="rId7"/>
    <p:sldLayoutId id="2147483673" r:id="rId8"/>
    <p:sldLayoutId id="2147483674" r:id="rId9"/>
    <p:sldLayoutId id="2147483666" r:id="rId10"/>
    <p:sldLayoutId id="2147483681" r:id="rId11"/>
    <p:sldLayoutId id="2147483682" r:id="rId12"/>
    <p:sldLayoutId id="2147483667" r:id="rId13"/>
    <p:sldLayoutId id="2147483668" r:id="rId14"/>
    <p:sldLayoutId id="2147483669"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1.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7.tiff"/><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hyperlink" Target="mailto:jciulla@rmi.or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4" name="Picture 3">
            <a:extLst>
              <a:ext uri="{FF2B5EF4-FFF2-40B4-BE49-F238E27FC236}">
                <a16:creationId xmlns:a16="http://schemas.microsoft.com/office/drawing/2014/main" id="{C7565FA6-8135-0947-A321-02C4FDCEDE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2300" y="-3409"/>
            <a:ext cx="10299700" cy="6859722"/>
          </a:xfrm>
          <a:prstGeom prst="rect">
            <a:avLst/>
          </a:prstGeom>
        </p:spPr>
      </p:pic>
      <p:pic>
        <p:nvPicPr>
          <p:cNvPr id="6" name="Picture 5">
            <a:extLst>
              <a:ext uri="{FF2B5EF4-FFF2-40B4-BE49-F238E27FC236}">
                <a16:creationId xmlns:a16="http://schemas.microsoft.com/office/drawing/2014/main" id="{4F7569F2-E774-C348-90C9-51CF56585B0B}"/>
              </a:ext>
            </a:extLst>
          </p:cNvPr>
          <p:cNvPicPr>
            <a:picLocks noChangeAspect="1"/>
          </p:cNvPicPr>
          <p:nvPr/>
        </p:nvPicPr>
        <p:blipFill>
          <a:blip r:embed="rId4"/>
          <a:stretch>
            <a:fillRect/>
          </a:stretch>
        </p:blipFill>
        <p:spPr>
          <a:xfrm>
            <a:off x="5130800" y="1104349"/>
            <a:ext cx="4590392" cy="5914543"/>
          </a:xfrm>
          <a:prstGeom prst="rect">
            <a:avLst/>
          </a:prstGeom>
        </p:spPr>
      </p:pic>
      <p:pic>
        <p:nvPicPr>
          <p:cNvPr id="13" name="Picture 12">
            <a:extLst>
              <a:ext uri="{FF2B5EF4-FFF2-40B4-BE49-F238E27FC236}">
                <a16:creationId xmlns:a16="http://schemas.microsoft.com/office/drawing/2014/main" id="{71706DE2-40DC-C541-B690-727BF931DD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263" r="-308"/>
          <a:stretch/>
        </p:blipFill>
        <p:spPr>
          <a:xfrm>
            <a:off x="-1" y="-13569"/>
            <a:ext cx="10058401" cy="6867531"/>
          </a:xfrm>
          <a:prstGeom prst="rect">
            <a:avLst/>
          </a:prstGeom>
        </p:spPr>
      </p:pic>
      <p:sp>
        <p:nvSpPr>
          <p:cNvPr id="94" name="Google Shape;94;p18"/>
          <p:cNvSpPr txBox="1">
            <a:spLocks noGrp="1"/>
          </p:cNvSpPr>
          <p:nvPr>
            <p:ph type="title"/>
          </p:nvPr>
        </p:nvSpPr>
        <p:spPr>
          <a:xfrm>
            <a:off x="324233" y="935677"/>
            <a:ext cx="6717917" cy="3199840"/>
          </a:xfrm>
          <a:prstGeom prst="rect">
            <a:avLst/>
          </a:prstGeom>
          <a:noFill/>
          <a:ln>
            <a:noFill/>
          </a:ln>
        </p:spPr>
        <p:txBody>
          <a:bodyPr spcFirstLastPara="1" wrap="square" lIns="91425" tIns="45700" rIns="91425" bIns="45700" anchor="b" anchorCtr="0">
            <a:normAutofit/>
          </a:bodyPr>
          <a:lstStyle/>
          <a:p>
            <a:pPr marL="0" lvl="0" indent="0" algn="l" defTabSz="1200150">
              <a:lnSpc>
                <a:spcPct val="90000"/>
              </a:lnSpc>
              <a:spcBef>
                <a:spcPct val="0"/>
              </a:spcBef>
              <a:spcAft>
                <a:spcPct val="35000"/>
              </a:spcAft>
              <a:buNone/>
            </a:pPr>
            <a:r>
              <a:rPr lang="en-US" sz="4000" b="1" dirty="0">
                <a:latin typeface="Arial" panose="020B0604020202020204" pitchFamily="34" charset="0"/>
                <a:cs typeface="Arial" panose="020B0604020202020204" pitchFamily="34" charset="0"/>
              </a:rPr>
              <a:t>An opportunity to bring local energy priorities to the state level </a:t>
            </a:r>
            <a:endParaRPr lang="en-US" sz="4000" b="1" kern="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50BF482-1030-9044-8775-70AC11BCF4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9680" y="3495039"/>
            <a:ext cx="2791275" cy="3593025"/>
          </a:xfrm>
          <a:prstGeom prst="rect">
            <a:avLst/>
          </a:prstGeom>
        </p:spPr>
      </p:pic>
      <p:sp>
        <p:nvSpPr>
          <p:cNvPr id="8" name="Google Shape;95;p18">
            <a:extLst>
              <a:ext uri="{FF2B5EF4-FFF2-40B4-BE49-F238E27FC236}">
                <a16:creationId xmlns:a16="http://schemas.microsoft.com/office/drawing/2014/main" id="{6CF29028-0BAB-40A2-BA7D-1F55E4B8570A}"/>
              </a:ext>
            </a:extLst>
          </p:cNvPr>
          <p:cNvSpPr txBox="1">
            <a:spLocks noGrp="1"/>
          </p:cNvSpPr>
          <p:nvPr>
            <p:ph type="body" idx="1"/>
          </p:nvPr>
        </p:nvSpPr>
        <p:spPr>
          <a:xfrm>
            <a:off x="453974" y="4145677"/>
            <a:ext cx="3004046" cy="543190"/>
          </a:xfrm>
          <a:prstGeom prst="rect">
            <a:avLst/>
          </a:prstGeom>
          <a:noFill/>
          <a:ln>
            <a:noFill/>
          </a:ln>
        </p:spPr>
        <p:txBody>
          <a:bodyPr spcFirstLastPara="1" wrap="square" lIns="91425" tIns="45700" rIns="91425" bIns="45700" anchor="t" anchorCtr="0">
            <a:normAutofit/>
          </a:bodyPr>
          <a:lstStyle/>
          <a:p>
            <a:pPr marL="0" indent="0">
              <a:buSzPts val="2000"/>
            </a:pPr>
            <a:r>
              <a:rPr lang="en-US" sz="2000" b="0" dirty="0">
                <a:latin typeface="Arial" panose="020B0604020202020204" pitchFamily="34" charset="0"/>
                <a:cs typeface="Arial" panose="020B0604020202020204" pitchFamily="34" charset="0"/>
              </a:rPr>
              <a:t>October 15, 2021</a:t>
            </a:r>
          </a:p>
        </p:txBody>
      </p:sp>
    </p:spTree>
    <p:extLst>
      <p:ext uri="{BB962C8B-B14F-4D97-AF65-F5344CB8AC3E}">
        <p14:creationId xmlns:p14="http://schemas.microsoft.com/office/powerpoint/2010/main" val="97723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5BA4DDD-72BE-BC47-B0C6-FF41503E5834}"/>
              </a:ext>
            </a:extLst>
          </p:cNvPr>
          <p:cNvGrpSpPr/>
          <p:nvPr/>
        </p:nvGrpSpPr>
        <p:grpSpPr>
          <a:xfrm>
            <a:off x="133478" y="5588934"/>
            <a:ext cx="12034048" cy="1551214"/>
            <a:chOff x="4303686" y="5654250"/>
            <a:chExt cx="7863840" cy="1551214"/>
          </a:xfrm>
        </p:grpSpPr>
        <p:sp>
          <p:nvSpPr>
            <p:cNvPr id="13" name="Striped Right Arrow 12">
              <a:extLst>
                <a:ext uri="{FF2B5EF4-FFF2-40B4-BE49-F238E27FC236}">
                  <a16:creationId xmlns:a16="http://schemas.microsoft.com/office/drawing/2014/main" id="{763C11C3-5BFB-664F-A70E-92C41833B70B}"/>
                </a:ext>
              </a:extLst>
            </p:cNvPr>
            <p:cNvSpPr/>
            <p:nvPr/>
          </p:nvSpPr>
          <p:spPr>
            <a:xfrm>
              <a:off x="4303686" y="5654250"/>
              <a:ext cx="7863840" cy="1551214"/>
            </a:xfrm>
            <a:prstGeom prst="stripedRightArrow">
              <a:avLst>
                <a:gd name="adj1" fmla="val 66842"/>
                <a:gd name="adj2" fmla="val 50000"/>
              </a:avLst>
            </a:prstGeom>
            <a:solidFill>
              <a:srgbClr val="42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DA302C-5C62-1D4A-94A9-6744BF01608C}"/>
                </a:ext>
              </a:extLst>
            </p:cNvPr>
            <p:cNvSpPr/>
            <p:nvPr/>
          </p:nvSpPr>
          <p:spPr>
            <a:xfrm>
              <a:off x="4303686" y="6075914"/>
              <a:ext cx="6773805" cy="707886"/>
            </a:xfrm>
            <a:prstGeom prst="rect">
              <a:avLst/>
            </a:prstGeom>
          </p:spPr>
          <p:txBody>
            <a:bodyPr wrap="square">
              <a:spAutoFit/>
            </a:bodyPr>
            <a:lstStyle/>
            <a:p>
              <a:pPr marL="465138"/>
              <a:r>
                <a:rPr lang="en-US" sz="2000" dirty="0">
                  <a:latin typeface="TW Cen MT"/>
                </a:rPr>
                <a:t>The a cohort of cities in Texas seeks to elevate and center city’s priorities in response to the PUCT’s market reform draft plan.</a:t>
              </a:r>
              <a:endParaRPr lang="en-US" sz="2000" dirty="0"/>
            </a:p>
          </p:txBody>
        </p:sp>
      </p:grpSp>
      <p:grpSp>
        <p:nvGrpSpPr>
          <p:cNvPr id="27" name="Group 26">
            <a:extLst>
              <a:ext uri="{FF2B5EF4-FFF2-40B4-BE49-F238E27FC236}">
                <a16:creationId xmlns:a16="http://schemas.microsoft.com/office/drawing/2014/main" id="{5B0D2A92-4420-3F43-995D-43501F6486CE}"/>
              </a:ext>
            </a:extLst>
          </p:cNvPr>
          <p:cNvGrpSpPr/>
          <p:nvPr/>
        </p:nvGrpSpPr>
        <p:grpSpPr>
          <a:xfrm>
            <a:off x="133478" y="4675947"/>
            <a:ext cx="11200006" cy="1551214"/>
            <a:chOff x="3469644" y="4741263"/>
            <a:chExt cx="7863840" cy="1551214"/>
          </a:xfrm>
        </p:grpSpPr>
        <p:sp>
          <p:nvSpPr>
            <p:cNvPr id="11" name="Striped Right Arrow 10">
              <a:extLst>
                <a:ext uri="{FF2B5EF4-FFF2-40B4-BE49-F238E27FC236}">
                  <a16:creationId xmlns:a16="http://schemas.microsoft.com/office/drawing/2014/main" id="{460A04B5-DC33-3842-976A-F245EDF3D22E}"/>
                </a:ext>
              </a:extLst>
            </p:cNvPr>
            <p:cNvSpPr/>
            <p:nvPr/>
          </p:nvSpPr>
          <p:spPr>
            <a:xfrm>
              <a:off x="3469644" y="4741263"/>
              <a:ext cx="7863840" cy="1551214"/>
            </a:xfrm>
            <a:prstGeom prst="stripedRightArrow">
              <a:avLst>
                <a:gd name="adj1" fmla="val 66842"/>
                <a:gd name="adj2" fmla="val 50000"/>
              </a:avLst>
            </a:prstGeom>
            <a:solidFill>
              <a:srgbClr val="34A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0218CC-F785-D84E-B043-0B30F2604B28}"/>
                </a:ext>
              </a:extLst>
            </p:cNvPr>
            <p:cNvSpPr/>
            <p:nvPr/>
          </p:nvSpPr>
          <p:spPr>
            <a:xfrm>
              <a:off x="3469644" y="5316815"/>
              <a:ext cx="7439126" cy="400110"/>
            </a:xfrm>
            <a:prstGeom prst="rect">
              <a:avLst/>
            </a:prstGeom>
          </p:spPr>
          <p:txBody>
            <a:bodyPr wrap="square">
              <a:spAutoFit/>
            </a:bodyPr>
            <a:lstStyle/>
            <a:p>
              <a:pPr marL="465138">
                <a:spcAft>
                  <a:spcPts val="1200"/>
                </a:spcAft>
              </a:pPr>
              <a:r>
                <a:rPr lang="en-US" sz="2000">
                  <a:cs typeface="Calibri"/>
                </a:rPr>
                <a:t>This is a unique opportunity—the PUCT has not reviewed ERCOT’s market design in two decades.</a:t>
              </a:r>
            </a:p>
          </p:txBody>
        </p:sp>
      </p:grpSp>
      <p:grpSp>
        <p:nvGrpSpPr>
          <p:cNvPr id="26" name="Group 25">
            <a:extLst>
              <a:ext uri="{FF2B5EF4-FFF2-40B4-BE49-F238E27FC236}">
                <a16:creationId xmlns:a16="http://schemas.microsoft.com/office/drawing/2014/main" id="{A570C2FB-51D4-D34D-9951-55C9166AD660}"/>
              </a:ext>
            </a:extLst>
          </p:cNvPr>
          <p:cNvGrpSpPr/>
          <p:nvPr/>
        </p:nvGrpSpPr>
        <p:grpSpPr>
          <a:xfrm>
            <a:off x="133478" y="3762962"/>
            <a:ext cx="10365965" cy="1551214"/>
            <a:chOff x="2635601" y="3828278"/>
            <a:chExt cx="7863842" cy="1551214"/>
          </a:xfrm>
        </p:grpSpPr>
        <p:sp>
          <p:nvSpPr>
            <p:cNvPr id="10" name="Striped Right Arrow 9">
              <a:extLst>
                <a:ext uri="{FF2B5EF4-FFF2-40B4-BE49-F238E27FC236}">
                  <a16:creationId xmlns:a16="http://schemas.microsoft.com/office/drawing/2014/main" id="{F9DFA980-63E2-DB41-97BF-49584F8EE236}"/>
                </a:ext>
              </a:extLst>
            </p:cNvPr>
            <p:cNvSpPr/>
            <p:nvPr/>
          </p:nvSpPr>
          <p:spPr>
            <a:xfrm>
              <a:off x="2635603" y="3828278"/>
              <a:ext cx="7863840" cy="1551214"/>
            </a:xfrm>
            <a:prstGeom prst="stripedRightArrow">
              <a:avLst>
                <a:gd name="adj1" fmla="val 66842"/>
                <a:gd name="adj2" fmla="val 50000"/>
              </a:avLst>
            </a:prstGeom>
            <a:solidFill>
              <a:srgbClr val="238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2AE36E-2A84-C447-8273-D1C122538899}"/>
                </a:ext>
              </a:extLst>
            </p:cNvPr>
            <p:cNvSpPr/>
            <p:nvPr/>
          </p:nvSpPr>
          <p:spPr>
            <a:xfrm>
              <a:off x="2635601" y="4403830"/>
              <a:ext cx="7439127" cy="400110"/>
            </a:xfrm>
            <a:prstGeom prst="rect">
              <a:avLst/>
            </a:prstGeom>
          </p:spPr>
          <p:txBody>
            <a:bodyPr wrap="square">
              <a:spAutoFit/>
            </a:bodyPr>
            <a:lstStyle/>
            <a:p>
              <a:pPr marL="465138"/>
              <a:r>
                <a:rPr lang="en-US" sz="2000">
                  <a:latin typeface="TW Cen MT"/>
                </a:rPr>
                <a:t>Local government’s voices can be instrumental to elevate local needs to the PUCT.</a:t>
              </a:r>
              <a:endParaRPr lang="en-US" sz="2000"/>
            </a:p>
          </p:txBody>
        </p:sp>
      </p:grpSp>
      <p:grpSp>
        <p:nvGrpSpPr>
          <p:cNvPr id="25" name="Group 24">
            <a:extLst>
              <a:ext uri="{FF2B5EF4-FFF2-40B4-BE49-F238E27FC236}">
                <a16:creationId xmlns:a16="http://schemas.microsoft.com/office/drawing/2014/main" id="{8E61CD19-B099-854F-93F3-C4C847821D87}"/>
              </a:ext>
            </a:extLst>
          </p:cNvPr>
          <p:cNvGrpSpPr/>
          <p:nvPr/>
        </p:nvGrpSpPr>
        <p:grpSpPr>
          <a:xfrm>
            <a:off x="133479" y="2849977"/>
            <a:ext cx="9531923" cy="1551214"/>
            <a:chOff x="1801561" y="2915293"/>
            <a:chExt cx="7863841" cy="1551214"/>
          </a:xfrm>
        </p:grpSpPr>
        <p:sp>
          <p:nvSpPr>
            <p:cNvPr id="8" name="Striped Right Arrow 7">
              <a:extLst>
                <a:ext uri="{FF2B5EF4-FFF2-40B4-BE49-F238E27FC236}">
                  <a16:creationId xmlns:a16="http://schemas.microsoft.com/office/drawing/2014/main" id="{163D6983-7BAA-F549-A022-0581928E1AD5}"/>
                </a:ext>
              </a:extLst>
            </p:cNvPr>
            <p:cNvSpPr/>
            <p:nvPr/>
          </p:nvSpPr>
          <p:spPr>
            <a:xfrm>
              <a:off x="1801562" y="2915293"/>
              <a:ext cx="7863840" cy="1551214"/>
            </a:xfrm>
            <a:prstGeom prst="stripedRightArrow">
              <a:avLst>
                <a:gd name="adj1" fmla="val 66842"/>
                <a:gd name="adj2" fmla="val 50000"/>
              </a:avLst>
            </a:prstGeom>
            <a:solidFill>
              <a:srgbClr val="176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US" sz="2000"/>
            </a:p>
          </p:txBody>
        </p:sp>
        <p:sp>
          <p:nvSpPr>
            <p:cNvPr id="24" name="Rectangle 23">
              <a:extLst>
                <a:ext uri="{FF2B5EF4-FFF2-40B4-BE49-F238E27FC236}">
                  <a16:creationId xmlns:a16="http://schemas.microsoft.com/office/drawing/2014/main" id="{D536682B-E6E1-174D-B490-D1C0CE7ACCBD}"/>
                </a:ext>
              </a:extLst>
            </p:cNvPr>
            <p:cNvSpPr/>
            <p:nvPr/>
          </p:nvSpPr>
          <p:spPr>
            <a:xfrm>
              <a:off x="1801561" y="3336957"/>
              <a:ext cx="6885239" cy="707886"/>
            </a:xfrm>
            <a:prstGeom prst="rect">
              <a:avLst/>
            </a:prstGeom>
          </p:spPr>
          <p:txBody>
            <a:bodyPr wrap="square">
              <a:spAutoFit/>
            </a:bodyPr>
            <a:lstStyle/>
            <a:p>
              <a:pPr marL="465138">
                <a:spcAft>
                  <a:spcPts val="1200"/>
                </a:spcAft>
              </a:pPr>
              <a:r>
                <a:rPr lang="en-US" sz="2000">
                  <a:solidFill>
                    <a:schemeClr val="bg1"/>
                  </a:solidFill>
                </a:rPr>
                <a:t>The docket is considering issues like energy efficiency, demand response, and emergency response services.</a:t>
              </a:r>
            </a:p>
          </p:txBody>
        </p:sp>
      </p:grpSp>
      <p:grpSp>
        <p:nvGrpSpPr>
          <p:cNvPr id="23" name="Group 22">
            <a:extLst>
              <a:ext uri="{FF2B5EF4-FFF2-40B4-BE49-F238E27FC236}">
                <a16:creationId xmlns:a16="http://schemas.microsoft.com/office/drawing/2014/main" id="{8563181C-C8A8-0142-A204-865D67073671}"/>
              </a:ext>
            </a:extLst>
          </p:cNvPr>
          <p:cNvGrpSpPr/>
          <p:nvPr/>
        </p:nvGrpSpPr>
        <p:grpSpPr>
          <a:xfrm>
            <a:off x="133480" y="1936992"/>
            <a:ext cx="8697881" cy="1551214"/>
            <a:chOff x="967521" y="2002308"/>
            <a:chExt cx="7863840" cy="1551214"/>
          </a:xfrm>
        </p:grpSpPr>
        <p:sp>
          <p:nvSpPr>
            <p:cNvPr id="6" name="Striped Right Arrow 5">
              <a:extLst>
                <a:ext uri="{FF2B5EF4-FFF2-40B4-BE49-F238E27FC236}">
                  <a16:creationId xmlns:a16="http://schemas.microsoft.com/office/drawing/2014/main" id="{51AD0E21-80A0-5F4E-BB6E-19AAF3DCD656}"/>
                </a:ext>
              </a:extLst>
            </p:cNvPr>
            <p:cNvSpPr/>
            <p:nvPr/>
          </p:nvSpPr>
          <p:spPr>
            <a:xfrm>
              <a:off x="967521" y="2002308"/>
              <a:ext cx="7863840" cy="1551214"/>
            </a:xfrm>
            <a:prstGeom prst="stripedRightArrow">
              <a:avLst>
                <a:gd name="adj1" fmla="val 66842"/>
                <a:gd name="adj2" fmla="val 50000"/>
              </a:avLst>
            </a:prstGeom>
            <a:solidFill>
              <a:srgbClr val="0B5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81FA3EC-2A35-7D4B-BAE2-FD5198936DEA}"/>
                </a:ext>
              </a:extLst>
            </p:cNvPr>
            <p:cNvSpPr/>
            <p:nvPr/>
          </p:nvSpPr>
          <p:spPr>
            <a:xfrm>
              <a:off x="967523" y="2423972"/>
              <a:ext cx="6591482" cy="707886"/>
            </a:xfrm>
            <a:prstGeom prst="rect">
              <a:avLst/>
            </a:prstGeom>
          </p:spPr>
          <p:txBody>
            <a:bodyPr wrap="square">
              <a:spAutoFit/>
            </a:bodyPr>
            <a:lstStyle/>
            <a:p>
              <a:pPr marL="465138">
                <a:spcAft>
                  <a:spcPts val="1200"/>
                </a:spcAft>
              </a:pPr>
              <a:r>
                <a:rPr lang="en-US" sz="2000">
                  <a:solidFill>
                    <a:schemeClr val="bg1"/>
                  </a:solidFill>
                </a:rPr>
                <a:t>In the wake of Winter Storm Uri, the PUCT launched an exploratory docket to review ERCOT’s current market design.</a:t>
              </a:r>
            </a:p>
          </p:txBody>
        </p:sp>
      </p:grpSp>
      <p:sp>
        <p:nvSpPr>
          <p:cNvPr id="2" name="Title 1">
            <a:extLst>
              <a:ext uri="{FF2B5EF4-FFF2-40B4-BE49-F238E27FC236}">
                <a16:creationId xmlns:a16="http://schemas.microsoft.com/office/drawing/2014/main" id="{15617B95-298A-0F46-8EB6-CDCF5A567A66}"/>
              </a:ext>
            </a:extLst>
          </p:cNvPr>
          <p:cNvSpPr>
            <a:spLocks noGrp="1"/>
          </p:cNvSpPr>
          <p:nvPr>
            <p:ph type="title"/>
          </p:nvPr>
        </p:nvSpPr>
        <p:spPr>
          <a:xfrm>
            <a:off x="298559" y="279400"/>
            <a:ext cx="11759961" cy="927480"/>
          </a:xfrm>
        </p:spPr>
        <p:txBody>
          <a:bodyPr anchor="t">
            <a:noAutofit/>
          </a:bodyPr>
          <a:lstStyle/>
          <a:p>
            <a:r>
              <a:rPr lang="en-US" sz="3200">
                <a:solidFill>
                  <a:schemeClr val="tx2"/>
                </a:solidFill>
                <a:latin typeface="Tw Cen MT"/>
                <a:cs typeface="Arial"/>
              </a:rPr>
              <a:t>The Public Utility Commission of Texas (PUCT) is investigating changes to ERCOT market design</a:t>
            </a:r>
            <a:endParaRPr lang="en-US" sz="3200">
              <a:solidFill>
                <a:schemeClr val="accent1"/>
              </a:solidFill>
              <a:latin typeface="Tw Cen MT"/>
              <a:cs typeface="Arial"/>
            </a:endParaRPr>
          </a:p>
        </p:txBody>
      </p:sp>
      <p:grpSp>
        <p:nvGrpSpPr>
          <p:cNvPr id="22" name="Group 21">
            <a:extLst>
              <a:ext uri="{FF2B5EF4-FFF2-40B4-BE49-F238E27FC236}">
                <a16:creationId xmlns:a16="http://schemas.microsoft.com/office/drawing/2014/main" id="{C21390BF-0552-B64B-8437-520E26E8496E}"/>
              </a:ext>
            </a:extLst>
          </p:cNvPr>
          <p:cNvGrpSpPr/>
          <p:nvPr/>
        </p:nvGrpSpPr>
        <p:grpSpPr>
          <a:xfrm>
            <a:off x="133480" y="1024007"/>
            <a:ext cx="7863840" cy="1551214"/>
            <a:chOff x="133480" y="1089323"/>
            <a:chExt cx="7863840" cy="1551214"/>
          </a:xfrm>
        </p:grpSpPr>
        <p:sp>
          <p:nvSpPr>
            <p:cNvPr id="3" name="Striped Right Arrow 2">
              <a:extLst>
                <a:ext uri="{FF2B5EF4-FFF2-40B4-BE49-F238E27FC236}">
                  <a16:creationId xmlns:a16="http://schemas.microsoft.com/office/drawing/2014/main" id="{09A7C9B0-FB8B-894C-A915-451EA5B633A4}"/>
                </a:ext>
              </a:extLst>
            </p:cNvPr>
            <p:cNvSpPr/>
            <p:nvPr/>
          </p:nvSpPr>
          <p:spPr>
            <a:xfrm>
              <a:off x="133480" y="1089323"/>
              <a:ext cx="7863840" cy="1551214"/>
            </a:xfrm>
            <a:prstGeom prst="stripedRightArrow">
              <a:avLst>
                <a:gd name="adj1" fmla="val 66842"/>
                <a:gd name="adj2" fmla="val 50000"/>
              </a:avLst>
            </a:prstGeom>
            <a:solidFill>
              <a:srgbClr val="04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43C46B-0C7A-CD4E-BD17-5AEDBFA80621}"/>
                </a:ext>
              </a:extLst>
            </p:cNvPr>
            <p:cNvSpPr/>
            <p:nvPr/>
          </p:nvSpPr>
          <p:spPr>
            <a:xfrm>
              <a:off x="133481" y="1664875"/>
              <a:ext cx="6740848" cy="400110"/>
            </a:xfrm>
            <a:prstGeom prst="rect">
              <a:avLst/>
            </a:prstGeom>
          </p:spPr>
          <p:txBody>
            <a:bodyPr wrap="square">
              <a:spAutoFit/>
            </a:bodyPr>
            <a:lstStyle/>
            <a:p>
              <a:pPr marL="465138">
                <a:spcAft>
                  <a:spcPts val="1200"/>
                </a:spcAft>
              </a:pPr>
              <a:r>
                <a:rPr lang="en-US" sz="2000">
                  <a:solidFill>
                    <a:schemeClr val="bg1"/>
                  </a:solidFill>
                </a:rPr>
                <a:t>The PUCT has oversight over various areas of ERCOT.</a:t>
              </a:r>
            </a:p>
          </p:txBody>
        </p:sp>
      </p:grpSp>
    </p:spTree>
    <p:extLst>
      <p:ext uri="{BB962C8B-B14F-4D97-AF65-F5344CB8AC3E}">
        <p14:creationId xmlns:p14="http://schemas.microsoft.com/office/powerpoint/2010/main" val="148905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D3A319-41FB-5649-A3D9-89A6B12E4D85}"/>
              </a:ext>
            </a:extLst>
          </p:cNvPr>
          <p:cNvSpPr/>
          <p:nvPr/>
        </p:nvSpPr>
        <p:spPr>
          <a:xfrm>
            <a:off x="466202" y="1626978"/>
            <a:ext cx="1289763" cy="93437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E06D29E3-7221-6E48-AA70-3576BF9225D4}"/>
              </a:ext>
            </a:extLst>
          </p:cNvPr>
          <p:cNvSpPr txBox="1">
            <a:spLocks/>
          </p:cNvSpPr>
          <p:nvPr/>
        </p:nvSpPr>
        <p:spPr>
          <a:xfrm>
            <a:off x="317402" y="410997"/>
            <a:ext cx="11725915" cy="937202"/>
          </a:xfrm>
          <a:prstGeom prst="rect">
            <a:avLst/>
          </a:prstGeom>
        </p:spPr>
        <p:txBody>
          <a:bodyPr vert="horz" lIns="91440" tIns="45720" rIns="91440" bIns="45720" rtlCol="0" anchor="ctr" anchorCtr="0">
            <a:noAutofit/>
          </a:bodyPr>
          <a:lstStyle>
            <a:defPPr>
              <a:defRPr lang="en-US"/>
            </a:defPPr>
            <a:lvl1pPr>
              <a:lnSpc>
                <a:spcPct val="90000"/>
              </a:lnSpc>
              <a:spcBef>
                <a:spcPct val="0"/>
              </a:spcBef>
              <a:buNone/>
              <a:defRPr sz="2900" b="1">
                <a:solidFill>
                  <a:schemeClr val="bg2">
                    <a:lumMod val="75000"/>
                  </a:schemeClr>
                </a:solidFill>
                <a:latin typeface="Tw Cen MT" panose="020B0602020104020603" pitchFamily="34" charset="77"/>
                <a:ea typeface="+mj-ea"/>
                <a:cs typeface="Arial"/>
              </a:defRPr>
            </a:lvl1pPr>
          </a:lstStyle>
          <a:p>
            <a:r>
              <a:rPr lang="en-US" sz="3200" dirty="0">
                <a:solidFill>
                  <a:schemeClr val="tx2"/>
                </a:solidFill>
                <a:latin typeface="Tw Cen MT"/>
              </a:rPr>
              <a:t>A cohort of Texas cities are submitting comments to elevate the following priorities </a:t>
            </a:r>
          </a:p>
        </p:txBody>
      </p:sp>
      <p:sp>
        <p:nvSpPr>
          <p:cNvPr id="52" name="Rectangle 51">
            <a:extLst>
              <a:ext uri="{FF2B5EF4-FFF2-40B4-BE49-F238E27FC236}">
                <a16:creationId xmlns:a16="http://schemas.microsoft.com/office/drawing/2014/main" id="{0787879B-435D-47B2-97B8-024D70B437C0}"/>
              </a:ext>
            </a:extLst>
          </p:cNvPr>
          <p:cNvSpPr/>
          <p:nvPr/>
        </p:nvSpPr>
        <p:spPr>
          <a:xfrm>
            <a:off x="1755326" y="4767042"/>
            <a:ext cx="9952044" cy="903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chemeClr val="accent1">
                    <a:lumMod val="75000"/>
                  </a:schemeClr>
                </a:solidFill>
                <a:latin typeface="Tw Cen MT" panose="020B0602020104020603" pitchFamily="34" charset="0"/>
              </a:rPr>
              <a:t>A more resilient grid and communities. </a:t>
            </a:r>
            <a:r>
              <a:rPr lang="en-US" dirty="0">
                <a:solidFill>
                  <a:schemeClr val="tx1"/>
                </a:solidFill>
                <a:latin typeface="Tw Cen MT"/>
              </a:rPr>
              <a:t>Ensure utilities and ERCOT are better positioned in future severe weather events, that communities have access to the backup power they needs, and that diverse generation and grid services have equal access to the market.</a:t>
            </a:r>
          </a:p>
        </p:txBody>
      </p:sp>
      <p:sp>
        <p:nvSpPr>
          <p:cNvPr id="53" name="Rectangle 52">
            <a:extLst>
              <a:ext uri="{FF2B5EF4-FFF2-40B4-BE49-F238E27FC236}">
                <a16:creationId xmlns:a16="http://schemas.microsoft.com/office/drawing/2014/main" id="{BB5027BC-4461-4F40-8EB4-8DF12441E084}"/>
              </a:ext>
            </a:extLst>
          </p:cNvPr>
          <p:cNvSpPr/>
          <p:nvPr/>
        </p:nvSpPr>
        <p:spPr>
          <a:xfrm>
            <a:off x="1755964" y="1628719"/>
            <a:ext cx="9969196" cy="1189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chemeClr val="accent1">
                    <a:lumMod val="75000"/>
                  </a:schemeClr>
                </a:solidFill>
                <a:latin typeface="Tw Cen MT" panose="020B0602020104020603" pitchFamily="34" charset="0"/>
              </a:rPr>
              <a:t>More energy efficiency. </a:t>
            </a:r>
            <a:r>
              <a:rPr lang="en-US" dirty="0">
                <a:solidFill>
                  <a:schemeClr val="tx1"/>
                </a:solidFill>
                <a:latin typeface="Tw Cen MT"/>
              </a:rPr>
              <a:t>Texas’ energy efficiency targets are the lowest in the nation—while the potential savings are the highest. Texans could be saving 7x more on their energy bills than they currently are with improved energy efficiency programs.</a:t>
            </a:r>
          </a:p>
        </p:txBody>
      </p:sp>
      <p:pic>
        <p:nvPicPr>
          <p:cNvPr id="9" name="Picture 8">
            <a:extLst>
              <a:ext uri="{FF2B5EF4-FFF2-40B4-BE49-F238E27FC236}">
                <a16:creationId xmlns:a16="http://schemas.microsoft.com/office/drawing/2014/main" id="{144D15FC-484D-5D40-B3CA-0CA7F3BE78D9}"/>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01325" y="1671966"/>
            <a:ext cx="1005840" cy="839850"/>
          </a:xfrm>
          <a:prstGeom prst="rect">
            <a:avLst/>
          </a:prstGeom>
        </p:spPr>
      </p:pic>
      <p:sp>
        <p:nvSpPr>
          <p:cNvPr id="30" name="Rectangle 29">
            <a:extLst>
              <a:ext uri="{FF2B5EF4-FFF2-40B4-BE49-F238E27FC236}">
                <a16:creationId xmlns:a16="http://schemas.microsoft.com/office/drawing/2014/main" id="{4D28C655-8949-ED40-9F29-C6E7EC046818}"/>
              </a:ext>
            </a:extLst>
          </p:cNvPr>
          <p:cNvSpPr/>
          <p:nvPr/>
        </p:nvSpPr>
        <p:spPr>
          <a:xfrm>
            <a:off x="1747059" y="1635495"/>
            <a:ext cx="9978739" cy="93437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EDC06AA-54D3-7045-80E6-EC60D1ED730D}"/>
              </a:ext>
            </a:extLst>
          </p:cNvPr>
          <p:cNvSpPr/>
          <p:nvPr/>
        </p:nvSpPr>
        <p:spPr>
          <a:xfrm>
            <a:off x="448412" y="2678702"/>
            <a:ext cx="1289763" cy="93437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1C42282-9EEE-BF4D-BBCA-8915B751858F}"/>
              </a:ext>
            </a:extLst>
          </p:cNvPr>
          <p:cNvSpPr/>
          <p:nvPr/>
        </p:nvSpPr>
        <p:spPr>
          <a:xfrm>
            <a:off x="1738174" y="2680444"/>
            <a:ext cx="9969196" cy="100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chemeClr val="accent1">
                    <a:lumMod val="75000"/>
                  </a:schemeClr>
                </a:solidFill>
                <a:latin typeface="Tw Cen MT" panose="020B0602020104020603" pitchFamily="34" charset="0"/>
              </a:rPr>
              <a:t>Programs focused on home weatherization. </a:t>
            </a:r>
            <a:r>
              <a:rPr lang="en-US" dirty="0">
                <a:solidFill>
                  <a:schemeClr val="tx1"/>
                </a:solidFill>
                <a:latin typeface="Tw Cen MT"/>
              </a:rPr>
              <a:t>Lots of homes in Texas are older, don’t have good insulation, or aren’t well insulated. They’re wasting energy and making it dangerous for citizens in weather events. Utility programs should focus on HVAC, insulation, and smart thermostats.</a:t>
            </a:r>
          </a:p>
        </p:txBody>
      </p:sp>
      <p:sp>
        <p:nvSpPr>
          <p:cNvPr id="36" name="Rectangle 35">
            <a:extLst>
              <a:ext uri="{FF2B5EF4-FFF2-40B4-BE49-F238E27FC236}">
                <a16:creationId xmlns:a16="http://schemas.microsoft.com/office/drawing/2014/main" id="{0C90620D-85F6-7D4A-9110-093BE92AF51C}"/>
              </a:ext>
            </a:extLst>
          </p:cNvPr>
          <p:cNvSpPr/>
          <p:nvPr/>
        </p:nvSpPr>
        <p:spPr>
          <a:xfrm>
            <a:off x="1729269" y="2687219"/>
            <a:ext cx="9978739" cy="93437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8A414C-E807-8B40-8C2A-2D405DDAB770}"/>
              </a:ext>
            </a:extLst>
          </p:cNvPr>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31641" y="2760282"/>
            <a:ext cx="914400" cy="763501"/>
          </a:xfrm>
          <a:prstGeom prst="rect">
            <a:avLst/>
          </a:prstGeom>
        </p:spPr>
      </p:pic>
      <p:sp>
        <p:nvSpPr>
          <p:cNvPr id="43" name="Rectangle 42">
            <a:extLst>
              <a:ext uri="{FF2B5EF4-FFF2-40B4-BE49-F238E27FC236}">
                <a16:creationId xmlns:a16="http://schemas.microsoft.com/office/drawing/2014/main" id="{1C364A85-7EAB-0546-9F7F-DFD56F871168}"/>
              </a:ext>
            </a:extLst>
          </p:cNvPr>
          <p:cNvSpPr/>
          <p:nvPr/>
        </p:nvSpPr>
        <p:spPr>
          <a:xfrm>
            <a:off x="466202" y="3746715"/>
            <a:ext cx="1289763" cy="88669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AC6633A-32C0-CE40-B8EB-ED2EA80F2068}"/>
              </a:ext>
            </a:extLst>
          </p:cNvPr>
          <p:cNvSpPr/>
          <p:nvPr/>
        </p:nvSpPr>
        <p:spPr>
          <a:xfrm>
            <a:off x="1755964" y="3748457"/>
            <a:ext cx="9969196" cy="100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chemeClr val="accent1">
                    <a:lumMod val="75000"/>
                  </a:schemeClr>
                </a:solidFill>
                <a:latin typeface="Tw Cen MT" panose="020B0602020104020603" pitchFamily="34" charset="0"/>
              </a:rPr>
              <a:t>Programs serving low-income residences. </a:t>
            </a:r>
            <a:r>
              <a:rPr lang="en-US" dirty="0">
                <a:solidFill>
                  <a:schemeClr val="tx1"/>
                </a:solidFill>
                <a:latin typeface="Tw Cen MT"/>
              </a:rPr>
              <a:t>Low income and multifamily housing are some of the most poorly insulated–and as a result, have higher energy burdens and suffered most severely in February. Any new energy efficiency or weatherization programs should have high goals for LMI housing.</a:t>
            </a:r>
          </a:p>
        </p:txBody>
      </p:sp>
      <p:sp>
        <p:nvSpPr>
          <p:cNvPr id="45" name="Rectangle 44">
            <a:extLst>
              <a:ext uri="{FF2B5EF4-FFF2-40B4-BE49-F238E27FC236}">
                <a16:creationId xmlns:a16="http://schemas.microsoft.com/office/drawing/2014/main" id="{8A93691B-52CC-AD40-BEBE-FDD56C929148}"/>
              </a:ext>
            </a:extLst>
          </p:cNvPr>
          <p:cNvSpPr/>
          <p:nvPr/>
        </p:nvSpPr>
        <p:spPr>
          <a:xfrm>
            <a:off x="1747059" y="3755232"/>
            <a:ext cx="9978739" cy="88669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833E69-4BA8-9E46-9636-26BEFE9C19C0}"/>
              </a:ext>
            </a:extLst>
          </p:cNvPr>
          <p:cNvPicPr>
            <a:picLocks noChangeAspect="1"/>
          </p:cNvPicPr>
          <p:nvPr/>
        </p:nvPicPr>
        <p:blipFill rotWithShape="1">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585921" y="3764407"/>
            <a:ext cx="1005840" cy="819460"/>
          </a:xfrm>
          <a:prstGeom prst="rect">
            <a:avLst/>
          </a:prstGeom>
        </p:spPr>
      </p:pic>
      <p:sp>
        <p:nvSpPr>
          <p:cNvPr id="47" name="Rectangle 46">
            <a:extLst>
              <a:ext uri="{FF2B5EF4-FFF2-40B4-BE49-F238E27FC236}">
                <a16:creationId xmlns:a16="http://schemas.microsoft.com/office/drawing/2014/main" id="{F71B6320-94CC-3649-B900-84868F822A15}"/>
              </a:ext>
            </a:extLst>
          </p:cNvPr>
          <p:cNvSpPr/>
          <p:nvPr/>
        </p:nvSpPr>
        <p:spPr>
          <a:xfrm>
            <a:off x="447774" y="4755926"/>
            <a:ext cx="1289763" cy="88669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8880A1E-CB54-4F4E-885E-9F9FEEA1BD46}"/>
              </a:ext>
            </a:extLst>
          </p:cNvPr>
          <p:cNvSpPr/>
          <p:nvPr/>
        </p:nvSpPr>
        <p:spPr>
          <a:xfrm>
            <a:off x="1728631" y="4764443"/>
            <a:ext cx="9978739" cy="88669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2F841F6-E0CD-6A42-A282-D349805F354A}"/>
              </a:ext>
            </a:extLst>
          </p:cNvPr>
          <p:cNvPicPr>
            <a:picLocks/>
          </p:cNvPicPr>
          <p:nvPr/>
        </p:nvPicPr>
        <p:blipFill rotWithShape="1">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47045" y="4826595"/>
            <a:ext cx="914400" cy="762386"/>
          </a:xfrm>
          <a:prstGeom prst="rect">
            <a:avLst/>
          </a:prstGeom>
        </p:spPr>
      </p:pic>
      <p:sp>
        <p:nvSpPr>
          <p:cNvPr id="56" name="Rectangle 55">
            <a:extLst>
              <a:ext uri="{FF2B5EF4-FFF2-40B4-BE49-F238E27FC236}">
                <a16:creationId xmlns:a16="http://schemas.microsoft.com/office/drawing/2014/main" id="{1686996A-0B50-784E-B289-F2450163CB0E}"/>
              </a:ext>
            </a:extLst>
          </p:cNvPr>
          <p:cNvSpPr/>
          <p:nvPr/>
        </p:nvSpPr>
        <p:spPr>
          <a:xfrm>
            <a:off x="466202" y="5773654"/>
            <a:ext cx="1289763" cy="88669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4D9ABB-EE95-D643-A31D-648EEB2F3A50}"/>
              </a:ext>
            </a:extLst>
          </p:cNvPr>
          <p:cNvSpPr/>
          <p:nvPr/>
        </p:nvSpPr>
        <p:spPr>
          <a:xfrm>
            <a:off x="1747059" y="5782171"/>
            <a:ext cx="9978739" cy="88669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6782BAD-87DF-4891-B9AB-15CE74DA9817}"/>
              </a:ext>
            </a:extLst>
          </p:cNvPr>
          <p:cNvSpPr/>
          <p:nvPr/>
        </p:nvSpPr>
        <p:spPr>
          <a:xfrm>
            <a:off x="1755326" y="5792424"/>
            <a:ext cx="9952044" cy="867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chemeClr val="accent1">
                    <a:lumMod val="75000"/>
                  </a:schemeClr>
                </a:solidFill>
                <a:latin typeface="Tw Cen MT"/>
              </a:rPr>
              <a:t>Robust stakeholder engagement. </a:t>
            </a:r>
            <a:r>
              <a:rPr lang="en-US" dirty="0">
                <a:solidFill>
                  <a:schemeClr val="tx1"/>
                </a:solidFill>
                <a:latin typeface="Tw Cen MT"/>
              </a:rPr>
              <a:t>Local governments have the best understanding of community needs and priorities. As the commission restructures how the Texas energy market works—and makes other improvements—local governments can be a trusted source of community needs.</a:t>
            </a:r>
          </a:p>
        </p:txBody>
      </p:sp>
      <p:pic>
        <p:nvPicPr>
          <p:cNvPr id="10" name="Picture 9">
            <a:extLst>
              <a:ext uri="{FF2B5EF4-FFF2-40B4-BE49-F238E27FC236}">
                <a16:creationId xmlns:a16="http://schemas.microsoft.com/office/drawing/2014/main" id="{693EA821-6428-FB4D-A6F5-53CEF93230FC}"/>
              </a:ext>
            </a:extLst>
          </p:cNvPr>
          <p:cNvPicPr>
            <a:picLocks noChangeAspect="1"/>
          </p:cNvPicPr>
          <p:nvPr/>
        </p:nvPicPr>
        <p:blipFill rotWithShape="1">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53883" y="5830171"/>
            <a:ext cx="914400" cy="773655"/>
          </a:xfrm>
          <a:prstGeom prst="rect">
            <a:avLst/>
          </a:prstGeom>
        </p:spPr>
      </p:pic>
    </p:spTree>
    <p:extLst>
      <p:ext uri="{BB962C8B-B14F-4D97-AF65-F5344CB8AC3E}">
        <p14:creationId xmlns:p14="http://schemas.microsoft.com/office/powerpoint/2010/main" val="227638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7B95-298A-0F46-8EB6-CDCF5A567A66}"/>
              </a:ext>
            </a:extLst>
          </p:cNvPr>
          <p:cNvSpPr>
            <a:spLocks noGrp="1"/>
          </p:cNvSpPr>
          <p:nvPr>
            <p:ph type="title"/>
          </p:nvPr>
        </p:nvSpPr>
        <p:spPr>
          <a:xfrm>
            <a:off x="342899" y="304800"/>
            <a:ext cx="11471729" cy="1517697"/>
          </a:xfrm>
        </p:spPr>
        <p:txBody>
          <a:bodyPr>
            <a:noAutofit/>
          </a:bodyPr>
          <a:lstStyle/>
          <a:p>
            <a:r>
              <a:rPr lang="en-US" sz="3200" dirty="0">
                <a:solidFill>
                  <a:schemeClr val="tx2"/>
                </a:solidFill>
              </a:rPr>
              <a:t>These comments have the potential to directly advance local goals like resiliency in crises, affordable electricity, and more comfortable homes</a:t>
            </a:r>
            <a:endParaRPr lang="en-US" sz="3200" dirty="0">
              <a:solidFill>
                <a:schemeClr val="accent1"/>
              </a:solidFill>
            </a:endParaRPr>
          </a:p>
        </p:txBody>
      </p:sp>
      <p:sp>
        <p:nvSpPr>
          <p:cNvPr id="9" name="Freeform: Shape 10">
            <a:extLst>
              <a:ext uri="{FF2B5EF4-FFF2-40B4-BE49-F238E27FC236}">
                <a16:creationId xmlns:a16="http://schemas.microsoft.com/office/drawing/2014/main" id="{A8EAFEB9-8625-E84A-A83C-C939748EFC2A}"/>
              </a:ext>
            </a:extLst>
          </p:cNvPr>
          <p:cNvSpPr/>
          <p:nvPr/>
        </p:nvSpPr>
        <p:spPr>
          <a:xfrm>
            <a:off x="4305860" y="2104571"/>
            <a:ext cx="3580279" cy="4275592"/>
          </a:xfrm>
          <a:custGeom>
            <a:avLst/>
            <a:gdLst>
              <a:gd name="connsiteX0" fmla="*/ 0 w 3580279"/>
              <a:gd name="connsiteY0" fmla="*/ 0 h 4351338"/>
              <a:gd name="connsiteX1" fmla="*/ 3580279 w 3580279"/>
              <a:gd name="connsiteY1" fmla="*/ 0 h 4351338"/>
              <a:gd name="connsiteX2" fmla="*/ 3580279 w 3580279"/>
              <a:gd name="connsiteY2" fmla="*/ 4351338 h 4351338"/>
              <a:gd name="connsiteX3" fmla="*/ 0 w 3580279"/>
              <a:gd name="connsiteY3" fmla="*/ 4351338 h 4351338"/>
              <a:gd name="connsiteX4" fmla="*/ 0 w 3580279"/>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279" h="4351338">
                <a:moveTo>
                  <a:pt x="0" y="0"/>
                </a:moveTo>
                <a:lnTo>
                  <a:pt x="3580279" y="0"/>
                </a:lnTo>
                <a:lnTo>
                  <a:pt x="3580279" y="4351338"/>
                </a:lnTo>
                <a:lnTo>
                  <a:pt x="0" y="43513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9133" tIns="1983708" rIns="279133" bIns="417228" numCol="1" spcCol="1270" anchor="t" anchorCtr="0">
            <a:noAutofit/>
          </a:bodyPr>
          <a:lstStyle/>
          <a:p>
            <a:pPr marL="0" lvl="0" algn="l" defTabSz="1155700">
              <a:lnSpc>
                <a:spcPct val="90000"/>
              </a:lnSpc>
              <a:spcBef>
                <a:spcPct val="0"/>
              </a:spcBef>
              <a:spcAft>
                <a:spcPct val="35000"/>
              </a:spcAft>
              <a:buNone/>
            </a:pPr>
            <a:endParaRPr lang="en-US" sz="2600" kern="1200"/>
          </a:p>
        </p:txBody>
      </p:sp>
      <p:sp>
        <p:nvSpPr>
          <p:cNvPr id="10" name="Freeform: Shape 3">
            <a:extLst>
              <a:ext uri="{FF2B5EF4-FFF2-40B4-BE49-F238E27FC236}">
                <a16:creationId xmlns:a16="http://schemas.microsoft.com/office/drawing/2014/main" id="{FE711A51-33C1-BC42-8B3D-0A2588A1EBEA}"/>
              </a:ext>
            </a:extLst>
          </p:cNvPr>
          <p:cNvSpPr/>
          <p:nvPr/>
        </p:nvSpPr>
        <p:spPr>
          <a:xfrm>
            <a:off x="376518" y="2104571"/>
            <a:ext cx="3580279" cy="4275592"/>
          </a:xfrm>
          <a:custGeom>
            <a:avLst/>
            <a:gdLst>
              <a:gd name="connsiteX0" fmla="*/ 0 w 3580279"/>
              <a:gd name="connsiteY0" fmla="*/ 0 h 4351338"/>
              <a:gd name="connsiteX1" fmla="*/ 3580279 w 3580279"/>
              <a:gd name="connsiteY1" fmla="*/ 0 h 4351338"/>
              <a:gd name="connsiteX2" fmla="*/ 3580279 w 3580279"/>
              <a:gd name="connsiteY2" fmla="*/ 4351338 h 4351338"/>
              <a:gd name="connsiteX3" fmla="*/ 0 w 3580279"/>
              <a:gd name="connsiteY3" fmla="*/ 4351338 h 4351338"/>
              <a:gd name="connsiteX4" fmla="*/ 0 w 3580279"/>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279" h="4351338">
                <a:moveTo>
                  <a:pt x="0" y="0"/>
                </a:moveTo>
                <a:lnTo>
                  <a:pt x="3580279" y="0"/>
                </a:lnTo>
                <a:lnTo>
                  <a:pt x="3580279" y="4351338"/>
                </a:lnTo>
                <a:lnTo>
                  <a:pt x="0" y="43513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9133" tIns="1983708" rIns="279133" bIns="417228" numCol="1" spcCol="1270" anchor="t" anchorCtr="0">
            <a:noAutofit/>
          </a:bodyPr>
          <a:lstStyle/>
          <a:p>
            <a:pPr lvl="0" defTabSz="1155700">
              <a:lnSpc>
                <a:spcPct val="90000"/>
              </a:lnSpc>
              <a:spcBef>
                <a:spcPct val="0"/>
              </a:spcBef>
              <a:spcAft>
                <a:spcPct val="35000"/>
              </a:spcAft>
            </a:pPr>
            <a:endParaRPr lang="en-US" b="1" i="1" kern="1200"/>
          </a:p>
        </p:txBody>
      </p:sp>
      <p:sp>
        <p:nvSpPr>
          <p:cNvPr id="11" name="Rectangle 10">
            <a:extLst>
              <a:ext uri="{FF2B5EF4-FFF2-40B4-BE49-F238E27FC236}">
                <a16:creationId xmlns:a16="http://schemas.microsoft.com/office/drawing/2014/main" id="{7ED4CAA0-8292-3643-B657-EF134E15BB79}"/>
              </a:ext>
            </a:extLst>
          </p:cNvPr>
          <p:cNvSpPr/>
          <p:nvPr/>
        </p:nvSpPr>
        <p:spPr>
          <a:xfrm>
            <a:off x="376518" y="6380091"/>
            <a:ext cx="3580279"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7">
            <a:extLst>
              <a:ext uri="{FF2B5EF4-FFF2-40B4-BE49-F238E27FC236}">
                <a16:creationId xmlns:a16="http://schemas.microsoft.com/office/drawing/2014/main" id="{43BAA554-8EBF-3D44-A183-662D35CF0FF7}"/>
              </a:ext>
            </a:extLst>
          </p:cNvPr>
          <p:cNvSpPr/>
          <p:nvPr/>
        </p:nvSpPr>
        <p:spPr>
          <a:xfrm>
            <a:off x="8253132" y="2104571"/>
            <a:ext cx="3580279" cy="4275592"/>
          </a:xfrm>
          <a:custGeom>
            <a:avLst/>
            <a:gdLst>
              <a:gd name="connsiteX0" fmla="*/ 0 w 3580279"/>
              <a:gd name="connsiteY0" fmla="*/ 0 h 4351338"/>
              <a:gd name="connsiteX1" fmla="*/ 3580279 w 3580279"/>
              <a:gd name="connsiteY1" fmla="*/ 0 h 4351338"/>
              <a:gd name="connsiteX2" fmla="*/ 3580279 w 3580279"/>
              <a:gd name="connsiteY2" fmla="*/ 4351338 h 4351338"/>
              <a:gd name="connsiteX3" fmla="*/ 0 w 3580279"/>
              <a:gd name="connsiteY3" fmla="*/ 4351338 h 4351338"/>
              <a:gd name="connsiteX4" fmla="*/ 0 w 3580279"/>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0279" h="4351338">
                <a:moveTo>
                  <a:pt x="0" y="0"/>
                </a:moveTo>
                <a:lnTo>
                  <a:pt x="3580279" y="0"/>
                </a:lnTo>
                <a:lnTo>
                  <a:pt x="3580279" y="4351338"/>
                </a:lnTo>
                <a:lnTo>
                  <a:pt x="0" y="43513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9133" tIns="1983708" rIns="279133" bIns="417228" numCol="1" spcCol="1270" anchor="t" anchorCtr="0">
            <a:noAutofit/>
          </a:bodyPr>
          <a:lstStyle/>
          <a:p>
            <a:pPr marL="0" lvl="0" indent="0" algn="l" defTabSz="1155700">
              <a:lnSpc>
                <a:spcPct val="90000"/>
              </a:lnSpc>
              <a:spcBef>
                <a:spcPct val="0"/>
              </a:spcBef>
              <a:spcAft>
                <a:spcPct val="35000"/>
              </a:spcAft>
              <a:buNone/>
            </a:pPr>
            <a:endParaRPr lang="en-US" sz="2600" kern="1200"/>
          </a:p>
        </p:txBody>
      </p:sp>
      <p:sp>
        <p:nvSpPr>
          <p:cNvPr id="13" name="Rectangle 12">
            <a:extLst>
              <a:ext uri="{FF2B5EF4-FFF2-40B4-BE49-F238E27FC236}">
                <a16:creationId xmlns:a16="http://schemas.microsoft.com/office/drawing/2014/main" id="{4A8FFA26-4B45-C343-B384-6A63789CCF98}"/>
              </a:ext>
            </a:extLst>
          </p:cNvPr>
          <p:cNvSpPr/>
          <p:nvPr/>
        </p:nvSpPr>
        <p:spPr>
          <a:xfrm>
            <a:off x="4314825" y="6380091"/>
            <a:ext cx="3580279"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a:extLst>
              <a:ext uri="{FF2B5EF4-FFF2-40B4-BE49-F238E27FC236}">
                <a16:creationId xmlns:a16="http://schemas.microsoft.com/office/drawing/2014/main" id="{F578617B-9072-A74E-8B1A-5796AC923DBC}"/>
              </a:ext>
            </a:extLst>
          </p:cNvPr>
          <p:cNvSpPr/>
          <p:nvPr/>
        </p:nvSpPr>
        <p:spPr>
          <a:xfrm>
            <a:off x="8253132" y="6380091"/>
            <a:ext cx="3580279"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a:extLst>
              <a:ext uri="{FF2B5EF4-FFF2-40B4-BE49-F238E27FC236}">
                <a16:creationId xmlns:a16="http://schemas.microsoft.com/office/drawing/2014/main" id="{642193CF-843A-0D46-83B0-1C8EC824BAA7}"/>
              </a:ext>
            </a:extLst>
          </p:cNvPr>
          <p:cNvSpPr/>
          <p:nvPr/>
        </p:nvSpPr>
        <p:spPr>
          <a:xfrm>
            <a:off x="4343853" y="3897930"/>
            <a:ext cx="3520440" cy="2431435"/>
          </a:xfrm>
          <a:prstGeom prst="rect">
            <a:avLst/>
          </a:prstGeom>
        </p:spPr>
        <p:txBody>
          <a:bodyPr wrap="square" anchor="t">
            <a:spAutoFit/>
          </a:bodyPr>
          <a:lstStyle/>
          <a:p>
            <a:r>
              <a:rPr lang="en-US" sz="1600">
                <a:latin typeface="Tw Cen MT" panose="020B0602020104020603" pitchFamily="34" charset="77"/>
                <a:ea typeface="SimSun" panose="02010600030101010101" pitchFamily="2" charset="-122"/>
              </a:rPr>
              <a:t>In 2035, </a:t>
            </a:r>
            <a:r>
              <a:rPr lang="en-US" sz="2000" b="1">
                <a:latin typeface="Tw Cen MT" panose="020B0602020104020603" pitchFamily="34" charset="77"/>
                <a:ea typeface="SimSun" panose="02010600030101010101" pitchFamily="2" charset="-122"/>
              </a:rPr>
              <a:t>Texas’ energy efficiency economic potential is estimated to be 87,336 GWh</a:t>
            </a:r>
            <a:r>
              <a:rPr lang="en-US" sz="1600">
                <a:latin typeface="Tw Cen MT" panose="020B0602020104020603" pitchFamily="34" charset="77"/>
                <a:ea typeface="SimSun" panose="02010600030101010101" pitchFamily="2" charset="-122"/>
              </a:rPr>
              <a:t> – the highest of any state and roughly </a:t>
            </a:r>
            <a:r>
              <a:rPr lang="en-US" sz="2000" b="1">
                <a:latin typeface="Tw Cen MT" panose="020B0602020104020603" pitchFamily="34" charset="77"/>
                <a:ea typeface="SimSun" panose="02010600030101010101" pitchFamily="2" charset="-122"/>
              </a:rPr>
              <a:t>equal to 18.8% of adjusted annual sales </a:t>
            </a:r>
            <a:r>
              <a:rPr lang="en-US" sz="1600">
                <a:latin typeface="Tw Cen MT" panose="020B0602020104020603" pitchFamily="34" charset="77"/>
                <a:ea typeface="SimSun" panose="02010600030101010101" pitchFamily="2" charset="-122"/>
              </a:rPr>
              <a:t>–</a:t>
            </a:r>
            <a:r>
              <a:rPr lang="en-US" sz="2000" b="1">
                <a:latin typeface="Tw Cen MT" panose="020B0602020104020603" pitchFamily="34" charset="77"/>
                <a:ea typeface="SimSun" panose="02010600030101010101" pitchFamily="2" charset="-122"/>
              </a:rPr>
              <a:t> </a:t>
            </a:r>
            <a:r>
              <a:rPr lang="en-US" sz="1600">
                <a:latin typeface="Tw Cen MT" panose="020B0602020104020603" pitchFamily="34" charset="77"/>
                <a:ea typeface="SimSun" panose="02010600030101010101" pitchFamily="2" charset="-122"/>
              </a:rPr>
              <a:t>compared to just 2.5% today. Optimizing energy efficiency can drastically lower customer bills.</a:t>
            </a:r>
            <a:endParaRPr lang="en-US" sz="1600">
              <a:latin typeface="Tw Cen MT" panose="020B0602020104020603" pitchFamily="34" charset="77"/>
            </a:endParaRPr>
          </a:p>
        </p:txBody>
      </p:sp>
      <p:sp>
        <p:nvSpPr>
          <p:cNvPr id="7" name="Rectangle 6">
            <a:extLst>
              <a:ext uri="{FF2B5EF4-FFF2-40B4-BE49-F238E27FC236}">
                <a16:creationId xmlns:a16="http://schemas.microsoft.com/office/drawing/2014/main" id="{0EE3DC71-02A7-A945-8FF1-27929B01615C}"/>
              </a:ext>
            </a:extLst>
          </p:cNvPr>
          <p:cNvSpPr/>
          <p:nvPr/>
        </p:nvSpPr>
        <p:spPr>
          <a:xfrm>
            <a:off x="402130" y="3897930"/>
            <a:ext cx="3520440" cy="2419124"/>
          </a:xfrm>
          <a:prstGeom prst="rect">
            <a:avLst/>
          </a:prstGeom>
        </p:spPr>
        <p:txBody>
          <a:bodyPr wrap="square" anchor="t">
            <a:spAutoFit/>
          </a:bodyPr>
          <a:lstStyle/>
          <a:p>
            <a:pPr lvl="0" defTabSz="1155700">
              <a:lnSpc>
                <a:spcPct val="90000"/>
              </a:lnSpc>
              <a:spcBef>
                <a:spcPct val="0"/>
              </a:spcBef>
            </a:pPr>
            <a:r>
              <a:rPr lang="en-US" sz="1600"/>
              <a:t>Energy efficiency programs </a:t>
            </a:r>
            <a:r>
              <a:rPr lang="en-US" sz="2000" b="1"/>
              <a:t>targeting weatherization</a:t>
            </a:r>
            <a:r>
              <a:rPr lang="en-US" sz="1600"/>
              <a:t>, deployed under PUC direction, </a:t>
            </a:r>
            <a:r>
              <a:rPr lang="en-US" sz="2000" b="1"/>
              <a:t>could offset about 7,650 MW of summer peak load and 11,400 MW of winter peak load</a:t>
            </a:r>
            <a:r>
              <a:rPr lang="en-US" sz="1600"/>
              <a:t>. This is approximately the same as removing 14 million homes from the grid in the winter or avoiding building 10 new gas plants.</a:t>
            </a:r>
          </a:p>
        </p:txBody>
      </p:sp>
      <p:sp>
        <p:nvSpPr>
          <p:cNvPr id="15" name="Rectangle 14">
            <a:extLst>
              <a:ext uri="{FF2B5EF4-FFF2-40B4-BE49-F238E27FC236}">
                <a16:creationId xmlns:a16="http://schemas.microsoft.com/office/drawing/2014/main" id="{D5B1F204-CF21-234C-9253-D42956DDCA0D}"/>
              </a:ext>
            </a:extLst>
          </p:cNvPr>
          <p:cNvSpPr/>
          <p:nvPr/>
        </p:nvSpPr>
        <p:spPr>
          <a:xfrm>
            <a:off x="8287709" y="3897930"/>
            <a:ext cx="3520440" cy="2462213"/>
          </a:xfrm>
          <a:prstGeom prst="rect">
            <a:avLst/>
          </a:prstGeom>
        </p:spPr>
        <p:txBody>
          <a:bodyPr wrap="square">
            <a:spAutoFit/>
          </a:bodyPr>
          <a:lstStyle/>
          <a:p>
            <a:r>
              <a:rPr lang="en-US" sz="1600">
                <a:latin typeface="Tw Cen MT" panose="020B0602020104020603" pitchFamily="34" charset="77"/>
                <a:ea typeface="SimSun" panose="02010600030101010101" pitchFamily="2" charset="-122"/>
              </a:rPr>
              <a:t>Requiring </a:t>
            </a:r>
            <a:r>
              <a:rPr lang="en-US" sz="2000" b="1">
                <a:latin typeface="Tw Cen MT" panose="020B0602020104020603" pitchFamily="34" charset="77"/>
                <a:ea typeface="SimSun" panose="02010600030101010101" pitchFamily="2" charset="-122"/>
              </a:rPr>
              <a:t>at least 40% of electric utility energy efficiency program savings to come from retrofits of low income and multi-family housing</a:t>
            </a:r>
            <a:r>
              <a:rPr lang="en-US" sz="2000" b="1">
                <a:latin typeface="Tw Cen MT" panose="020B0602020104020603" pitchFamily="34" charset="77"/>
              </a:rPr>
              <a:t> </a:t>
            </a:r>
            <a:r>
              <a:rPr lang="en-US" sz="1600">
                <a:latin typeface="Tw Cen MT" panose="020B0602020104020603" pitchFamily="34" charset="77"/>
              </a:rPr>
              <a:t>can expedite weatherization, reduce energy burden, and make homes safer and more comfortable to live in.</a:t>
            </a:r>
            <a:endParaRPr lang="en-US" sz="1600" b="1">
              <a:latin typeface="Tw Cen MT" panose="020B0602020104020603" pitchFamily="34" charset="77"/>
            </a:endParaRPr>
          </a:p>
        </p:txBody>
      </p:sp>
      <p:pic>
        <p:nvPicPr>
          <p:cNvPr id="17" name="Picture 16">
            <a:extLst>
              <a:ext uri="{FF2B5EF4-FFF2-40B4-BE49-F238E27FC236}">
                <a16:creationId xmlns:a16="http://schemas.microsoft.com/office/drawing/2014/main" id="{2C25BD72-474B-F94B-99FA-ACDBF5FC1C89}"/>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476550" y="2532660"/>
            <a:ext cx="1371600" cy="1119003"/>
          </a:xfrm>
          <a:prstGeom prst="rect">
            <a:avLst/>
          </a:prstGeom>
        </p:spPr>
      </p:pic>
      <p:pic>
        <p:nvPicPr>
          <p:cNvPr id="18" name="Picture 17">
            <a:extLst>
              <a:ext uri="{FF2B5EF4-FFF2-40B4-BE49-F238E27FC236}">
                <a16:creationId xmlns:a16="http://schemas.microsoft.com/office/drawing/2014/main" id="{0A98DA18-266F-AA42-9BA2-C71D75DD3DB1}"/>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418273" y="2533278"/>
            <a:ext cx="1371600" cy="1163723"/>
          </a:xfrm>
          <a:prstGeom prst="rect">
            <a:avLst/>
          </a:prstGeom>
        </p:spPr>
      </p:pic>
      <p:pic>
        <p:nvPicPr>
          <p:cNvPr id="19" name="Picture 18">
            <a:extLst>
              <a:ext uri="{FF2B5EF4-FFF2-40B4-BE49-F238E27FC236}">
                <a16:creationId xmlns:a16="http://schemas.microsoft.com/office/drawing/2014/main" id="{59D30A58-1E38-B64B-AF56-C655A93E4F83}"/>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357471" y="2532660"/>
            <a:ext cx="1371600" cy="1083196"/>
          </a:xfrm>
          <a:prstGeom prst="rect">
            <a:avLst/>
          </a:prstGeom>
        </p:spPr>
      </p:pic>
    </p:spTree>
    <p:extLst>
      <p:ext uri="{BB962C8B-B14F-4D97-AF65-F5344CB8AC3E}">
        <p14:creationId xmlns:p14="http://schemas.microsoft.com/office/powerpoint/2010/main" val="254112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11B1-567A-144C-AA14-4D3A90741C95}"/>
              </a:ext>
            </a:extLst>
          </p:cNvPr>
          <p:cNvSpPr>
            <a:spLocks noGrp="1"/>
          </p:cNvSpPr>
          <p:nvPr>
            <p:ph type="title"/>
          </p:nvPr>
        </p:nvSpPr>
        <p:spPr>
          <a:xfrm>
            <a:off x="406219" y="452729"/>
            <a:ext cx="11352715" cy="1220789"/>
          </a:xfrm>
        </p:spPr>
        <p:txBody>
          <a:bodyPr>
            <a:normAutofit fontScale="90000"/>
          </a:bodyPr>
          <a:lstStyle/>
          <a:p>
            <a:r>
              <a:rPr lang="en-US">
                <a:solidFill>
                  <a:schemeClr val="tx2"/>
                </a:solidFill>
                <a:latin typeface="Tw Cen MT"/>
                <a:cs typeface="Arial"/>
              </a:rPr>
              <a:t>There are different pathways to pursue engagement in the PUCT proceeding</a:t>
            </a:r>
            <a:endParaRPr lang="en-US">
              <a:solidFill>
                <a:schemeClr val="tx2"/>
              </a:solidFill>
            </a:endParaRPr>
          </a:p>
        </p:txBody>
      </p:sp>
      <p:grpSp>
        <p:nvGrpSpPr>
          <p:cNvPr id="59" name="Group 58">
            <a:extLst>
              <a:ext uri="{FF2B5EF4-FFF2-40B4-BE49-F238E27FC236}">
                <a16:creationId xmlns:a16="http://schemas.microsoft.com/office/drawing/2014/main" id="{21D65E05-64E8-0146-9024-0052E8DB15A6}"/>
              </a:ext>
            </a:extLst>
          </p:cNvPr>
          <p:cNvGrpSpPr/>
          <p:nvPr/>
        </p:nvGrpSpPr>
        <p:grpSpPr>
          <a:xfrm>
            <a:off x="3209539" y="6108428"/>
            <a:ext cx="2429445" cy="461665"/>
            <a:chOff x="3298855" y="2923293"/>
            <a:chExt cx="2429445" cy="461665"/>
          </a:xfrm>
        </p:grpSpPr>
        <p:grpSp>
          <p:nvGrpSpPr>
            <p:cNvPr id="60" name="Google Shape;499;p42">
              <a:extLst>
                <a:ext uri="{FF2B5EF4-FFF2-40B4-BE49-F238E27FC236}">
                  <a16:creationId xmlns:a16="http://schemas.microsoft.com/office/drawing/2014/main" id="{E3FFEF6E-3F2B-BF45-B26C-993C745C1609}"/>
                </a:ext>
              </a:extLst>
            </p:cNvPr>
            <p:cNvGrpSpPr/>
            <p:nvPr/>
          </p:nvGrpSpPr>
          <p:grpSpPr>
            <a:xfrm>
              <a:off x="3298855" y="3009140"/>
              <a:ext cx="306792" cy="306792"/>
              <a:chOff x="3744002" y="2775809"/>
              <a:chExt cx="230100" cy="230100"/>
            </a:xfrm>
          </p:grpSpPr>
          <p:sp>
            <p:nvSpPr>
              <p:cNvPr id="62" name="Google Shape;500;p42">
                <a:extLst>
                  <a:ext uri="{FF2B5EF4-FFF2-40B4-BE49-F238E27FC236}">
                    <a16:creationId xmlns:a16="http://schemas.microsoft.com/office/drawing/2014/main" id="{DADC0935-A49B-1B4E-B94E-3E6D61732C5E}"/>
                  </a:ext>
                </a:extLst>
              </p:cNvPr>
              <p:cNvSpPr/>
              <p:nvPr/>
            </p:nvSpPr>
            <p:spPr>
              <a:xfrm>
                <a:off x="3744002" y="2775809"/>
                <a:ext cx="230100" cy="230100"/>
              </a:xfrm>
              <a:prstGeom prst="ellipse">
                <a:avLst/>
              </a:prstGeom>
              <a:solidFill>
                <a:srgbClr val="28BA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63" name="Google Shape;501;p42">
                <a:extLst>
                  <a:ext uri="{FF2B5EF4-FFF2-40B4-BE49-F238E27FC236}">
                    <a16:creationId xmlns:a16="http://schemas.microsoft.com/office/drawing/2014/main" id="{59104527-02B9-F743-BAE4-C3D9C0955506}"/>
                  </a:ext>
                </a:extLst>
              </p:cNvPr>
              <p:cNvSpPr/>
              <p:nvPr/>
            </p:nvSpPr>
            <p:spPr>
              <a:xfrm>
                <a:off x="3802224" y="2836059"/>
                <a:ext cx="113734" cy="109672"/>
              </a:xfrm>
              <a:custGeom>
                <a:avLst/>
                <a:gdLst/>
                <a:ahLst/>
                <a:cxnLst/>
                <a:rect l="l" t="t" r="r" b="b"/>
                <a:pathLst>
                  <a:path w="84" h="81" extrusionOk="0">
                    <a:moveTo>
                      <a:pt x="36" y="67"/>
                    </a:moveTo>
                    <a:lnTo>
                      <a:pt x="7" y="39"/>
                    </a:lnTo>
                    <a:lnTo>
                      <a:pt x="0" y="45"/>
                    </a:lnTo>
                    <a:lnTo>
                      <a:pt x="38" y="81"/>
                    </a:lnTo>
                    <a:lnTo>
                      <a:pt x="84" y="4"/>
                    </a:lnTo>
                    <a:lnTo>
                      <a:pt x="76" y="0"/>
                    </a:lnTo>
                    <a:lnTo>
                      <a:pt x="36"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sp>
          <p:nvSpPr>
            <p:cNvPr id="61" name="TextBox 60">
              <a:extLst>
                <a:ext uri="{FF2B5EF4-FFF2-40B4-BE49-F238E27FC236}">
                  <a16:creationId xmlns:a16="http://schemas.microsoft.com/office/drawing/2014/main" id="{77490C13-BA85-A842-84DC-334EC4E6F72A}"/>
                </a:ext>
              </a:extLst>
            </p:cNvPr>
            <p:cNvSpPr txBox="1"/>
            <p:nvPr/>
          </p:nvSpPr>
          <p:spPr>
            <a:xfrm>
              <a:off x="3681119" y="2923293"/>
              <a:ext cx="2047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W Cen MT"/>
                </a:rPr>
                <a:t>Pros</a:t>
              </a:r>
            </a:p>
          </p:txBody>
        </p:sp>
      </p:grpSp>
      <p:grpSp>
        <p:nvGrpSpPr>
          <p:cNvPr id="65" name="Google Shape;519;p42">
            <a:extLst>
              <a:ext uri="{FF2B5EF4-FFF2-40B4-BE49-F238E27FC236}">
                <a16:creationId xmlns:a16="http://schemas.microsoft.com/office/drawing/2014/main" id="{01BFC600-CE76-B44A-A571-39EC3DF76A2E}"/>
              </a:ext>
            </a:extLst>
          </p:cNvPr>
          <p:cNvGrpSpPr/>
          <p:nvPr/>
        </p:nvGrpSpPr>
        <p:grpSpPr>
          <a:xfrm>
            <a:off x="4932706" y="6194149"/>
            <a:ext cx="307044" cy="307044"/>
            <a:chOff x="5961107" y="3484772"/>
            <a:chExt cx="270000" cy="270000"/>
          </a:xfrm>
        </p:grpSpPr>
        <p:sp>
          <p:nvSpPr>
            <p:cNvPr id="67" name="Google Shape;520;p42">
              <a:extLst>
                <a:ext uri="{FF2B5EF4-FFF2-40B4-BE49-F238E27FC236}">
                  <a16:creationId xmlns:a16="http://schemas.microsoft.com/office/drawing/2014/main" id="{499AC0EF-5ECC-AF46-8B61-1CB69B2A8300}"/>
                </a:ext>
              </a:extLst>
            </p:cNvPr>
            <p:cNvSpPr/>
            <p:nvPr/>
          </p:nvSpPr>
          <p:spPr>
            <a:xfrm>
              <a:off x="5961107" y="3484772"/>
              <a:ext cx="270000" cy="270000"/>
            </a:xfrm>
            <a:prstGeom prst="ellipse">
              <a:avLst/>
            </a:prstGeom>
            <a:solidFill>
              <a:srgbClr val="C41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68" name="Google Shape;521;p42">
              <a:extLst>
                <a:ext uri="{FF2B5EF4-FFF2-40B4-BE49-F238E27FC236}">
                  <a16:creationId xmlns:a16="http://schemas.microsoft.com/office/drawing/2014/main" id="{1256BCA6-9671-BD43-99D0-A8F3A372417E}"/>
                </a:ext>
              </a:extLst>
            </p:cNvPr>
            <p:cNvSpPr/>
            <p:nvPr/>
          </p:nvSpPr>
          <p:spPr>
            <a:xfrm>
              <a:off x="6081026" y="3545959"/>
              <a:ext cx="30162" cy="147637"/>
            </a:xfrm>
            <a:custGeom>
              <a:avLst/>
              <a:gdLst/>
              <a:ahLst/>
              <a:cxnLst/>
              <a:rect l="l" t="t" r="r" b="b"/>
              <a:pathLst>
                <a:path w="137" h="689" extrusionOk="0">
                  <a:moveTo>
                    <a:pt x="50" y="506"/>
                  </a:moveTo>
                  <a:cubicBezTo>
                    <a:pt x="26" y="353"/>
                    <a:pt x="15" y="247"/>
                    <a:pt x="15" y="187"/>
                  </a:cubicBezTo>
                  <a:cubicBezTo>
                    <a:pt x="15" y="0"/>
                    <a:pt x="15" y="0"/>
                    <a:pt x="15" y="0"/>
                  </a:cubicBezTo>
                  <a:cubicBezTo>
                    <a:pt x="118" y="0"/>
                    <a:pt x="118" y="0"/>
                    <a:pt x="118" y="0"/>
                  </a:cubicBezTo>
                  <a:cubicBezTo>
                    <a:pt x="118" y="187"/>
                    <a:pt x="118" y="187"/>
                    <a:pt x="118" y="187"/>
                  </a:cubicBezTo>
                  <a:cubicBezTo>
                    <a:pt x="118" y="245"/>
                    <a:pt x="106" y="351"/>
                    <a:pt x="82" y="506"/>
                  </a:cubicBezTo>
                  <a:lnTo>
                    <a:pt x="50" y="506"/>
                  </a:lnTo>
                  <a:close/>
                  <a:moveTo>
                    <a:pt x="69" y="552"/>
                  </a:moveTo>
                  <a:cubicBezTo>
                    <a:pt x="50" y="552"/>
                    <a:pt x="34" y="558"/>
                    <a:pt x="21" y="572"/>
                  </a:cubicBezTo>
                  <a:cubicBezTo>
                    <a:pt x="7" y="585"/>
                    <a:pt x="0" y="601"/>
                    <a:pt x="0" y="620"/>
                  </a:cubicBezTo>
                  <a:cubicBezTo>
                    <a:pt x="0" y="639"/>
                    <a:pt x="7" y="655"/>
                    <a:pt x="21" y="669"/>
                  </a:cubicBezTo>
                  <a:cubicBezTo>
                    <a:pt x="34" y="682"/>
                    <a:pt x="50" y="689"/>
                    <a:pt x="69" y="689"/>
                  </a:cubicBezTo>
                  <a:cubicBezTo>
                    <a:pt x="88" y="689"/>
                    <a:pt x="104" y="682"/>
                    <a:pt x="117" y="669"/>
                  </a:cubicBezTo>
                  <a:cubicBezTo>
                    <a:pt x="131" y="655"/>
                    <a:pt x="137" y="639"/>
                    <a:pt x="137" y="620"/>
                  </a:cubicBezTo>
                  <a:cubicBezTo>
                    <a:pt x="137" y="601"/>
                    <a:pt x="131" y="585"/>
                    <a:pt x="117" y="572"/>
                  </a:cubicBezTo>
                  <a:cubicBezTo>
                    <a:pt x="104" y="558"/>
                    <a:pt x="88" y="552"/>
                    <a:pt x="69" y="55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sp>
        <p:nvSpPr>
          <p:cNvPr id="66" name="TextBox 65">
            <a:extLst>
              <a:ext uri="{FF2B5EF4-FFF2-40B4-BE49-F238E27FC236}">
                <a16:creationId xmlns:a16="http://schemas.microsoft.com/office/drawing/2014/main" id="{B8A44028-65CC-4A4C-9B9B-89561200F568}"/>
              </a:ext>
            </a:extLst>
          </p:cNvPr>
          <p:cNvSpPr txBox="1"/>
          <p:nvPr/>
        </p:nvSpPr>
        <p:spPr>
          <a:xfrm>
            <a:off x="5314968" y="6116838"/>
            <a:ext cx="29311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US" sz="2400">
                <a:latin typeface="TW Cen MT"/>
              </a:rPr>
              <a:t>Cons</a:t>
            </a:r>
          </a:p>
        </p:txBody>
      </p:sp>
      <p:sp>
        <p:nvSpPr>
          <p:cNvPr id="74" name="TextBox 73">
            <a:extLst>
              <a:ext uri="{FF2B5EF4-FFF2-40B4-BE49-F238E27FC236}">
                <a16:creationId xmlns:a16="http://schemas.microsoft.com/office/drawing/2014/main" id="{4B646390-BE56-A242-8CC3-20CC39CC9965}"/>
              </a:ext>
            </a:extLst>
          </p:cNvPr>
          <p:cNvSpPr txBox="1"/>
          <p:nvPr/>
        </p:nvSpPr>
        <p:spPr>
          <a:xfrm>
            <a:off x="8986832" y="2984660"/>
            <a:ext cx="31848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TW Cen MT"/>
                <a:cs typeface="Calibri"/>
              </a:rPr>
              <a:t>Jointly + </a:t>
            </a:r>
          </a:p>
          <a:p>
            <a:pPr algn="ctr"/>
            <a:r>
              <a:rPr lang="en-US" sz="2400" b="1">
                <a:latin typeface="TW Cen MT"/>
                <a:cs typeface="Calibri"/>
              </a:rPr>
              <a:t>Addendum</a:t>
            </a:r>
          </a:p>
        </p:txBody>
      </p:sp>
      <p:grpSp>
        <p:nvGrpSpPr>
          <p:cNvPr id="6" name="Group 5">
            <a:extLst>
              <a:ext uri="{FF2B5EF4-FFF2-40B4-BE49-F238E27FC236}">
                <a16:creationId xmlns:a16="http://schemas.microsoft.com/office/drawing/2014/main" id="{25287F3A-3076-AC4F-89CE-769EF47D5EFB}"/>
              </a:ext>
            </a:extLst>
          </p:cNvPr>
          <p:cNvGrpSpPr/>
          <p:nvPr/>
        </p:nvGrpSpPr>
        <p:grpSpPr>
          <a:xfrm>
            <a:off x="9923565" y="2422258"/>
            <a:ext cx="1311417" cy="626324"/>
            <a:chOff x="9371937" y="1950939"/>
            <a:chExt cx="1311417" cy="626324"/>
          </a:xfrm>
        </p:grpSpPr>
        <p:grpSp>
          <p:nvGrpSpPr>
            <p:cNvPr id="75" name="Group 74">
              <a:extLst>
                <a:ext uri="{FF2B5EF4-FFF2-40B4-BE49-F238E27FC236}">
                  <a16:creationId xmlns:a16="http://schemas.microsoft.com/office/drawing/2014/main" id="{253D738C-0539-2443-99AF-084C5E9123B2}"/>
                </a:ext>
              </a:extLst>
            </p:cNvPr>
            <p:cNvGrpSpPr/>
            <p:nvPr/>
          </p:nvGrpSpPr>
          <p:grpSpPr>
            <a:xfrm>
              <a:off x="9371937" y="1978033"/>
              <a:ext cx="530641" cy="544645"/>
              <a:chOff x="4132263" y="568325"/>
              <a:chExt cx="1082675" cy="1111250"/>
            </a:xfrm>
            <a:solidFill>
              <a:schemeClr val="bg1"/>
            </a:solidFill>
          </p:grpSpPr>
          <p:grpSp>
            <p:nvGrpSpPr>
              <p:cNvPr id="76" name="Group 75">
                <a:extLst>
                  <a:ext uri="{FF2B5EF4-FFF2-40B4-BE49-F238E27FC236}">
                    <a16:creationId xmlns:a16="http://schemas.microsoft.com/office/drawing/2014/main" id="{9B8917EB-EDA9-B742-AD83-4EC4C0402676}"/>
                  </a:ext>
                </a:extLst>
              </p:cNvPr>
              <p:cNvGrpSpPr/>
              <p:nvPr/>
            </p:nvGrpSpPr>
            <p:grpSpPr>
              <a:xfrm>
                <a:off x="4276725" y="568325"/>
                <a:ext cx="793750" cy="795338"/>
                <a:chOff x="4276725" y="568325"/>
                <a:chExt cx="793750" cy="795338"/>
              </a:xfrm>
              <a:grpFill/>
            </p:grpSpPr>
            <p:sp>
              <p:nvSpPr>
                <p:cNvPr id="78" name="Freeform 34">
                  <a:extLst>
                    <a:ext uri="{FF2B5EF4-FFF2-40B4-BE49-F238E27FC236}">
                      <a16:creationId xmlns:a16="http://schemas.microsoft.com/office/drawing/2014/main" id="{1E613B30-3177-E848-BEAF-A48A4D5B893F}"/>
                    </a:ext>
                  </a:extLst>
                </p:cNvPr>
                <p:cNvSpPr>
                  <a:spLocks/>
                </p:cNvSpPr>
                <p:nvPr/>
              </p:nvSpPr>
              <p:spPr bwMode="auto">
                <a:xfrm>
                  <a:off x="4276725" y="958850"/>
                  <a:ext cx="307975" cy="306388"/>
                </a:xfrm>
                <a:custGeom>
                  <a:avLst/>
                  <a:gdLst/>
                  <a:ahLst/>
                  <a:cxnLst>
                    <a:cxn ang="0">
                      <a:pos x="193" y="386"/>
                    </a:cxn>
                    <a:cxn ang="0">
                      <a:pos x="232" y="382"/>
                    </a:cxn>
                    <a:cxn ang="0">
                      <a:pos x="269" y="371"/>
                    </a:cxn>
                    <a:cxn ang="0">
                      <a:pos x="302" y="353"/>
                    </a:cxn>
                    <a:cxn ang="0">
                      <a:pos x="330" y="330"/>
                    </a:cxn>
                    <a:cxn ang="0">
                      <a:pos x="354" y="301"/>
                    </a:cxn>
                    <a:cxn ang="0">
                      <a:pos x="372" y="268"/>
                    </a:cxn>
                    <a:cxn ang="0">
                      <a:pos x="383" y="231"/>
                    </a:cxn>
                    <a:cxn ang="0">
                      <a:pos x="387" y="193"/>
                    </a:cxn>
                    <a:cxn ang="0">
                      <a:pos x="386" y="173"/>
                    </a:cxn>
                    <a:cxn ang="0">
                      <a:pos x="378" y="136"/>
                    </a:cxn>
                    <a:cxn ang="0">
                      <a:pos x="363" y="101"/>
                    </a:cxn>
                    <a:cxn ang="0">
                      <a:pos x="342" y="69"/>
                    </a:cxn>
                    <a:cxn ang="0">
                      <a:pos x="317" y="43"/>
                    </a:cxn>
                    <a:cxn ang="0">
                      <a:pos x="285" y="23"/>
                    </a:cxn>
                    <a:cxn ang="0">
                      <a:pos x="251" y="8"/>
                    </a:cxn>
                    <a:cxn ang="0">
                      <a:pos x="213" y="1"/>
                    </a:cxn>
                    <a:cxn ang="0">
                      <a:pos x="193" y="0"/>
                    </a:cxn>
                    <a:cxn ang="0">
                      <a:pos x="155" y="3"/>
                    </a:cxn>
                    <a:cxn ang="0">
                      <a:pos x="118" y="14"/>
                    </a:cxn>
                    <a:cxn ang="0">
                      <a:pos x="85" y="33"/>
                    </a:cxn>
                    <a:cxn ang="0">
                      <a:pos x="57" y="56"/>
                    </a:cxn>
                    <a:cxn ang="0">
                      <a:pos x="33" y="85"/>
                    </a:cxn>
                    <a:cxn ang="0">
                      <a:pos x="16" y="117"/>
                    </a:cxn>
                    <a:cxn ang="0">
                      <a:pos x="4" y="153"/>
                    </a:cxn>
                    <a:cxn ang="0">
                      <a:pos x="0" y="193"/>
                    </a:cxn>
                    <a:cxn ang="0">
                      <a:pos x="1" y="213"/>
                    </a:cxn>
                    <a:cxn ang="0">
                      <a:pos x="9" y="250"/>
                    </a:cxn>
                    <a:cxn ang="0">
                      <a:pos x="24" y="285"/>
                    </a:cxn>
                    <a:cxn ang="0">
                      <a:pos x="45" y="315"/>
                    </a:cxn>
                    <a:cxn ang="0">
                      <a:pos x="71" y="342"/>
                    </a:cxn>
                    <a:cxn ang="0">
                      <a:pos x="102" y="363"/>
                    </a:cxn>
                    <a:cxn ang="0">
                      <a:pos x="136" y="378"/>
                    </a:cxn>
                    <a:cxn ang="0">
                      <a:pos x="173" y="385"/>
                    </a:cxn>
                    <a:cxn ang="0">
                      <a:pos x="193" y="386"/>
                    </a:cxn>
                  </a:cxnLst>
                  <a:rect l="0" t="0" r="r" b="b"/>
                  <a:pathLst>
                    <a:path w="387" h="386">
                      <a:moveTo>
                        <a:pt x="193" y="386"/>
                      </a:moveTo>
                      <a:lnTo>
                        <a:pt x="193" y="386"/>
                      </a:lnTo>
                      <a:lnTo>
                        <a:pt x="213" y="385"/>
                      </a:lnTo>
                      <a:lnTo>
                        <a:pt x="232" y="382"/>
                      </a:lnTo>
                      <a:lnTo>
                        <a:pt x="251" y="378"/>
                      </a:lnTo>
                      <a:lnTo>
                        <a:pt x="269" y="371"/>
                      </a:lnTo>
                      <a:lnTo>
                        <a:pt x="285" y="363"/>
                      </a:lnTo>
                      <a:lnTo>
                        <a:pt x="302" y="353"/>
                      </a:lnTo>
                      <a:lnTo>
                        <a:pt x="317" y="342"/>
                      </a:lnTo>
                      <a:lnTo>
                        <a:pt x="330" y="330"/>
                      </a:lnTo>
                      <a:lnTo>
                        <a:pt x="342" y="315"/>
                      </a:lnTo>
                      <a:lnTo>
                        <a:pt x="354" y="301"/>
                      </a:lnTo>
                      <a:lnTo>
                        <a:pt x="363" y="285"/>
                      </a:lnTo>
                      <a:lnTo>
                        <a:pt x="372" y="268"/>
                      </a:lnTo>
                      <a:lnTo>
                        <a:pt x="378" y="250"/>
                      </a:lnTo>
                      <a:lnTo>
                        <a:pt x="383" y="231"/>
                      </a:lnTo>
                      <a:lnTo>
                        <a:pt x="386" y="213"/>
                      </a:lnTo>
                      <a:lnTo>
                        <a:pt x="387" y="193"/>
                      </a:lnTo>
                      <a:lnTo>
                        <a:pt x="387" y="193"/>
                      </a:lnTo>
                      <a:lnTo>
                        <a:pt x="386" y="173"/>
                      </a:lnTo>
                      <a:lnTo>
                        <a:pt x="383" y="153"/>
                      </a:lnTo>
                      <a:lnTo>
                        <a:pt x="378" y="136"/>
                      </a:lnTo>
                      <a:lnTo>
                        <a:pt x="372" y="117"/>
                      </a:lnTo>
                      <a:lnTo>
                        <a:pt x="363" y="101"/>
                      </a:lnTo>
                      <a:lnTo>
                        <a:pt x="354" y="85"/>
                      </a:lnTo>
                      <a:lnTo>
                        <a:pt x="342" y="69"/>
                      </a:lnTo>
                      <a:lnTo>
                        <a:pt x="330" y="56"/>
                      </a:lnTo>
                      <a:lnTo>
                        <a:pt x="317" y="43"/>
                      </a:lnTo>
                      <a:lnTo>
                        <a:pt x="302" y="33"/>
                      </a:lnTo>
                      <a:lnTo>
                        <a:pt x="285" y="23"/>
                      </a:lnTo>
                      <a:lnTo>
                        <a:pt x="269" y="14"/>
                      </a:lnTo>
                      <a:lnTo>
                        <a:pt x="251" y="8"/>
                      </a:lnTo>
                      <a:lnTo>
                        <a:pt x="232" y="3"/>
                      </a:lnTo>
                      <a:lnTo>
                        <a:pt x="213" y="1"/>
                      </a:lnTo>
                      <a:lnTo>
                        <a:pt x="193" y="0"/>
                      </a:lnTo>
                      <a:lnTo>
                        <a:pt x="193" y="0"/>
                      </a:lnTo>
                      <a:lnTo>
                        <a:pt x="173" y="1"/>
                      </a:lnTo>
                      <a:lnTo>
                        <a:pt x="155" y="3"/>
                      </a:lnTo>
                      <a:lnTo>
                        <a:pt x="136" y="8"/>
                      </a:lnTo>
                      <a:lnTo>
                        <a:pt x="118" y="14"/>
                      </a:lnTo>
                      <a:lnTo>
                        <a:pt x="102" y="23"/>
                      </a:lnTo>
                      <a:lnTo>
                        <a:pt x="85" y="33"/>
                      </a:lnTo>
                      <a:lnTo>
                        <a:pt x="71" y="43"/>
                      </a:lnTo>
                      <a:lnTo>
                        <a:pt x="57" y="56"/>
                      </a:lnTo>
                      <a:lnTo>
                        <a:pt x="45" y="69"/>
                      </a:lnTo>
                      <a:lnTo>
                        <a:pt x="33" y="85"/>
                      </a:lnTo>
                      <a:lnTo>
                        <a:pt x="24" y="101"/>
                      </a:lnTo>
                      <a:lnTo>
                        <a:pt x="16" y="117"/>
                      </a:lnTo>
                      <a:lnTo>
                        <a:pt x="9" y="136"/>
                      </a:lnTo>
                      <a:lnTo>
                        <a:pt x="4" y="153"/>
                      </a:lnTo>
                      <a:lnTo>
                        <a:pt x="1" y="173"/>
                      </a:lnTo>
                      <a:lnTo>
                        <a:pt x="0" y="193"/>
                      </a:lnTo>
                      <a:lnTo>
                        <a:pt x="0" y="193"/>
                      </a:lnTo>
                      <a:lnTo>
                        <a:pt x="1" y="213"/>
                      </a:lnTo>
                      <a:lnTo>
                        <a:pt x="4" y="231"/>
                      </a:lnTo>
                      <a:lnTo>
                        <a:pt x="9" y="250"/>
                      </a:lnTo>
                      <a:lnTo>
                        <a:pt x="16" y="268"/>
                      </a:lnTo>
                      <a:lnTo>
                        <a:pt x="24" y="285"/>
                      </a:lnTo>
                      <a:lnTo>
                        <a:pt x="33" y="301"/>
                      </a:lnTo>
                      <a:lnTo>
                        <a:pt x="45" y="315"/>
                      </a:lnTo>
                      <a:lnTo>
                        <a:pt x="57" y="330"/>
                      </a:lnTo>
                      <a:lnTo>
                        <a:pt x="71" y="342"/>
                      </a:lnTo>
                      <a:lnTo>
                        <a:pt x="85" y="353"/>
                      </a:lnTo>
                      <a:lnTo>
                        <a:pt x="102" y="363"/>
                      </a:lnTo>
                      <a:lnTo>
                        <a:pt x="118" y="371"/>
                      </a:lnTo>
                      <a:lnTo>
                        <a:pt x="136" y="378"/>
                      </a:lnTo>
                      <a:lnTo>
                        <a:pt x="155" y="382"/>
                      </a:lnTo>
                      <a:lnTo>
                        <a:pt x="173" y="385"/>
                      </a:lnTo>
                      <a:lnTo>
                        <a:pt x="193" y="386"/>
                      </a:lnTo>
                      <a:lnTo>
                        <a:pt x="193" y="3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35">
                  <a:extLst>
                    <a:ext uri="{FF2B5EF4-FFF2-40B4-BE49-F238E27FC236}">
                      <a16:creationId xmlns:a16="http://schemas.microsoft.com/office/drawing/2014/main" id="{DA1F9F0F-FEC9-FC4A-AD7D-A9B1DF21B6C4}"/>
                    </a:ext>
                  </a:extLst>
                </p:cNvPr>
                <p:cNvSpPr>
                  <a:spLocks/>
                </p:cNvSpPr>
                <p:nvPr/>
              </p:nvSpPr>
              <p:spPr bwMode="auto">
                <a:xfrm>
                  <a:off x="4764088" y="958850"/>
                  <a:ext cx="306387" cy="306388"/>
                </a:xfrm>
                <a:custGeom>
                  <a:avLst/>
                  <a:gdLst/>
                  <a:ahLst/>
                  <a:cxnLst>
                    <a:cxn ang="0">
                      <a:pos x="0" y="193"/>
                    </a:cxn>
                    <a:cxn ang="0">
                      <a:pos x="4" y="231"/>
                    </a:cxn>
                    <a:cxn ang="0">
                      <a:pos x="15" y="268"/>
                    </a:cxn>
                    <a:cxn ang="0">
                      <a:pos x="34" y="301"/>
                    </a:cxn>
                    <a:cxn ang="0">
                      <a:pos x="56" y="330"/>
                    </a:cxn>
                    <a:cxn ang="0">
                      <a:pos x="85" y="353"/>
                    </a:cxn>
                    <a:cxn ang="0">
                      <a:pos x="119" y="371"/>
                    </a:cxn>
                    <a:cxn ang="0">
                      <a:pos x="154" y="382"/>
                    </a:cxn>
                    <a:cxn ang="0">
                      <a:pos x="193" y="386"/>
                    </a:cxn>
                    <a:cxn ang="0">
                      <a:pos x="213" y="385"/>
                    </a:cxn>
                    <a:cxn ang="0">
                      <a:pos x="250" y="378"/>
                    </a:cxn>
                    <a:cxn ang="0">
                      <a:pos x="286" y="363"/>
                    </a:cxn>
                    <a:cxn ang="0">
                      <a:pos x="316" y="342"/>
                    </a:cxn>
                    <a:cxn ang="0">
                      <a:pos x="343" y="315"/>
                    </a:cxn>
                    <a:cxn ang="0">
                      <a:pos x="364" y="285"/>
                    </a:cxn>
                    <a:cxn ang="0">
                      <a:pos x="378" y="250"/>
                    </a:cxn>
                    <a:cxn ang="0">
                      <a:pos x="385" y="213"/>
                    </a:cxn>
                    <a:cxn ang="0">
                      <a:pos x="386" y="193"/>
                    </a:cxn>
                    <a:cxn ang="0">
                      <a:pos x="382" y="153"/>
                    </a:cxn>
                    <a:cxn ang="0">
                      <a:pos x="372" y="117"/>
                    </a:cxn>
                    <a:cxn ang="0">
                      <a:pos x="353" y="85"/>
                    </a:cxn>
                    <a:cxn ang="0">
                      <a:pos x="330" y="56"/>
                    </a:cxn>
                    <a:cxn ang="0">
                      <a:pos x="301" y="33"/>
                    </a:cxn>
                    <a:cxn ang="0">
                      <a:pos x="268" y="14"/>
                    </a:cxn>
                    <a:cxn ang="0">
                      <a:pos x="233" y="3"/>
                    </a:cxn>
                    <a:cxn ang="0">
                      <a:pos x="193" y="0"/>
                    </a:cxn>
                    <a:cxn ang="0">
                      <a:pos x="174" y="1"/>
                    </a:cxn>
                    <a:cxn ang="0">
                      <a:pos x="136" y="8"/>
                    </a:cxn>
                    <a:cxn ang="0">
                      <a:pos x="101" y="23"/>
                    </a:cxn>
                    <a:cxn ang="0">
                      <a:pos x="71" y="43"/>
                    </a:cxn>
                    <a:cxn ang="0">
                      <a:pos x="44" y="69"/>
                    </a:cxn>
                    <a:cxn ang="0">
                      <a:pos x="23" y="101"/>
                    </a:cxn>
                    <a:cxn ang="0">
                      <a:pos x="9" y="136"/>
                    </a:cxn>
                    <a:cxn ang="0">
                      <a:pos x="1" y="173"/>
                    </a:cxn>
                    <a:cxn ang="0">
                      <a:pos x="0" y="193"/>
                    </a:cxn>
                  </a:cxnLst>
                  <a:rect l="0" t="0" r="r" b="b"/>
                  <a:pathLst>
                    <a:path w="386" h="386">
                      <a:moveTo>
                        <a:pt x="0" y="193"/>
                      </a:moveTo>
                      <a:lnTo>
                        <a:pt x="0" y="193"/>
                      </a:lnTo>
                      <a:lnTo>
                        <a:pt x="1" y="213"/>
                      </a:lnTo>
                      <a:lnTo>
                        <a:pt x="4" y="231"/>
                      </a:lnTo>
                      <a:lnTo>
                        <a:pt x="9" y="250"/>
                      </a:lnTo>
                      <a:lnTo>
                        <a:pt x="15" y="268"/>
                      </a:lnTo>
                      <a:lnTo>
                        <a:pt x="23" y="285"/>
                      </a:lnTo>
                      <a:lnTo>
                        <a:pt x="34" y="301"/>
                      </a:lnTo>
                      <a:lnTo>
                        <a:pt x="44" y="315"/>
                      </a:lnTo>
                      <a:lnTo>
                        <a:pt x="56" y="330"/>
                      </a:lnTo>
                      <a:lnTo>
                        <a:pt x="71" y="342"/>
                      </a:lnTo>
                      <a:lnTo>
                        <a:pt x="85" y="353"/>
                      </a:lnTo>
                      <a:lnTo>
                        <a:pt x="101" y="363"/>
                      </a:lnTo>
                      <a:lnTo>
                        <a:pt x="119" y="371"/>
                      </a:lnTo>
                      <a:lnTo>
                        <a:pt x="136" y="378"/>
                      </a:lnTo>
                      <a:lnTo>
                        <a:pt x="154" y="382"/>
                      </a:lnTo>
                      <a:lnTo>
                        <a:pt x="174" y="385"/>
                      </a:lnTo>
                      <a:lnTo>
                        <a:pt x="193" y="386"/>
                      </a:lnTo>
                      <a:lnTo>
                        <a:pt x="193" y="386"/>
                      </a:lnTo>
                      <a:lnTo>
                        <a:pt x="213" y="385"/>
                      </a:lnTo>
                      <a:lnTo>
                        <a:pt x="233" y="382"/>
                      </a:lnTo>
                      <a:lnTo>
                        <a:pt x="250" y="378"/>
                      </a:lnTo>
                      <a:lnTo>
                        <a:pt x="268" y="371"/>
                      </a:lnTo>
                      <a:lnTo>
                        <a:pt x="286" y="363"/>
                      </a:lnTo>
                      <a:lnTo>
                        <a:pt x="301" y="353"/>
                      </a:lnTo>
                      <a:lnTo>
                        <a:pt x="316" y="342"/>
                      </a:lnTo>
                      <a:lnTo>
                        <a:pt x="330" y="330"/>
                      </a:lnTo>
                      <a:lnTo>
                        <a:pt x="343" y="315"/>
                      </a:lnTo>
                      <a:lnTo>
                        <a:pt x="353" y="301"/>
                      </a:lnTo>
                      <a:lnTo>
                        <a:pt x="364" y="285"/>
                      </a:lnTo>
                      <a:lnTo>
                        <a:pt x="372" y="268"/>
                      </a:lnTo>
                      <a:lnTo>
                        <a:pt x="378" y="250"/>
                      </a:lnTo>
                      <a:lnTo>
                        <a:pt x="382" y="231"/>
                      </a:lnTo>
                      <a:lnTo>
                        <a:pt x="385" y="213"/>
                      </a:lnTo>
                      <a:lnTo>
                        <a:pt x="386" y="193"/>
                      </a:lnTo>
                      <a:lnTo>
                        <a:pt x="386" y="193"/>
                      </a:lnTo>
                      <a:lnTo>
                        <a:pt x="385" y="173"/>
                      </a:lnTo>
                      <a:lnTo>
                        <a:pt x="382" y="153"/>
                      </a:lnTo>
                      <a:lnTo>
                        <a:pt x="378" y="136"/>
                      </a:lnTo>
                      <a:lnTo>
                        <a:pt x="372" y="117"/>
                      </a:lnTo>
                      <a:lnTo>
                        <a:pt x="364" y="101"/>
                      </a:lnTo>
                      <a:lnTo>
                        <a:pt x="353" y="85"/>
                      </a:lnTo>
                      <a:lnTo>
                        <a:pt x="343" y="69"/>
                      </a:lnTo>
                      <a:lnTo>
                        <a:pt x="330" y="56"/>
                      </a:lnTo>
                      <a:lnTo>
                        <a:pt x="316" y="43"/>
                      </a:lnTo>
                      <a:lnTo>
                        <a:pt x="301" y="33"/>
                      </a:lnTo>
                      <a:lnTo>
                        <a:pt x="286" y="23"/>
                      </a:lnTo>
                      <a:lnTo>
                        <a:pt x="268" y="14"/>
                      </a:lnTo>
                      <a:lnTo>
                        <a:pt x="250" y="8"/>
                      </a:lnTo>
                      <a:lnTo>
                        <a:pt x="233" y="3"/>
                      </a:lnTo>
                      <a:lnTo>
                        <a:pt x="213" y="1"/>
                      </a:lnTo>
                      <a:lnTo>
                        <a:pt x="193" y="0"/>
                      </a:lnTo>
                      <a:lnTo>
                        <a:pt x="193" y="0"/>
                      </a:lnTo>
                      <a:lnTo>
                        <a:pt x="174" y="1"/>
                      </a:lnTo>
                      <a:lnTo>
                        <a:pt x="154" y="3"/>
                      </a:lnTo>
                      <a:lnTo>
                        <a:pt x="136" y="8"/>
                      </a:lnTo>
                      <a:lnTo>
                        <a:pt x="119" y="14"/>
                      </a:lnTo>
                      <a:lnTo>
                        <a:pt x="101" y="23"/>
                      </a:lnTo>
                      <a:lnTo>
                        <a:pt x="85" y="33"/>
                      </a:lnTo>
                      <a:lnTo>
                        <a:pt x="71" y="43"/>
                      </a:lnTo>
                      <a:lnTo>
                        <a:pt x="56" y="56"/>
                      </a:lnTo>
                      <a:lnTo>
                        <a:pt x="44" y="69"/>
                      </a:lnTo>
                      <a:lnTo>
                        <a:pt x="34" y="85"/>
                      </a:lnTo>
                      <a:lnTo>
                        <a:pt x="23" y="101"/>
                      </a:lnTo>
                      <a:lnTo>
                        <a:pt x="15" y="117"/>
                      </a:lnTo>
                      <a:lnTo>
                        <a:pt x="9" y="136"/>
                      </a:lnTo>
                      <a:lnTo>
                        <a:pt x="4" y="153"/>
                      </a:lnTo>
                      <a:lnTo>
                        <a:pt x="1" y="173"/>
                      </a:lnTo>
                      <a:lnTo>
                        <a:pt x="0" y="193"/>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36">
                  <a:extLst>
                    <a:ext uri="{FF2B5EF4-FFF2-40B4-BE49-F238E27FC236}">
                      <a16:creationId xmlns:a16="http://schemas.microsoft.com/office/drawing/2014/main" id="{5EC127FF-239E-134A-8016-99F4C8584E6F}"/>
                    </a:ext>
                  </a:extLst>
                </p:cNvPr>
                <p:cNvSpPr>
                  <a:spLocks/>
                </p:cNvSpPr>
                <p:nvPr/>
              </p:nvSpPr>
              <p:spPr bwMode="auto">
                <a:xfrm>
                  <a:off x="4521200" y="568325"/>
                  <a:ext cx="306387" cy="307975"/>
                </a:xfrm>
                <a:custGeom>
                  <a:avLst/>
                  <a:gdLst/>
                  <a:ahLst/>
                  <a:cxnLst>
                    <a:cxn ang="0">
                      <a:pos x="193" y="387"/>
                    </a:cxn>
                    <a:cxn ang="0">
                      <a:pos x="233" y="383"/>
                    </a:cxn>
                    <a:cxn ang="0">
                      <a:pos x="269" y="371"/>
                    </a:cxn>
                    <a:cxn ang="0">
                      <a:pos x="301" y="354"/>
                    </a:cxn>
                    <a:cxn ang="0">
                      <a:pos x="330" y="330"/>
                    </a:cxn>
                    <a:cxn ang="0">
                      <a:pos x="354" y="302"/>
                    </a:cxn>
                    <a:cxn ang="0">
                      <a:pos x="372" y="269"/>
                    </a:cxn>
                    <a:cxn ang="0">
                      <a:pos x="383" y="232"/>
                    </a:cxn>
                    <a:cxn ang="0">
                      <a:pos x="386" y="193"/>
                    </a:cxn>
                    <a:cxn ang="0">
                      <a:pos x="386" y="173"/>
                    </a:cxn>
                    <a:cxn ang="0">
                      <a:pos x="378" y="136"/>
                    </a:cxn>
                    <a:cxn ang="0">
                      <a:pos x="363" y="102"/>
                    </a:cxn>
                    <a:cxn ang="0">
                      <a:pos x="343" y="70"/>
                    </a:cxn>
                    <a:cxn ang="0">
                      <a:pos x="317" y="45"/>
                    </a:cxn>
                    <a:cxn ang="0">
                      <a:pos x="286" y="24"/>
                    </a:cxn>
                    <a:cxn ang="0">
                      <a:pos x="251" y="9"/>
                    </a:cxn>
                    <a:cxn ang="0">
                      <a:pos x="213" y="1"/>
                    </a:cxn>
                    <a:cxn ang="0">
                      <a:pos x="193" y="0"/>
                    </a:cxn>
                    <a:cxn ang="0">
                      <a:pos x="155" y="4"/>
                    </a:cxn>
                    <a:cxn ang="0">
                      <a:pos x="118" y="15"/>
                    </a:cxn>
                    <a:cxn ang="0">
                      <a:pos x="85" y="33"/>
                    </a:cxn>
                    <a:cxn ang="0">
                      <a:pos x="57" y="57"/>
                    </a:cxn>
                    <a:cxn ang="0">
                      <a:pos x="33" y="85"/>
                    </a:cxn>
                    <a:cxn ang="0">
                      <a:pos x="16" y="118"/>
                    </a:cxn>
                    <a:cxn ang="0">
                      <a:pos x="4" y="155"/>
                    </a:cxn>
                    <a:cxn ang="0">
                      <a:pos x="0" y="193"/>
                    </a:cxn>
                    <a:cxn ang="0">
                      <a:pos x="1" y="214"/>
                    </a:cxn>
                    <a:cxn ang="0">
                      <a:pos x="8" y="251"/>
                    </a:cxn>
                    <a:cxn ang="0">
                      <a:pos x="23" y="285"/>
                    </a:cxn>
                    <a:cxn ang="0">
                      <a:pos x="45" y="316"/>
                    </a:cxn>
                    <a:cxn ang="0">
                      <a:pos x="71" y="342"/>
                    </a:cxn>
                    <a:cxn ang="0">
                      <a:pos x="101" y="363"/>
                    </a:cxn>
                    <a:cxn ang="0">
                      <a:pos x="136" y="378"/>
                    </a:cxn>
                    <a:cxn ang="0">
                      <a:pos x="173" y="386"/>
                    </a:cxn>
                    <a:cxn ang="0">
                      <a:pos x="193" y="387"/>
                    </a:cxn>
                  </a:cxnLst>
                  <a:rect l="0" t="0" r="r" b="b"/>
                  <a:pathLst>
                    <a:path w="386" h="387">
                      <a:moveTo>
                        <a:pt x="193" y="387"/>
                      </a:moveTo>
                      <a:lnTo>
                        <a:pt x="193" y="387"/>
                      </a:lnTo>
                      <a:lnTo>
                        <a:pt x="213" y="386"/>
                      </a:lnTo>
                      <a:lnTo>
                        <a:pt x="233" y="383"/>
                      </a:lnTo>
                      <a:lnTo>
                        <a:pt x="251" y="378"/>
                      </a:lnTo>
                      <a:lnTo>
                        <a:pt x="269" y="371"/>
                      </a:lnTo>
                      <a:lnTo>
                        <a:pt x="286" y="363"/>
                      </a:lnTo>
                      <a:lnTo>
                        <a:pt x="301" y="354"/>
                      </a:lnTo>
                      <a:lnTo>
                        <a:pt x="317" y="342"/>
                      </a:lnTo>
                      <a:lnTo>
                        <a:pt x="330" y="330"/>
                      </a:lnTo>
                      <a:lnTo>
                        <a:pt x="343" y="316"/>
                      </a:lnTo>
                      <a:lnTo>
                        <a:pt x="354" y="302"/>
                      </a:lnTo>
                      <a:lnTo>
                        <a:pt x="363" y="285"/>
                      </a:lnTo>
                      <a:lnTo>
                        <a:pt x="372" y="269"/>
                      </a:lnTo>
                      <a:lnTo>
                        <a:pt x="378" y="251"/>
                      </a:lnTo>
                      <a:lnTo>
                        <a:pt x="383" y="232"/>
                      </a:lnTo>
                      <a:lnTo>
                        <a:pt x="386" y="214"/>
                      </a:lnTo>
                      <a:lnTo>
                        <a:pt x="386" y="193"/>
                      </a:lnTo>
                      <a:lnTo>
                        <a:pt x="386" y="193"/>
                      </a:lnTo>
                      <a:lnTo>
                        <a:pt x="386" y="173"/>
                      </a:lnTo>
                      <a:lnTo>
                        <a:pt x="383" y="155"/>
                      </a:lnTo>
                      <a:lnTo>
                        <a:pt x="378" y="136"/>
                      </a:lnTo>
                      <a:lnTo>
                        <a:pt x="372" y="118"/>
                      </a:lnTo>
                      <a:lnTo>
                        <a:pt x="363" y="102"/>
                      </a:lnTo>
                      <a:lnTo>
                        <a:pt x="354" y="85"/>
                      </a:lnTo>
                      <a:lnTo>
                        <a:pt x="343" y="70"/>
                      </a:lnTo>
                      <a:lnTo>
                        <a:pt x="330" y="57"/>
                      </a:lnTo>
                      <a:lnTo>
                        <a:pt x="317" y="45"/>
                      </a:lnTo>
                      <a:lnTo>
                        <a:pt x="301" y="33"/>
                      </a:lnTo>
                      <a:lnTo>
                        <a:pt x="286" y="24"/>
                      </a:lnTo>
                      <a:lnTo>
                        <a:pt x="269" y="15"/>
                      </a:lnTo>
                      <a:lnTo>
                        <a:pt x="251" y="9"/>
                      </a:lnTo>
                      <a:lnTo>
                        <a:pt x="233" y="4"/>
                      </a:lnTo>
                      <a:lnTo>
                        <a:pt x="213" y="1"/>
                      </a:lnTo>
                      <a:lnTo>
                        <a:pt x="193" y="0"/>
                      </a:lnTo>
                      <a:lnTo>
                        <a:pt x="193" y="0"/>
                      </a:lnTo>
                      <a:lnTo>
                        <a:pt x="173" y="1"/>
                      </a:lnTo>
                      <a:lnTo>
                        <a:pt x="155" y="4"/>
                      </a:lnTo>
                      <a:lnTo>
                        <a:pt x="136" y="9"/>
                      </a:lnTo>
                      <a:lnTo>
                        <a:pt x="118" y="15"/>
                      </a:lnTo>
                      <a:lnTo>
                        <a:pt x="101" y="24"/>
                      </a:lnTo>
                      <a:lnTo>
                        <a:pt x="85" y="33"/>
                      </a:lnTo>
                      <a:lnTo>
                        <a:pt x="71" y="45"/>
                      </a:lnTo>
                      <a:lnTo>
                        <a:pt x="57" y="57"/>
                      </a:lnTo>
                      <a:lnTo>
                        <a:pt x="45" y="70"/>
                      </a:lnTo>
                      <a:lnTo>
                        <a:pt x="33" y="85"/>
                      </a:lnTo>
                      <a:lnTo>
                        <a:pt x="23" y="102"/>
                      </a:lnTo>
                      <a:lnTo>
                        <a:pt x="16" y="118"/>
                      </a:lnTo>
                      <a:lnTo>
                        <a:pt x="8" y="136"/>
                      </a:lnTo>
                      <a:lnTo>
                        <a:pt x="4" y="155"/>
                      </a:lnTo>
                      <a:lnTo>
                        <a:pt x="1" y="173"/>
                      </a:lnTo>
                      <a:lnTo>
                        <a:pt x="0" y="193"/>
                      </a:lnTo>
                      <a:lnTo>
                        <a:pt x="0" y="193"/>
                      </a:lnTo>
                      <a:lnTo>
                        <a:pt x="1" y="214"/>
                      </a:lnTo>
                      <a:lnTo>
                        <a:pt x="4" y="232"/>
                      </a:lnTo>
                      <a:lnTo>
                        <a:pt x="8" y="251"/>
                      </a:lnTo>
                      <a:lnTo>
                        <a:pt x="16" y="269"/>
                      </a:lnTo>
                      <a:lnTo>
                        <a:pt x="23" y="285"/>
                      </a:lnTo>
                      <a:lnTo>
                        <a:pt x="33" y="302"/>
                      </a:lnTo>
                      <a:lnTo>
                        <a:pt x="45" y="316"/>
                      </a:lnTo>
                      <a:lnTo>
                        <a:pt x="57" y="330"/>
                      </a:lnTo>
                      <a:lnTo>
                        <a:pt x="71" y="342"/>
                      </a:lnTo>
                      <a:lnTo>
                        <a:pt x="85" y="354"/>
                      </a:lnTo>
                      <a:lnTo>
                        <a:pt x="101" y="363"/>
                      </a:lnTo>
                      <a:lnTo>
                        <a:pt x="118" y="371"/>
                      </a:lnTo>
                      <a:lnTo>
                        <a:pt x="136" y="378"/>
                      </a:lnTo>
                      <a:lnTo>
                        <a:pt x="155" y="383"/>
                      </a:lnTo>
                      <a:lnTo>
                        <a:pt x="173" y="386"/>
                      </a:lnTo>
                      <a:lnTo>
                        <a:pt x="193" y="387"/>
                      </a:lnTo>
                      <a:lnTo>
                        <a:pt x="19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37">
                  <a:extLst>
                    <a:ext uri="{FF2B5EF4-FFF2-40B4-BE49-F238E27FC236}">
                      <a16:creationId xmlns:a16="http://schemas.microsoft.com/office/drawing/2014/main" id="{3174EB91-F48D-894B-9699-1F6FD5A5D1D7}"/>
                    </a:ext>
                  </a:extLst>
                </p:cNvPr>
                <p:cNvSpPr>
                  <a:spLocks/>
                </p:cNvSpPr>
                <p:nvPr/>
              </p:nvSpPr>
              <p:spPr bwMode="auto">
                <a:xfrm>
                  <a:off x="4775200" y="895350"/>
                  <a:ext cx="85725" cy="93663"/>
                </a:xfrm>
                <a:custGeom>
                  <a:avLst/>
                  <a:gdLst/>
                  <a:ahLst/>
                  <a:cxnLst>
                    <a:cxn ang="0">
                      <a:pos x="0" y="117"/>
                    </a:cxn>
                    <a:cxn ang="0">
                      <a:pos x="0" y="117"/>
                    </a:cxn>
                    <a:cxn ang="0">
                      <a:pos x="11" y="106"/>
                    </a:cxn>
                    <a:cxn ang="0">
                      <a:pos x="23" y="94"/>
                    </a:cxn>
                    <a:cxn ang="0">
                      <a:pos x="35" y="84"/>
                    </a:cxn>
                    <a:cxn ang="0">
                      <a:pos x="49" y="75"/>
                    </a:cxn>
                    <a:cxn ang="0">
                      <a:pos x="62" y="66"/>
                    </a:cxn>
                    <a:cxn ang="0">
                      <a:pos x="78" y="58"/>
                    </a:cxn>
                    <a:cxn ang="0">
                      <a:pos x="92" y="52"/>
                    </a:cxn>
                    <a:cxn ang="0">
                      <a:pos x="108" y="47"/>
                    </a:cxn>
                    <a:cxn ang="0">
                      <a:pos x="108" y="47"/>
                    </a:cxn>
                    <a:cxn ang="0">
                      <a:pos x="97" y="36"/>
                    </a:cxn>
                    <a:cxn ang="0">
                      <a:pos x="85" y="28"/>
                    </a:cxn>
                    <a:cxn ang="0">
                      <a:pos x="73" y="20"/>
                    </a:cxn>
                    <a:cxn ang="0">
                      <a:pos x="59" y="13"/>
                    </a:cxn>
                    <a:cxn ang="0">
                      <a:pos x="46" y="8"/>
                    </a:cxn>
                    <a:cxn ang="0">
                      <a:pos x="30" y="4"/>
                    </a:cxn>
                    <a:cxn ang="0">
                      <a:pos x="15" y="1"/>
                    </a:cxn>
                    <a:cxn ang="0">
                      <a:pos x="0" y="0"/>
                    </a:cxn>
                    <a:cxn ang="0">
                      <a:pos x="0" y="117"/>
                    </a:cxn>
                  </a:cxnLst>
                  <a:rect l="0" t="0" r="r" b="b"/>
                  <a:pathLst>
                    <a:path w="108" h="117">
                      <a:moveTo>
                        <a:pt x="0" y="117"/>
                      </a:moveTo>
                      <a:lnTo>
                        <a:pt x="0" y="117"/>
                      </a:lnTo>
                      <a:lnTo>
                        <a:pt x="11" y="106"/>
                      </a:lnTo>
                      <a:lnTo>
                        <a:pt x="23" y="94"/>
                      </a:lnTo>
                      <a:lnTo>
                        <a:pt x="35" y="84"/>
                      </a:lnTo>
                      <a:lnTo>
                        <a:pt x="49" y="75"/>
                      </a:lnTo>
                      <a:lnTo>
                        <a:pt x="62" y="66"/>
                      </a:lnTo>
                      <a:lnTo>
                        <a:pt x="78" y="58"/>
                      </a:lnTo>
                      <a:lnTo>
                        <a:pt x="92" y="52"/>
                      </a:lnTo>
                      <a:lnTo>
                        <a:pt x="108" y="47"/>
                      </a:lnTo>
                      <a:lnTo>
                        <a:pt x="108" y="47"/>
                      </a:lnTo>
                      <a:lnTo>
                        <a:pt x="97" y="36"/>
                      </a:lnTo>
                      <a:lnTo>
                        <a:pt x="85" y="28"/>
                      </a:lnTo>
                      <a:lnTo>
                        <a:pt x="73" y="20"/>
                      </a:lnTo>
                      <a:lnTo>
                        <a:pt x="59" y="13"/>
                      </a:lnTo>
                      <a:lnTo>
                        <a:pt x="46" y="8"/>
                      </a:lnTo>
                      <a:lnTo>
                        <a:pt x="30" y="4"/>
                      </a:lnTo>
                      <a:lnTo>
                        <a:pt x="15" y="1"/>
                      </a:lnTo>
                      <a:lnTo>
                        <a:pt x="0" y="0"/>
                      </a:lnTo>
                      <a:lnTo>
                        <a:pt x="0" y="1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38">
                  <a:extLst>
                    <a:ext uri="{FF2B5EF4-FFF2-40B4-BE49-F238E27FC236}">
                      <a16:creationId xmlns:a16="http://schemas.microsoft.com/office/drawing/2014/main" id="{3F3832F9-FD9E-7A4F-A5A5-2529F8659748}"/>
                    </a:ext>
                  </a:extLst>
                </p:cNvPr>
                <p:cNvSpPr>
                  <a:spLocks/>
                </p:cNvSpPr>
                <p:nvPr/>
              </p:nvSpPr>
              <p:spPr bwMode="auto">
                <a:xfrm>
                  <a:off x="4486275" y="895350"/>
                  <a:ext cx="87312" cy="93663"/>
                </a:xfrm>
                <a:custGeom>
                  <a:avLst/>
                  <a:gdLst/>
                  <a:ahLst/>
                  <a:cxnLst>
                    <a:cxn ang="0">
                      <a:pos x="109" y="117"/>
                    </a:cxn>
                    <a:cxn ang="0">
                      <a:pos x="109" y="0"/>
                    </a:cxn>
                    <a:cxn ang="0">
                      <a:pos x="109" y="0"/>
                    </a:cxn>
                    <a:cxn ang="0">
                      <a:pos x="93" y="1"/>
                    </a:cxn>
                    <a:cxn ang="0">
                      <a:pos x="77" y="4"/>
                    </a:cxn>
                    <a:cxn ang="0">
                      <a:pos x="63" y="8"/>
                    </a:cxn>
                    <a:cxn ang="0">
                      <a:pos x="48" y="13"/>
                    </a:cxn>
                    <a:cxn ang="0">
                      <a:pos x="36" y="20"/>
                    </a:cxn>
                    <a:cxn ang="0">
                      <a:pos x="22" y="28"/>
                    </a:cxn>
                    <a:cxn ang="0">
                      <a:pos x="11" y="36"/>
                    </a:cxn>
                    <a:cxn ang="0">
                      <a:pos x="0" y="47"/>
                    </a:cxn>
                    <a:cxn ang="0">
                      <a:pos x="0" y="47"/>
                    </a:cxn>
                    <a:cxn ang="0">
                      <a:pos x="15" y="52"/>
                    </a:cxn>
                    <a:cxn ang="0">
                      <a:pos x="31" y="58"/>
                    </a:cxn>
                    <a:cxn ang="0">
                      <a:pos x="45" y="66"/>
                    </a:cxn>
                    <a:cxn ang="0">
                      <a:pos x="59" y="75"/>
                    </a:cxn>
                    <a:cxn ang="0">
                      <a:pos x="72" y="84"/>
                    </a:cxn>
                    <a:cxn ang="0">
                      <a:pos x="85" y="94"/>
                    </a:cxn>
                    <a:cxn ang="0">
                      <a:pos x="97" y="106"/>
                    </a:cxn>
                    <a:cxn ang="0">
                      <a:pos x="109" y="117"/>
                    </a:cxn>
                    <a:cxn ang="0">
                      <a:pos x="109" y="117"/>
                    </a:cxn>
                  </a:cxnLst>
                  <a:rect l="0" t="0" r="r" b="b"/>
                  <a:pathLst>
                    <a:path w="109" h="117">
                      <a:moveTo>
                        <a:pt x="109" y="117"/>
                      </a:moveTo>
                      <a:lnTo>
                        <a:pt x="109" y="0"/>
                      </a:lnTo>
                      <a:lnTo>
                        <a:pt x="109" y="0"/>
                      </a:lnTo>
                      <a:lnTo>
                        <a:pt x="93" y="1"/>
                      </a:lnTo>
                      <a:lnTo>
                        <a:pt x="77" y="4"/>
                      </a:lnTo>
                      <a:lnTo>
                        <a:pt x="63" y="8"/>
                      </a:lnTo>
                      <a:lnTo>
                        <a:pt x="48" y="13"/>
                      </a:lnTo>
                      <a:lnTo>
                        <a:pt x="36" y="20"/>
                      </a:lnTo>
                      <a:lnTo>
                        <a:pt x="22" y="28"/>
                      </a:lnTo>
                      <a:lnTo>
                        <a:pt x="11" y="36"/>
                      </a:lnTo>
                      <a:lnTo>
                        <a:pt x="0" y="47"/>
                      </a:lnTo>
                      <a:lnTo>
                        <a:pt x="0" y="47"/>
                      </a:lnTo>
                      <a:lnTo>
                        <a:pt x="15" y="52"/>
                      </a:lnTo>
                      <a:lnTo>
                        <a:pt x="31" y="58"/>
                      </a:lnTo>
                      <a:lnTo>
                        <a:pt x="45" y="66"/>
                      </a:lnTo>
                      <a:lnTo>
                        <a:pt x="59" y="75"/>
                      </a:lnTo>
                      <a:lnTo>
                        <a:pt x="72" y="84"/>
                      </a:lnTo>
                      <a:lnTo>
                        <a:pt x="85" y="94"/>
                      </a:lnTo>
                      <a:lnTo>
                        <a:pt x="97" y="106"/>
                      </a:lnTo>
                      <a:lnTo>
                        <a:pt x="109" y="117"/>
                      </a:lnTo>
                      <a:lnTo>
                        <a:pt x="109" y="1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39">
                  <a:extLst>
                    <a:ext uri="{FF2B5EF4-FFF2-40B4-BE49-F238E27FC236}">
                      <a16:creationId xmlns:a16="http://schemas.microsoft.com/office/drawing/2014/main" id="{9184103B-FD2B-F14D-ADC9-BDA48B7BC47E}"/>
                    </a:ext>
                  </a:extLst>
                </p:cNvPr>
                <p:cNvSpPr>
                  <a:spLocks/>
                </p:cNvSpPr>
                <p:nvPr/>
              </p:nvSpPr>
              <p:spPr bwMode="auto">
                <a:xfrm>
                  <a:off x="4543425" y="895350"/>
                  <a:ext cx="260350" cy="468313"/>
                </a:xfrm>
                <a:custGeom>
                  <a:avLst/>
                  <a:gdLst/>
                  <a:ahLst/>
                  <a:cxnLst>
                    <a:cxn ang="0">
                      <a:pos x="0" y="461"/>
                    </a:cxn>
                    <a:cxn ang="0">
                      <a:pos x="39" y="475"/>
                    </a:cxn>
                    <a:cxn ang="0">
                      <a:pos x="75" y="495"/>
                    </a:cxn>
                    <a:cxn ang="0">
                      <a:pos x="106" y="518"/>
                    </a:cxn>
                    <a:cxn ang="0">
                      <a:pos x="132" y="544"/>
                    </a:cxn>
                    <a:cxn ang="0">
                      <a:pos x="137" y="550"/>
                    </a:cxn>
                    <a:cxn ang="0">
                      <a:pos x="192" y="550"/>
                    </a:cxn>
                    <a:cxn ang="0">
                      <a:pos x="196" y="544"/>
                    </a:cxn>
                    <a:cxn ang="0">
                      <a:pos x="209" y="530"/>
                    </a:cxn>
                    <a:cxn ang="0">
                      <a:pos x="238" y="506"/>
                    </a:cxn>
                    <a:cxn ang="0">
                      <a:pos x="272" y="485"/>
                    </a:cxn>
                    <a:cxn ang="0">
                      <a:pos x="310" y="467"/>
                    </a:cxn>
                    <a:cxn ang="0">
                      <a:pos x="328" y="461"/>
                    </a:cxn>
                    <a:cxn ang="0">
                      <a:pos x="308" y="443"/>
                    </a:cxn>
                    <a:cxn ang="0">
                      <a:pos x="290" y="423"/>
                    </a:cxn>
                    <a:cxn ang="0">
                      <a:pos x="273" y="403"/>
                    </a:cxn>
                    <a:cxn ang="0">
                      <a:pos x="260" y="379"/>
                    </a:cxn>
                    <a:cxn ang="0">
                      <a:pos x="249" y="354"/>
                    </a:cxn>
                    <a:cxn ang="0">
                      <a:pos x="241" y="328"/>
                    </a:cxn>
                    <a:cxn ang="0">
                      <a:pos x="236" y="300"/>
                    </a:cxn>
                    <a:cxn ang="0">
                      <a:pos x="234" y="272"/>
                    </a:cxn>
                    <a:cxn ang="0">
                      <a:pos x="235" y="259"/>
                    </a:cxn>
                    <a:cxn ang="0">
                      <a:pos x="237" y="236"/>
                    </a:cxn>
                    <a:cxn ang="0">
                      <a:pos x="213" y="266"/>
                    </a:cxn>
                    <a:cxn ang="0">
                      <a:pos x="220" y="56"/>
                    </a:cxn>
                    <a:cxn ang="0">
                      <a:pos x="108" y="56"/>
                    </a:cxn>
                    <a:cxn ang="0">
                      <a:pos x="116" y="266"/>
                    </a:cxn>
                    <a:cxn ang="0">
                      <a:pos x="89" y="223"/>
                    </a:cxn>
                    <a:cxn ang="0">
                      <a:pos x="94" y="247"/>
                    </a:cxn>
                    <a:cxn ang="0">
                      <a:pos x="95" y="272"/>
                    </a:cxn>
                    <a:cxn ang="0">
                      <a:pos x="95" y="286"/>
                    </a:cxn>
                    <a:cxn ang="0">
                      <a:pos x="91" y="314"/>
                    </a:cxn>
                    <a:cxn ang="0">
                      <a:pos x="84" y="341"/>
                    </a:cxn>
                    <a:cxn ang="0">
                      <a:pos x="75" y="366"/>
                    </a:cxn>
                    <a:cxn ang="0">
                      <a:pos x="62" y="391"/>
                    </a:cxn>
                    <a:cxn ang="0">
                      <a:pos x="48" y="413"/>
                    </a:cxn>
                    <a:cxn ang="0">
                      <a:pos x="30" y="434"/>
                    </a:cxn>
                    <a:cxn ang="0">
                      <a:pos x="11" y="453"/>
                    </a:cxn>
                    <a:cxn ang="0">
                      <a:pos x="0" y="461"/>
                    </a:cxn>
                  </a:cxnLst>
                  <a:rect l="0" t="0" r="r" b="b"/>
                  <a:pathLst>
                    <a:path w="328" h="590">
                      <a:moveTo>
                        <a:pt x="0" y="461"/>
                      </a:moveTo>
                      <a:lnTo>
                        <a:pt x="0" y="461"/>
                      </a:lnTo>
                      <a:lnTo>
                        <a:pt x="20" y="467"/>
                      </a:lnTo>
                      <a:lnTo>
                        <a:pt x="39" y="475"/>
                      </a:lnTo>
                      <a:lnTo>
                        <a:pt x="57" y="485"/>
                      </a:lnTo>
                      <a:lnTo>
                        <a:pt x="75" y="495"/>
                      </a:lnTo>
                      <a:lnTo>
                        <a:pt x="92" y="506"/>
                      </a:lnTo>
                      <a:lnTo>
                        <a:pt x="106" y="518"/>
                      </a:lnTo>
                      <a:lnTo>
                        <a:pt x="121" y="530"/>
                      </a:lnTo>
                      <a:lnTo>
                        <a:pt x="132" y="544"/>
                      </a:lnTo>
                      <a:lnTo>
                        <a:pt x="132" y="544"/>
                      </a:lnTo>
                      <a:lnTo>
                        <a:pt x="137" y="550"/>
                      </a:lnTo>
                      <a:lnTo>
                        <a:pt x="164" y="590"/>
                      </a:lnTo>
                      <a:lnTo>
                        <a:pt x="192" y="550"/>
                      </a:lnTo>
                      <a:lnTo>
                        <a:pt x="192" y="550"/>
                      </a:lnTo>
                      <a:lnTo>
                        <a:pt x="196" y="544"/>
                      </a:lnTo>
                      <a:lnTo>
                        <a:pt x="196" y="544"/>
                      </a:lnTo>
                      <a:lnTo>
                        <a:pt x="209" y="530"/>
                      </a:lnTo>
                      <a:lnTo>
                        <a:pt x="222" y="518"/>
                      </a:lnTo>
                      <a:lnTo>
                        <a:pt x="238" y="506"/>
                      </a:lnTo>
                      <a:lnTo>
                        <a:pt x="254" y="495"/>
                      </a:lnTo>
                      <a:lnTo>
                        <a:pt x="272" y="485"/>
                      </a:lnTo>
                      <a:lnTo>
                        <a:pt x="290" y="475"/>
                      </a:lnTo>
                      <a:lnTo>
                        <a:pt x="310" y="467"/>
                      </a:lnTo>
                      <a:lnTo>
                        <a:pt x="328" y="461"/>
                      </a:lnTo>
                      <a:lnTo>
                        <a:pt x="328" y="461"/>
                      </a:lnTo>
                      <a:lnTo>
                        <a:pt x="318" y="453"/>
                      </a:lnTo>
                      <a:lnTo>
                        <a:pt x="308" y="443"/>
                      </a:lnTo>
                      <a:lnTo>
                        <a:pt x="298" y="434"/>
                      </a:lnTo>
                      <a:lnTo>
                        <a:pt x="290" y="423"/>
                      </a:lnTo>
                      <a:lnTo>
                        <a:pt x="281" y="413"/>
                      </a:lnTo>
                      <a:lnTo>
                        <a:pt x="273" y="403"/>
                      </a:lnTo>
                      <a:lnTo>
                        <a:pt x="266" y="391"/>
                      </a:lnTo>
                      <a:lnTo>
                        <a:pt x="260" y="379"/>
                      </a:lnTo>
                      <a:lnTo>
                        <a:pt x="254" y="366"/>
                      </a:lnTo>
                      <a:lnTo>
                        <a:pt x="249" y="354"/>
                      </a:lnTo>
                      <a:lnTo>
                        <a:pt x="244" y="341"/>
                      </a:lnTo>
                      <a:lnTo>
                        <a:pt x="241" y="328"/>
                      </a:lnTo>
                      <a:lnTo>
                        <a:pt x="238" y="314"/>
                      </a:lnTo>
                      <a:lnTo>
                        <a:pt x="236" y="300"/>
                      </a:lnTo>
                      <a:lnTo>
                        <a:pt x="235" y="286"/>
                      </a:lnTo>
                      <a:lnTo>
                        <a:pt x="234" y="272"/>
                      </a:lnTo>
                      <a:lnTo>
                        <a:pt x="234" y="272"/>
                      </a:lnTo>
                      <a:lnTo>
                        <a:pt x="235" y="259"/>
                      </a:lnTo>
                      <a:lnTo>
                        <a:pt x="236" y="247"/>
                      </a:lnTo>
                      <a:lnTo>
                        <a:pt x="237" y="236"/>
                      </a:lnTo>
                      <a:lnTo>
                        <a:pt x="239" y="223"/>
                      </a:lnTo>
                      <a:lnTo>
                        <a:pt x="213" y="266"/>
                      </a:lnTo>
                      <a:lnTo>
                        <a:pt x="178" y="100"/>
                      </a:lnTo>
                      <a:lnTo>
                        <a:pt x="220" y="56"/>
                      </a:lnTo>
                      <a:lnTo>
                        <a:pt x="164" y="0"/>
                      </a:lnTo>
                      <a:lnTo>
                        <a:pt x="108" y="56"/>
                      </a:lnTo>
                      <a:lnTo>
                        <a:pt x="152" y="100"/>
                      </a:lnTo>
                      <a:lnTo>
                        <a:pt x="116" y="266"/>
                      </a:lnTo>
                      <a:lnTo>
                        <a:pt x="89" y="223"/>
                      </a:lnTo>
                      <a:lnTo>
                        <a:pt x="89" y="223"/>
                      </a:lnTo>
                      <a:lnTo>
                        <a:pt x="92" y="236"/>
                      </a:lnTo>
                      <a:lnTo>
                        <a:pt x="94" y="247"/>
                      </a:lnTo>
                      <a:lnTo>
                        <a:pt x="95" y="259"/>
                      </a:lnTo>
                      <a:lnTo>
                        <a:pt x="95" y="272"/>
                      </a:lnTo>
                      <a:lnTo>
                        <a:pt x="95" y="272"/>
                      </a:lnTo>
                      <a:lnTo>
                        <a:pt x="95" y="286"/>
                      </a:lnTo>
                      <a:lnTo>
                        <a:pt x="93" y="300"/>
                      </a:lnTo>
                      <a:lnTo>
                        <a:pt x="91" y="314"/>
                      </a:lnTo>
                      <a:lnTo>
                        <a:pt x="88" y="328"/>
                      </a:lnTo>
                      <a:lnTo>
                        <a:pt x="84" y="341"/>
                      </a:lnTo>
                      <a:lnTo>
                        <a:pt x="80" y="354"/>
                      </a:lnTo>
                      <a:lnTo>
                        <a:pt x="75" y="366"/>
                      </a:lnTo>
                      <a:lnTo>
                        <a:pt x="69" y="379"/>
                      </a:lnTo>
                      <a:lnTo>
                        <a:pt x="62" y="391"/>
                      </a:lnTo>
                      <a:lnTo>
                        <a:pt x="55" y="403"/>
                      </a:lnTo>
                      <a:lnTo>
                        <a:pt x="48" y="413"/>
                      </a:lnTo>
                      <a:lnTo>
                        <a:pt x="40" y="423"/>
                      </a:lnTo>
                      <a:lnTo>
                        <a:pt x="30" y="434"/>
                      </a:lnTo>
                      <a:lnTo>
                        <a:pt x="21" y="443"/>
                      </a:lnTo>
                      <a:lnTo>
                        <a:pt x="11" y="453"/>
                      </a:lnTo>
                      <a:lnTo>
                        <a:pt x="0" y="461"/>
                      </a:lnTo>
                      <a:lnTo>
                        <a:pt x="0" y="4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7" name="Freeform 40">
                <a:extLst>
                  <a:ext uri="{FF2B5EF4-FFF2-40B4-BE49-F238E27FC236}">
                    <a16:creationId xmlns:a16="http://schemas.microsoft.com/office/drawing/2014/main" id="{85933BC9-BA36-FC4F-ACFC-CF9015D22029}"/>
                  </a:ext>
                </a:extLst>
              </p:cNvPr>
              <p:cNvSpPr>
                <a:spLocks/>
              </p:cNvSpPr>
              <p:nvPr/>
            </p:nvSpPr>
            <p:spPr bwMode="auto">
              <a:xfrm>
                <a:off x="4132263" y="1285875"/>
                <a:ext cx="1082675" cy="393700"/>
              </a:xfrm>
              <a:custGeom>
                <a:avLst/>
                <a:gdLst/>
                <a:ahLst/>
                <a:cxnLst>
                  <a:cxn ang="0">
                    <a:pos x="1257" y="449"/>
                  </a:cxn>
                  <a:cxn ang="0">
                    <a:pos x="1311" y="437"/>
                  </a:cxn>
                  <a:cxn ang="0">
                    <a:pos x="1340" y="416"/>
                  </a:cxn>
                  <a:cxn ang="0">
                    <a:pos x="1355" y="394"/>
                  </a:cxn>
                  <a:cxn ang="0">
                    <a:pos x="1360" y="360"/>
                  </a:cxn>
                  <a:cxn ang="0">
                    <a:pos x="1343" y="307"/>
                  </a:cxn>
                  <a:cxn ang="0">
                    <a:pos x="1321" y="263"/>
                  </a:cxn>
                  <a:cxn ang="0">
                    <a:pos x="1243" y="103"/>
                  </a:cxn>
                  <a:cxn ang="0">
                    <a:pos x="1215" y="62"/>
                  </a:cxn>
                  <a:cxn ang="0">
                    <a:pos x="1176" y="33"/>
                  </a:cxn>
                  <a:cxn ang="0">
                    <a:pos x="1105" y="5"/>
                  </a:cxn>
                  <a:cxn ang="0">
                    <a:pos x="919" y="0"/>
                  </a:cxn>
                  <a:cxn ang="0">
                    <a:pos x="885" y="3"/>
                  </a:cxn>
                  <a:cxn ang="0">
                    <a:pos x="803" y="35"/>
                  </a:cxn>
                  <a:cxn ang="0">
                    <a:pos x="755" y="72"/>
                  </a:cxn>
                  <a:cxn ang="0">
                    <a:pos x="910" y="83"/>
                  </a:cxn>
                  <a:cxn ang="0">
                    <a:pos x="930" y="86"/>
                  </a:cxn>
                  <a:cxn ang="0">
                    <a:pos x="954" y="100"/>
                  </a:cxn>
                  <a:cxn ang="0">
                    <a:pos x="972" y="120"/>
                  </a:cxn>
                  <a:cxn ang="0">
                    <a:pos x="979" y="146"/>
                  </a:cxn>
                  <a:cxn ang="0">
                    <a:pos x="979" y="432"/>
                  </a:cxn>
                  <a:cxn ang="0">
                    <a:pos x="910" y="451"/>
                  </a:cxn>
                  <a:cxn ang="0">
                    <a:pos x="925" y="447"/>
                  </a:cxn>
                  <a:cxn ang="0">
                    <a:pos x="936" y="430"/>
                  </a:cxn>
                  <a:cxn ang="0">
                    <a:pos x="936" y="148"/>
                  </a:cxn>
                  <a:cxn ang="0">
                    <a:pos x="925" y="131"/>
                  </a:cxn>
                  <a:cxn ang="0">
                    <a:pos x="456" y="126"/>
                  </a:cxn>
                  <a:cxn ang="0">
                    <a:pos x="440" y="131"/>
                  </a:cxn>
                  <a:cxn ang="0">
                    <a:pos x="429" y="148"/>
                  </a:cxn>
                  <a:cxn ang="0">
                    <a:pos x="429" y="430"/>
                  </a:cxn>
                  <a:cxn ang="0">
                    <a:pos x="440" y="447"/>
                  </a:cxn>
                  <a:cxn ang="0">
                    <a:pos x="391" y="451"/>
                  </a:cxn>
                  <a:cxn ang="0">
                    <a:pos x="385" y="432"/>
                  </a:cxn>
                  <a:cxn ang="0">
                    <a:pos x="385" y="146"/>
                  </a:cxn>
                  <a:cxn ang="0">
                    <a:pos x="394" y="120"/>
                  </a:cxn>
                  <a:cxn ang="0">
                    <a:pos x="410" y="100"/>
                  </a:cxn>
                  <a:cxn ang="0">
                    <a:pos x="434" y="86"/>
                  </a:cxn>
                  <a:cxn ang="0">
                    <a:pos x="620" y="83"/>
                  </a:cxn>
                  <a:cxn ang="0">
                    <a:pos x="610" y="72"/>
                  </a:cxn>
                  <a:cxn ang="0">
                    <a:pos x="563" y="35"/>
                  </a:cxn>
                  <a:cxn ang="0">
                    <a:pos x="480" y="3"/>
                  </a:cxn>
                  <a:cxn ang="0">
                    <a:pos x="306" y="0"/>
                  </a:cxn>
                  <a:cxn ang="0">
                    <a:pos x="261" y="5"/>
                  </a:cxn>
                  <a:cxn ang="0">
                    <a:pos x="188" y="33"/>
                  </a:cxn>
                  <a:cxn ang="0">
                    <a:pos x="150" y="62"/>
                  </a:cxn>
                  <a:cxn ang="0">
                    <a:pos x="123" y="103"/>
                  </a:cxn>
                  <a:cxn ang="0">
                    <a:pos x="45" y="263"/>
                  </a:cxn>
                  <a:cxn ang="0">
                    <a:pos x="22" y="307"/>
                  </a:cxn>
                  <a:cxn ang="0">
                    <a:pos x="4" y="360"/>
                  </a:cxn>
                  <a:cxn ang="0">
                    <a:pos x="10" y="394"/>
                  </a:cxn>
                  <a:cxn ang="0">
                    <a:pos x="24" y="416"/>
                  </a:cxn>
                  <a:cxn ang="0">
                    <a:pos x="54" y="437"/>
                  </a:cxn>
                  <a:cxn ang="0">
                    <a:pos x="107" y="449"/>
                  </a:cxn>
                  <a:cxn ang="0">
                    <a:pos x="0" y="494"/>
                  </a:cxn>
                </a:cxnLst>
                <a:rect l="0" t="0" r="r" b="b"/>
                <a:pathLst>
                  <a:path w="1364" h="494">
                    <a:moveTo>
                      <a:pt x="1224" y="451"/>
                    </a:moveTo>
                    <a:lnTo>
                      <a:pt x="1224" y="451"/>
                    </a:lnTo>
                    <a:lnTo>
                      <a:pt x="1241" y="450"/>
                    </a:lnTo>
                    <a:lnTo>
                      <a:pt x="1257" y="449"/>
                    </a:lnTo>
                    <a:lnTo>
                      <a:pt x="1276" y="447"/>
                    </a:lnTo>
                    <a:lnTo>
                      <a:pt x="1294" y="443"/>
                    </a:lnTo>
                    <a:lnTo>
                      <a:pt x="1303" y="440"/>
                    </a:lnTo>
                    <a:lnTo>
                      <a:pt x="1311" y="437"/>
                    </a:lnTo>
                    <a:lnTo>
                      <a:pt x="1320" y="433"/>
                    </a:lnTo>
                    <a:lnTo>
                      <a:pt x="1327" y="428"/>
                    </a:lnTo>
                    <a:lnTo>
                      <a:pt x="1334" y="422"/>
                    </a:lnTo>
                    <a:lnTo>
                      <a:pt x="1340" y="416"/>
                    </a:lnTo>
                    <a:lnTo>
                      <a:pt x="1346" y="409"/>
                    </a:lnTo>
                    <a:lnTo>
                      <a:pt x="1352" y="401"/>
                    </a:lnTo>
                    <a:lnTo>
                      <a:pt x="1352" y="401"/>
                    </a:lnTo>
                    <a:lnTo>
                      <a:pt x="1355" y="394"/>
                    </a:lnTo>
                    <a:lnTo>
                      <a:pt x="1358" y="387"/>
                    </a:lnTo>
                    <a:lnTo>
                      <a:pt x="1359" y="381"/>
                    </a:lnTo>
                    <a:lnTo>
                      <a:pt x="1360" y="374"/>
                    </a:lnTo>
                    <a:lnTo>
                      <a:pt x="1360" y="360"/>
                    </a:lnTo>
                    <a:lnTo>
                      <a:pt x="1358" y="347"/>
                    </a:lnTo>
                    <a:lnTo>
                      <a:pt x="1355" y="333"/>
                    </a:lnTo>
                    <a:lnTo>
                      <a:pt x="1350" y="320"/>
                    </a:lnTo>
                    <a:lnTo>
                      <a:pt x="1343" y="307"/>
                    </a:lnTo>
                    <a:lnTo>
                      <a:pt x="1336" y="296"/>
                    </a:lnTo>
                    <a:lnTo>
                      <a:pt x="1336" y="296"/>
                    </a:lnTo>
                    <a:lnTo>
                      <a:pt x="1330" y="284"/>
                    </a:lnTo>
                    <a:lnTo>
                      <a:pt x="1321" y="263"/>
                    </a:lnTo>
                    <a:lnTo>
                      <a:pt x="1291" y="200"/>
                    </a:lnTo>
                    <a:lnTo>
                      <a:pt x="1275" y="166"/>
                    </a:lnTo>
                    <a:lnTo>
                      <a:pt x="1258" y="133"/>
                    </a:lnTo>
                    <a:lnTo>
                      <a:pt x="1243" y="103"/>
                    </a:lnTo>
                    <a:lnTo>
                      <a:pt x="1229" y="79"/>
                    </a:lnTo>
                    <a:lnTo>
                      <a:pt x="1229" y="79"/>
                    </a:lnTo>
                    <a:lnTo>
                      <a:pt x="1223" y="71"/>
                    </a:lnTo>
                    <a:lnTo>
                      <a:pt x="1215" y="62"/>
                    </a:lnTo>
                    <a:lnTo>
                      <a:pt x="1206" y="54"/>
                    </a:lnTo>
                    <a:lnTo>
                      <a:pt x="1197" y="47"/>
                    </a:lnTo>
                    <a:lnTo>
                      <a:pt x="1187" y="39"/>
                    </a:lnTo>
                    <a:lnTo>
                      <a:pt x="1176" y="33"/>
                    </a:lnTo>
                    <a:lnTo>
                      <a:pt x="1165" y="27"/>
                    </a:lnTo>
                    <a:lnTo>
                      <a:pt x="1153" y="22"/>
                    </a:lnTo>
                    <a:lnTo>
                      <a:pt x="1130" y="12"/>
                    </a:lnTo>
                    <a:lnTo>
                      <a:pt x="1105" y="5"/>
                    </a:lnTo>
                    <a:lnTo>
                      <a:pt x="1081" y="1"/>
                    </a:lnTo>
                    <a:lnTo>
                      <a:pt x="1069" y="0"/>
                    </a:lnTo>
                    <a:lnTo>
                      <a:pt x="1058" y="0"/>
                    </a:lnTo>
                    <a:lnTo>
                      <a:pt x="919" y="0"/>
                    </a:lnTo>
                    <a:lnTo>
                      <a:pt x="919" y="0"/>
                    </a:lnTo>
                    <a:lnTo>
                      <a:pt x="907" y="0"/>
                    </a:lnTo>
                    <a:lnTo>
                      <a:pt x="896" y="1"/>
                    </a:lnTo>
                    <a:lnTo>
                      <a:pt x="885" y="3"/>
                    </a:lnTo>
                    <a:lnTo>
                      <a:pt x="873" y="6"/>
                    </a:lnTo>
                    <a:lnTo>
                      <a:pt x="849" y="13"/>
                    </a:lnTo>
                    <a:lnTo>
                      <a:pt x="825" y="23"/>
                    </a:lnTo>
                    <a:lnTo>
                      <a:pt x="803" y="35"/>
                    </a:lnTo>
                    <a:lnTo>
                      <a:pt x="782" y="49"/>
                    </a:lnTo>
                    <a:lnTo>
                      <a:pt x="771" y="56"/>
                    </a:lnTo>
                    <a:lnTo>
                      <a:pt x="763" y="63"/>
                    </a:lnTo>
                    <a:lnTo>
                      <a:pt x="755" y="72"/>
                    </a:lnTo>
                    <a:lnTo>
                      <a:pt x="748" y="79"/>
                    </a:lnTo>
                    <a:lnTo>
                      <a:pt x="748" y="79"/>
                    </a:lnTo>
                    <a:lnTo>
                      <a:pt x="744" y="83"/>
                    </a:lnTo>
                    <a:lnTo>
                      <a:pt x="910" y="83"/>
                    </a:lnTo>
                    <a:lnTo>
                      <a:pt x="910" y="83"/>
                    </a:lnTo>
                    <a:lnTo>
                      <a:pt x="917" y="83"/>
                    </a:lnTo>
                    <a:lnTo>
                      <a:pt x="924" y="84"/>
                    </a:lnTo>
                    <a:lnTo>
                      <a:pt x="930" y="86"/>
                    </a:lnTo>
                    <a:lnTo>
                      <a:pt x="936" y="88"/>
                    </a:lnTo>
                    <a:lnTo>
                      <a:pt x="943" y="91"/>
                    </a:lnTo>
                    <a:lnTo>
                      <a:pt x="949" y="95"/>
                    </a:lnTo>
                    <a:lnTo>
                      <a:pt x="954" y="100"/>
                    </a:lnTo>
                    <a:lnTo>
                      <a:pt x="959" y="104"/>
                    </a:lnTo>
                    <a:lnTo>
                      <a:pt x="963" y="109"/>
                    </a:lnTo>
                    <a:lnTo>
                      <a:pt x="968" y="114"/>
                    </a:lnTo>
                    <a:lnTo>
                      <a:pt x="972" y="120"/>
                    </a:lnTo>
                    <a:lnTo>
                      <a:pt x="974" y="127"/>
                    </a:lnTo>
                    <a:lnTo>
                      <a:pt x="977" y="133"/>
                    </a:lnTo>
                    <a:lnTo>
                      <a:pt x="978" y="139"/>
                    </a:lnTo>
                    <a:lnTo>
                      <a:pt x="979" y="146"/>
                    </a:lnTo>
                    <a:lnTo>
                      <a:pt x="980" y="154"/>
                    </a:lnTo>
                    <a:lnTo>
                      <a:pt x="980" y="424"/>
                    </a:lnTo>
                    <a:lnTo>
                      <a:pt x="980" y="424"/>
                    </a:lnTo>
                    <a:lnTo>
                      <a:pt x="979" y="432"/>
                    </a:lnTo>
                    <a:lnTo>
                      <a:pt x="978" y="438"/>
                    </a:lnTo>
                    <a:lnTo>
                      <a:pt x="977" y="445"/>
                    </a:lnTo>
                    <a:lnTo>
                      <a:pt x="974" y="451"/>
                    </a:lnTo>
                    <a:lnTo>
                      <a:pt x="910" y="451"/>
                    </a:lnTo>
                    <a:lnTo>
                      <a:pt x="910" y="451"/>
                    </a:lnTo>
                    <a:lnTo>
                      <a:pt x="915" y="451"/>
                    </a:lnTo>
                    <a:lnTo>
                      <a:pt x="920" y="449"/>
                    </a:lnTo>
                    <a:lnTo>
                      <a:pt x="925" y="447"/>
                    </a:lnTo>
                    <a:lnTo>
                      <a:pt x="929" y="443"/>
                    </a:lnTo>
                    <a:lnTo>
                      <a:pt x="932" y="439"/>
                    </a:lnTo>
                    <a:lnTo>
                      <a:pt x="934" y="435"/>
                    </a:lnTo>
                    <a:lnTo>
                      <a:pt x="936" y="430"/>
                    </a:lnTo>
                    <a:lnTo>
                      <a:pt x="936" y="424"/>
                    </a:lnTo>
                    <a:lnTo>
                      <a:pt x="936" y="154"/>
                    </a:lnTo>
                    <a:lnTo>
                      <a:pt x="936" y="154"/>
                    </a:lnTo>
                    <a:lnTo>
                      <a:pt x="936" y="148"/>
                    </a:lnTo>
                    <a:lnTo>
                      <a:pt x="934" y="143"/>
                    </a:lnTo>
                    <a:lnTo>
                      <a:pt x="932" y="138"/>
                    </a:lnTo>
                    <a:lnTo>
                      <a:pt x="929" y="134"/>
                    </a:lnTo>
                    <a:lnTo>
                      <a:pt x="925" y="131"/>
                    </a:lnTo>
                    <a:lnTo>
                      <a:pt x="920" y="129"/>
                    </a:lnTo>
                    <a:lnTo>
                      <a:pt x="915" y="127"/>
                    </a:lnTo>
                    <a:lnTo>
                      <a:pt x="910" y="126"/>
                    </a:lnTo>
                    <a:lnTo>
                      <a:pt x="456" y="126"/>
                    </a:lnTo>
                    <a:lnTo>
                      <a:pt x="456" y="126"/>
                    </a:lnTo>
                    <a:lnTo>
                      <a:pt x="450" y="127"/>
                    </a:lnTo>
                    <a:lnTo>
                      <a:pt x="445" y="129"/>
                    </a:lnTo>
                    <a:lnTo>
                      <a:pt x="440" y="131"/>
                    </a:lnTo>
                    <a:lnTo>
                      <a:pt x="436" y="134"/>
                    </a:lnTo>
                    <a:lnTo>
                      <a:pt x="433" y="138"/>
                    </a:lnTo>
                    <a:lnTo>
                      <a:pt x="430" y="143"/>
                    </a:lnTo>
                    <a:lnTo>
                      <a:pt x="429" y="148"/>
                    </a:lnTo>
                    <a:lnTo>
                      <a:pt x="428" y="154"/>
                    </a:lnTo>
                    <a:lnTo>
                      <a:pt x="428" y="424"/>
                    </a:lnTo>
                    <a:lnTo>
                      <a:pt x="428" y="424"/>
                    </a:lnTo>
                    <a:lnTo>
                      <a:pt x="429" y="430"/>
                    </a:lnTo>
                    <a:lnTo>
                      <a:pt x="430" y="435"/>
                    </a:lnTo>
                    <a:lnTo>
                      <a:pt x="433" y="439"/>
                    </a:lnTo>
                    <a:lnTo>
                      <a:pt x="436" y="443"/>
                    </a:lnTo>
                    <a:lnTo>
                      <a:pt x="440" y="447"/>
                    </a:lnTo>
                    <a:lnTo>
                      <a:pt x="445" y="449"/>
                    </a:lnTo>
                    <a:lnTo>
                      <a:pt x="450" y="451"/>
                    </a:lnTo>
                    <a:lnTo>
                      <a:pt x="456" y="451"/>
                    </a:lnTo>
                    <a:lnTo>
                      <a:pt x="391" y="451"/>
                    </a:lnTo>
                    <a:lnTo>
                      <a:pt x="391" y="451"/>
                    </a:lnTo>
                    <a:lnTo>
                      <a:pt x="388" y="445"/>
                    </a:lnTo>
                    <a:lnTo>
                      <a:pt x="386" y="438"/>
                    </a:lnTo>
                    <a:lnTo>
                      <a:pt x="385" y="432"/>
                    </a:lnTo>
                    <a:lnTo>
                      <a:pt x="385" y="424"/>
                    </a:lnTo>
                    <a:lnTo>
                      <a:pt x="385" y="154"/>
                    </a:lnTo>
                    <a:lnTo>
                      <a:pt x="385" y="154"/>
                    </a:lnTo>
                    <a:lnTo>
                      <a:pt x="385" y="146"/>
                    </a:lnTo>
                    <a:lnTo>
                      <a:pt x="386" y="139"/>
                    </a:lnTo>
                    <a:lnTo>
                      <a:pt x="388" y="133"/>
                    </a:lnTo>
                    <a:lnTo>
                      <a:pt x="391" y="127"/>
                    </a:lnTo>
                    <a:lnTo>
                      <a:pt x="394" y="120"/>
                    </a:lnTo>
                    <a:lnTo>
                      <a:pt x="397" y="114"/>
                    </a:lnTo>
                    <a:lnTo>
                      <a:pt x="401" y="109"/>
                    </a:lnTo>
                    <a:lnTo>
                      <a:pt x="406" y="104"/>
                    </a:lnTo>
                    <a:lnTo>
                      <a:pt x="410" y="100"/>
                    </a:lnTo>
                    <a:lnTo>
                      <a:pt x="416" y="95"/>
                    </a:lnTo>
                    <a:lnTo>
                      <a:pt x="422" y="91"/>
                    </a:lnTo>
                    <a:lnTo>
                      <a:pt x="428" y="88"/>
                    </a:lnTo>
                    <a:lnTo>
                      <a:pt x="434" y="86"/>
                    </a:lnTo>
                    <a:lnTo>
                      <a:pt x="441" y="84"/>
                    </a:lnTo>
                    <a:lnTo>
                      <a:pt x="449" y="83"/>
                    </a:lnTo>
                    <a:lnTo>
                      <a:pt x="456" y="83"/>
                    </a:lnTo>
                    <a:lnTo>
                      <a:pt x="620" y="83"/>
                    </a:lnTo>
                    <a:lnTo>
                      <a:pt x="620" y="83"/>
                    </a:lnTo>
                    <a:lnTo>
                      <a:pt x="617" y="79"/>
                    </a:lnTo>
                    <a:lnTo>
                      <a:pt x="617" y="79"/>
                    </a:lnTo>
                    <a:lnTo>
                      <a:pt x="610" y="72"/>
                    </a:lnTo>
                    <a:lnTo>
                      <a:pt x="602" y="63"/>
                    </a:lnTo>
                    <a:lnTo>
                      <a:pt x="593" y="56"/>
                    </a:lnTo>
                    <a:lnTo>
                      <a:pt x="584" y="49"/>
                    </a:lnTo>
                    <a:lnTo>
                      <a:pt x="563" y="35"/>
                    </a:lnTo>
                    <a:lnTo>
                      <a:pt x="540" y="23"/>
                    </a:lnTo>
                    <a:lnTo>
                      <a:pt x="516" y="13"/>
                    </a:lnTo>
                    <a:lnTo>
                      <a:pt x="492" y="6"/>
                    </a:lnTo>
                    <a:lnTo>
                      <a:pt x="480" y="3"/>
                    </a:lnTo>
                    <a:lnTo>
                      <a:pt x="468" y="1"/>
                    </a:lnTo>
                    <a:lnTo>
                      <a:pt x="457" y="0"/>
                    </a:lnTo>
                    <a:lnTo>
                      <a:pt x="447" y="0"/>
                    </a:lnTo>
                    <a:lnTo>
                      <a:pt x="306" y="0"/>
                    </a:lnTo>
                    <a:lnTo>
                      <a:pt x="306" y="0"/>
                    </a:lnTo>
                    <a:lnTo>
                      <a:pt x="296" y="0"/>
                    </a:lnTo>
                    <a:lnTo>
                      <a:pt x="285" y="1"/>
                    </a:lnTo>
                    <a:lnTo>
                      <a:pt x="261" y="5"/>
                    </a:lnTo>
                    <a:lnTo>
                      <a:pt x="236" y="12"/>
                    </a:lnTo>
                    <a:lnTo>
                      <a:pt x="212" y="22"/>
                    </a:lnTo>
                    <a:lnTo>
                      <a:pt x="200" y="27"/>
                    </a:lnTo>
                    <a:lnTo>
                      <a:pt x="188" y="33"/>
                    </a:lnTo>
                    <a:lnTo>
                      <a:pt x="178" y="39"/>
                    </a:lnTo>
                    <a:lnTo>
                      <a:pt x="167" y="47"/>
                    </a:lnTo>
                    <a:lnTo>
                      <a:pt x="158" y="54"/>
                    </a:lnTo>
                    <a:lnTo>
                      <a:pt x="150" y="62"/>
                    </a:lnTo>
                    <a:lnTo>
                      <a:pt x="142" y="71"/>
                    </a:lnTo>
                    <a:lnTo>
                      <a:pt x="136" y="79"/>
                    </a:lnTo>
                    <a:lnTo>
                      <a:pt x="136" y="79"/>
                    </a:lnTo>
                    <a:lnTo>
                      <a:pt x="123" y="103"/>
                    </a:lnTo>
                    <a:lnTo>
                      <a:pt x="107" y="133"/>
                    </a:lnTo>
                    <a:lnTo>
                      <a:pt x="91" y="166"/>
                    </a:lnTo>
                    <a:lnTo>
                      <a:pt x="74" y="200"/>
                    </a:lnTo>
                    <a:lnTo>
                      <a:pt x="45" y="263"/>
                    </a:lnTo>
                    <a:lnTo>
                      <a:pt x="35" y="284"/>
                    </a:lnTo>
                    <a:lnTo>
                      <a:pt x="28" y="296"/>
                    </a:lnTo>
                    <a:lnTo>
                      <a:pt x="28" y="296"/>
                    </a:lnTo>
                    <a:lnTo>
                      <a:pt x="22" y="307"/>
                    </a:lnTo>
                    <a:lnTo>
                      <a:pt x="16" y="320"/>
                    </a:lnTo>
                    <a:lnTo>
                      <a:pt x="11" y="333"/>
                    </a:lnTo>
                    <a:lnTo>
                      <a:pt x="6" y="347"/>
                    </a:lnTo>
                    <a:lnTo>
                      <a:pt x="4" y="360"/>
                    </a:lnTo>
                    <a:lnTo>
                      <a:pt x="4" y="374"/>
                    </a:lnTo>
                    <a:lnTo>
                      <a:pt x="5" y="381"/>
                    </a:lnTo>
                    <a:lnTo>
                      <a:pt x="8" y="387"/>
                    </a:lnTo>
                    <a:lnTo>
                      <a:pt x="10" y="394"/>
                    </a:lnTo>
                    <a:lnTo>
                      <a:pt x="13" y="401"/>
                    </a:lnTo>
                    <a:lnTo>
                      <a:pt x="13" y="401"/>
                    </a:lnTo>
                    <a:lnTo>
                      <a:pt x="18" y="409"/>
                    </a:lnTo>
                    <a:lnTo>
                      <a:pt x="24" y="416"/>
                    </a:lnTo>
                    <a:lnTo>
                      <a:pt x="30" y="422"/>
                    </a:lnTo>
                    <a:lnTo>
                      <a:pt x="38" y="428"/>
                    </a:lnTo>
                    <a:lnTo>
                      <a:pt x="46" y="433"/>
                    </a:lnTo>
                    <a:lnTo>
                      <a:pt x="54" y="437"/>
                    </a:lnTo>
                    <a:lnTo>
                      <a:pt x="63" y="440"/>
                    </a:lnTo>
                    <a:lnTo>
                      <a:pt x="71" y="443"/>
                    </a:lnTo>
                    <a:lnTo>
                      <a:pt x="90" y="447"/>
                    </a:lnTo>
                    <a:lnTo>
                      <a:pt x="107" y="449"/>
                    </a:lnTo>
                    <a:lnTo>
                      <a:pt x="125" y="450"/>
                    </a:lnTo>
                    <a:lnTo>
                      <a:pt x="140" y="451"/>
                    </a:lnTo>
                    <a:lnTo>
                      <a:pt x="0" y="451"/>
                    </a:lnTo>
                    <a:lnTo>
                      <a:pt x="0" y="494"/>
                    </a:lnTo>
                    <a:lnTo>
                      <a:pt x="1364" y="494"/>
                    </a:lnTo>
                    <a:lnTo>
                      <a:pt x="1364" y="451"/>
                    </a:lnTo>
                    <a:lnTo>
                      <a:pt x="1224" y="4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85" name="Graphic 84">
              <a:extLst>
                <a:ext uri="{FF2B5EF4-FFF2-40B4-BE49-F238E27FC236}">
                  <a16:creationId xmlns:a16="http://schemas.microsoft.com/office/drawing/2014/main" id="{424392E0-D287-C743-B713-759F619382C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57030" y="1950939"/>
              <a:ext cx="626324" cy="626324"/>
            </a:xfrm>
            <a:prstGeom prst="rect">
              <a:avLst/>
            </a:prstGeom>
          </p:spPr>
        </p:pic>
      </p:grpSp>
      <p:grpSp>
        <p:nvGrpSpPr>
          <p:cNvPr id="56" name="Group 55">
            <a:extLst>
              <a:ext uri="{FF2B5EF4-FFF2-40B4-BE49-F238E27FC236}">
                <a16:creationId xmlns:a16="http://schemas.microsoft.com/office/drawing/2014/main" id="{BE7043BF-D8D5-5A4C-AAE8-60DEC639A4C4}"/>
              </a:ext>
            </a:extLst>
          </p:cNvPr>
          <p:cNvGrpSpPr/>
          <p:nvPr/>
        </p:nvGrpSpPr>
        <p:grpSpPr>
          <a:xfrm>
            <a:off x="486543" y="2385566"/>
            <a:ext cx="1609397" cy="1096843"/>
            <a:chOff x="1322105" y="1916179"/>
            <a:chExt cx="1609397" cy="1096843"/>
          </a:xfrm>
        </p:grpSpPr>
        <p:sp>
          <p:nvSpPr>
            <p:cNvPr id="7" name="TextBox 6">
              <a:extLst>
                <a:ext uri="{FF2B5EF4-FFF2-40B4-BE49-F238E27FC236}">
                  <a16:creationId xmlns:a16="http://schemas.microsoft.com/office/drawing/2014/main" id="{F4F23203-F428-FB49-B67F-3D2D73D0D75C}"/>
                </a:ext>
              </a:extLst>
            </p:cNvPr>
            <p:cNvSpPr txBox="1"/>
            <p:nvPr/>
          </p:nvSpPr>
          <p:spPr>
            <a:xfrm>
              <a:off x="1322105" y="2551357"/>
              <a:ext cx="160939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TW Cen MT"/>
                  <a:cs typeface="Calibri"/>
                </a:rPr>
                <a:t>Separately</a:t>
              </a:r>
            </a:p>
          </p:txBody>
        </p:sp>
        <p:grpSp>
          <p:nvGrpSpPr>
            <p:cNvPr id="18" name="Group 17">
              <a:extLst>
                <a:ext uri="{FF2B5EF4-FFF2-40B4-BE49-F238E27FC236}">
                  <a16:creationId xmlns:a16="http://schemas.microsoft.com/office/drawing/2014/main" id="{9ABC8C6A-66C1-1544-A22A-6957819244BB}"/>
                </a:ext>
              </a:extLst>
            </p:cNvPr>
            <p:cNvGrpSpPr/>
            <p:nvPr/>
          </p:nvGrpSpPr>
          <p:grpSpPr>
            <a:xfrm>
              <a:off x="1839247" y="1916179"/>
              <a:ext cx="575112" cy="575113"/>
              <a:chOff x="2530475" y="2533650"/>
              <a:chExt cx="1244600" cy="1244601"/>
            </a:xfrm>
            <a:solidFill>
              <a:schemeClr val="bg1"/>
            </a:solidFill>
          </p:grpSpPr>
          <p:sp>
            <p:nvSpPr>
              <p:cNvPr id="19" name="Freeform 54">
                <a:extLst>
                  <a:ext uri="{FF2B5EF4-FFF2-40B4-BE49-F238E27FC236}">
                    <a16:creationId xmlns:a16="http://schemas.microsoft.com/office/drawing/2014/main" id="{A604A6C9-B43B-714C-A4E3-516FB205B0B8}"/>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55">
                <a:extLst>
                  <a:ext uri="{FF2B5EF4-FFF2-40B4-BE49-F238E27FC236}">
                    <a16:creationId xmlns:a16="http://schemas.microsoft.com/office/drawing/2014/main" id="{646173D7-DD95-4047-8D3F-18829DB6D2DE}"/>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56">
                <a:extLst>
                  <a:ext uri="{FF2B5EF4-FFF2-40B4-BE49-F238E27FC236}">
                    <a16:creationId xmlns:a16="http://schemas.microsoft.com/office/drawing/2014/main" id="{EBAC6BA1-4F2D-3A43-81B9-73433BFD1C4D}"/>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57">
                <a:extLst>
                  <a:ext uri="{FF2B5EF4-FFF2-40B4-BE49-F238E27FC236}">
                    <a16:creationId xmlns:a16="http://schemas.microsoft.com/office/drawing/2014/main" id="{8FEF1573-79A8-324D-883B-014FAADBAD6B}"/>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58">
                <a:extLst>
                  <a:ext uri="{FF2B5EF4-FFF2-40B4-BE49-F238E27FC236}">
                    <a16:creationId xmlns:a16="http://schemas.microsoft.com/office/drawing/2014/main" id="{BE10E29D-DE28-AB4B-A562-E88046BDF88A}"/>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59">
                <a:extLst>
                  <a:ext uri="{FF2B5EF4-FFF2-40B4-BE49-F238E27FC236}">
                    <a16:creationId xmlns:a16="http://schemas.microsoft.com/office/drawing/2014/main" id="{26D49317-D2AC-CA4B-9EEF-B89F7D796A5B}"/>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26" name="Group 25">
            <a:extLst>
              <a:ext uri="{FF2B5EF4-FFF2-40B4-BE49-F238E27FC236}">
                <a16:creationId xmlns:a16="http://schemas.microsoft.com/office/drawing/2014/main" id="{4E4588E9-7ABD-3D4D-ACB5-8A1919D269DC}"/>
              </a:ext>
            </a:extLst>
          </p:cNvPr>
          <p:cNvGrpSpPr/>
          <p:nvPr/>
        </p:nvGrpSpPr>
        <p:grpSpPr>
          <a:xfrm>
            <a:off x="541696" y="3628405"/>
            <a:ext cx="3600346" cy="1815882"/>
            <a:chOff x="654916" y="3163231"/>
            <a:chExt cx="3600346" cy="1815882"/>
          </a:xfrm>
        </p:grpSpPr>
        <p:grpSp>
          <p:nvGrpSpPr>
            <p:cNvPr id="41" name="Google Shape;499;p42">
              <a:extLst>
                <a:ext uri="{FF2B5EF4-FFF2-40B4-BE49-F238E27FC236}">
                  <a16:creationId xmlns:a16="http://schemas.microsoft.com/office/drawing/2014/main" id="{2DCD01F7-2679-AB4C-80DE-1750035AC282}"/>
                </a:ext>
              </a:extLst>
            </p:cNvPr>
            <p:cNvGrpSpPr/>
            <p:nvPr/>
          </p:nvGrpSpPr>
          <p:grpSpPr>
            <a:xfrm>
              <a:off x="654916" y="3241977"/>
              <a:ext cx="306792" cy="306792"/>
              <a:chOff x="3744002" y="2775809"/>
              <a:chExt cx="230100" cy="230100"/>
            </a:xfrm>
          </p:grpSpPr>
          <p:sp>
            <p:nvSpPr>
              <p:cNvPr id="43" name="Google Shape;500;p42">
                <a:extLst>
                  <a:ext uri="{FF2B5EF4-FFF2-40B4-BE49-F238E27FC236}">
                    <a16:creationId xmlns:a16="http://schemas.microsoft.com/office/drawing/2014/main" id="{0E9E94DD-CEF2-6648-BEC4-BA10198F9CF5}"/>
                  </a:ext>
                </a:extLst>
              </p:cNvPr>
              <p:cNvSpPr/>
              <p:nvPr/>
            </p:nvSpPr>
            <p:spPr>
              <a:xfrm>
                <a:off x="3744002" y="2775809"/>
                <a:ext cx="230100" cy="230100"/>
              </a:xfrm>
              <a:prstGeom prst="ellipse">
                <a:avLst/>
              </a:prstGeom>
              <a:solidFill>
                <a:srgbClr val="28BA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44" name="Google Shape;501;p42">
                <a:extLst>
                  <a:ext uri="{FF2B5EF4-FFF2-40B4-BE49-F238E27FC236}">
                    <a16:creationId xmlns:a16="http://schemas.microsoft.com/office/drawing/2014/main" id="{E5A52A76-6D30-8743-893C-AA02621B4A40}"/>
                  </a:ext>
                </a:extLst>
              </p:cNvPr>
              <p:cNvSpPr/>
              <p:nvPr/>
            </p:nvSpPr>
            <p:spPr>
              <a:xfrm>
                <a:off x="3802224" y="2836059"/>
                <a:ext cx="113734" cy="109672"/>
              </a:xfrm>
              <a:custGeom>
                <a:avLst/>
                <a:gdLst/>
                <a:ahLst/>
                <a:cxnLst/>
                <a:rect l="l" t="t" r="r" b="b"/>
                <a:pathLst>
                  <a:path w="84" h="81" extrusionOk="0">
                    <a:moveTo>
                      <a:pt x="36" y="67"/>
                    </a:moveTo>
                    <a:lnTo>
                      <a:pt x="7" y="39"/>
                    </a:lnTo>
                    <a:lnTo>
                      <a:pt x="0" y="45"/>
                    </a:lnTo>
                    <a:lnTo>
                      <a:pt x="38" y="81"/>
                    </a:lnTo>
                    <a:lnTo>
                      <a:pt x="84" y="4"/>
                    </a:lnTo>
                    <a:lnTo>
                      <a:pt x="76" y="0"/>
                    </a:lnTo>
                    <a:lnTo>
                      <a:pt x="36"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sp>
          <p:nvSpPr>
            <p:cNvPr id="25" name="TextBox 24">
              <a:extLst>
                <a:ext uri="{FF2B5EF4-FFF2-40B4-BE49-F238E27FC236}">
                  <a16:creationId xmlns:a16="http://schemas.microsoft.com/office/drawing/2014/main" id="{B0557D6B-ACC0-E14E-93DD-C83A598EF737}"/>
                </a:ext>
              </a:extLst>
            </p:cNvPr>
            <p:cNvSpPr txBox="1"/>
            <p:nvPr/>
          </p:nvSpPr>
          <p:spPr>
            <a:xfrm>
              <a:off x="1029699" y="3163231"/>
              <a:ext cx="3225563" cy="1815882"/>
            </a:xfrm>
            <a:prstGeom prst="rect">
              <a:avLst/>
            </a:prstGeom>
            <a:noFill/>
            <a:ln>
              <a:noFill/>
            </a:ln>
          </p:spPr>
          <p:txBody>
            <a:bodyPr wrap="none" rtlCol="0">
              <a:spAutoFit/>
            </a:bodyPr>
            <a:lstStyle/>
            <a:p>
              <a:pPr>
                <a:spcAft>
                  <a:spcPts val="2400"/>
                </a:spcAft>
              </a:pPr>
              <a:r>
                <a:rPr lang="en-US" sz="2400">
                  <a:latin typeface="Tw Cen MT" panose="020B0602020104020603" pitchFamily="34" charset="77"/>
                </a:rPr>
                <a:t>Completely customizable</a:t>
              </a:r>
            </a:p>
            <a:p>
              <a:pPr>
                <a:spcAft>
                  <a:spcPts val="2400"/>
                </a:spcAft>
              </a:pPr>
              <a:r>
                <a:rPr lang="en-US" sz="2400">
                  <a:latin typeface="Tw Cen MT" panose="020B0602020104020603" pitchFamily="34" charset="77"/>
                </a:rPr>
                <a:t>More work for each city</a:t>
              </a:r>
            </a:p>
            <a:p>
              <a:pPr>
                <a:spcAft>
                  <a:spcPts val="2400"/>
                </a:spcAft>
              </a:pPr>
              <a:endParaRPr lang="en-US" sz="2400">
                <a:latin typeface="Tw Cen MT" panose="020B0602020104020603" pitchFamily="34" charset="77"/>
              </a:endParaRPr>
            </a:p>
          </p:txBody>
        </p:sp>
        <p:grpSp>
          <p:nvGrpSpPr>
            <p:cNvPr id="86" name="Google Shape;519;p42">
              <a:extLst>
                <a:ext uri="{FF2B5EF4-FFF2-40B4-BE49-F238E27FC236}">
                  <a16:creationId xmlns:a16="http://schemas.microsoft.com/office/drawing/2014/main" id="{14F6723D-421C-5A4D-B6B3-7752DFAFAEB1}"/>
                </a:ext>
              </a:extLst>
            </p:cNvPr>
            <p:cNvGrpSpPr/>
            <p:nvPr/>
          </p:nvGrpSpPr>
          <p:grpSpPr>
            <a:xfrm>
              <a:off x="654916" y="3908907"/>
              <a:ext cx="307044" cy="307044"/>
              <a:chOff x="5961107" y="3484772"/>
              <a:chExt cx="270000" cy="270000"/>
            </a:xfrm>
          </p:grpSpPr>
          <p:sp>
            <p:nvSpPr>
              <p:cNvPr id="87" name="Google Shape;520;p42">
                <a:extLst>
                  <a:ext uri="{FF2B5EF4-FFF2-40B4-BE49-F238E27FC236}">
                    <a16:creationId xmlns:a16="http://schemas.microsoft.com/office/drawing/2014/main" id="{4A902393-4A18-0F4B-AD26-EF1DD92BA560}"/>
                  </a:ext>
                </a:extLst>
              </p:cNvPr>
              <p:cNvSpPr/>
              <p:nvPr/>
            </p:nvSpPr>
            <p:spPr>
              <a:xfrm>
                <a:off x="5961107" y="3484772"/>
                <a:ext cx="270000" cy="270000"/>
              </a:xfrm>
              <a:prstGeom prst="ellipse">
                <a:avLst/>
              </a:prstGeom>
              <a:solidFill>
                <a:srgbClr val="C41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88" name="Google Shape;521;p42">
                <a:extLst>
                  <a:ext uri="{FF2B5EF4-FFF2-40B4-BE49-F238E27FC236}">
                    <a16:creationId xmlns:a16="http://schemas.microsoft.com/office/drawing/2014/main" id="{3058348E-9F9D-784F-AE16-03003B4B810A}"/>
                  </a:ext>
                </a:extLst>
              </p:cNvPr>
              <p:cNvSpPr/>
              <p:nvPr/>
            </p:nvSpPr>
            <p:spPr>
              <a:xfrm>
                <a:off x="6081026" y="3545959"/>
                <a:ext cx="30162" cy="147637"/>
              </a:xfrm>
              <a:custGeom>
                <a:avLst/>
                <a:gdLst/>
                <a:ahLst/>
                <a:cxnLst/>
                <a:rect l="l" t="t" r="r" b="b"/>
                <a:pathLst>
                  <a:path w="137" h="689" extrusionOk="0">
                    <a:moveTo>
                      <a:pt x="50" y="506"/>
                    </a:moveTo>
                    <a:cubicBezTo>
                      <a:pt x="26" y="353"/>
                      <a:pt x="15" y="247"/>
                      <a:pt x="15" y="187"/>
                    </a:cubicBezTo>
                    <a:cubicBezTo>
                      <a:pt x="15" y="0"/>
                      <a:pt x="15" y="0"/>
                      <a:pt x="15" y="0"/>
                    </a:cubicBezTo>
                    <a:cubicBezTo>
                      <a:pt x="118" y="0"/>
                      <a:pt x="118" y="0"/>
                      <a:pt x="118" y="0"/>
                    </a:cubicBezTo>
                    <a:cubicBezTo>
                      <a:pt x="118" y="187"/>
                      <a:pt x="118" y="187"/>
                      <a:pt x="118" y="187"/>
                    </a:cubicBezTo>
                    <a:cubicBezTo>
                      <a:pt x="118" y="245"/>
                      <a:pt x="106" y="351"/>
                      <a:pt x="82" y="506"/>
                    </a:cubicBezTo>
                    <a:lnTo>
                      <a:pt x="50" y="506"/>
                    </a:lnTo>
                    <a:close/>
                    <a:moveTo>
                      <a:pt x="69" y="552"/>
                    </a:moveTo>
                    <a:cubicBezTo>
                      <a:pt x="50" y="552"/>
                      <a:pt x="34" y="558"/>
                      <a:pt x="21" y="572"/>
                    </a:cubicBezTo>
                    <a:cubicBezTo>
                      <a:pt x="7" y="585"/>
                      <a:pt x="0" y="601"/>
                      <a:pt x="0" y="620"/>
                    </a:cubicBezTo>
                    <a:cubicBezTo>
                      <a:pt x="0" y="639"/>
                      <a:pt x="7" y="655"/>
                      <a:pt x="21" y="669"/>
                    </a:cubicBezTo>
                    <a:cubicBezTo>
                      <a:pt x="34" y="682"/>
                      <a:pt x="50" y="689"/>
                      <a:pt x="69" y="689"/>
                    </a:cubicBezTo>
                    <a:cubicBezTo>
                      <a:pt x="88" y="689"/>
                      <a:pt x="104" y="682"/>
                      <a:pt x="117" y="669"/>
                    </a:cubicBezTo>
                    <a:cubicBezTo>
                      <a:pt x="131" y="655"/>
                      <a:pt x="137" y="639"/>
                      <a:pt x="137" y="620"/>
                    </a:cubicBezTo>
                    <a:cubicBezTo>
                      <a:pt x="137" y="601"/>
                      <a:pt x="131" y="585"/>
                      <a:pt x="117" y="572"/>
                    </a:cubicBezTo>
                    <a:cubicBezTo>
                      <a:pt x="104" y="558"/>
                      <a:pt x="88" y="552"/>
                      <a:pt x="69" y="55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grpSp>
      <p:sp>
        <p:nvSpPr>
          <p:cNvPr id="58" name="Rectangle 57">
            <a:extLst>
              <a:ext uri="{FF2B5EF4-FFF2-40B4-BE49-F238E27FC236}">
                <a16:creationId xmlns:a16="http://schemas.microsoft.com/office/drawing/2014/main" id="{6AED55A7-222D-B049-A295-AD4160FCB91C}"/>
              </a:ext>
            </a:extLst>
          </p:cNvPr>
          <p:cNvSpPr/>
          <p:nvPr/>
        </p:nvSpPr>
        <p:spPr>
          <a:xfrm>
            <a:off x="388628" y="2272233"/>
            <a:ext cx="4206240" cy="32408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A67A56B9-FD7F-4040-ADF9-6DA61584A296}"/>
              </a:ext>
            </a:extLst>
          </p:cNvPr>
          <p:cNvGrpSpPr/>
          <p:nvPr/>
        </p:nvGrpSpPr>
        <p:grpSpPr>
          <a:xfrm>
            <a:off x="4724910" y="2407954"/>
            <a:ext cx="1609397" cy="1099492"/>
            <a:chOff x="6673432" y="1991031"/>
            <a:chExt cx="1609397" cy="1099492"/>
          </a:xfrm>
        </p:grpSpPr>
        <p:sp>
          <p:nvSpPr>
            <p:cNvPr id="8" name="TextBox 7">
              <a:extLst>
                <a:ext uri="{FF2B5EF4-FFF2-40B4-BE49-F238E27FC236}">
                  <a16:creationId xmlns:a16="http://schemas.microsoft.com/office/drawing/2014/main" id="{54DC0302-A5A3-984F-8F8A-86607EF9D050}"/>
                </a:ext>
              </a:extLst>
            </p:cNvPr>
            <p:cNvSpPr txBox="1"/>
            <p:nvPr/>
          </p:nvSpPr>
          <p:spPr>
            <a:xfrm>
              <a:off x="6673432" y="2628858"/>
              <a:ext cx="160939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TW Cen MT"/>
                  <a:cs typeface="Calibri"/>
                </a:rPr>
                <a:t>Jointly</a:t>
              </a:r>
            </a:p>
          </p:txBody>
        </p:sp>
        <p:grpSp>
          <p:nvGrpSpPr>
            <p:cNvPr id="9" name="Group 8">
              <a:extLst>
                <a:ext uri="{FF2B5EF4-FFF2-40B4-BE49-F238E27FC236}">
                  <a16:creationId xmlns:a16="http://schemas.microsoft.com/office/drawing/2014/main" id="{29BCD110-DE85-9E40-8B8B-37BC527BE46C}"/>
                </a:ext>
              </a:extLst>
            </p:cNvPr>
            <p:cNvGrpSpPr/>
            <p:nvPr/>
          </p:nvGrpSpPr>
          <p:grpSpPr>
            <a:xfrm>
              <a:off x="7212810" y="1991031"/>
              <a:ext cx="530641" cy="544645"/>
              <a:chOff x="4132263" y="568325"/>
              <a:chExt cx="1082675" cy="1111250"/>
            </a:xfrm>
            <a:solidFill>
              <a:schemeClr val="bg1"/>
            </a:solidFill>
          </p:grpSpPr>
          <p:grpSp>
            <p:nvGrpSpPr>
              <p:cNvPr id="10" name="Group 9">
                <a:extLst>
                  <a:ext uri="{FF2B5EF4-FFF2-40B4-BE49-F238E27FC236}">
                    <a16:creationId xmlns:a16="http://schemas.microsoft.com/office/drawing/2014/main" id="{A28F8AFC-045A-2F49-9CAC-9E5C0DE343FC}"/>
                  </a:ext>
                </a:extLst>
              </p:cNvPr>
              <p:cNvGrpSpPr/>
              <p:nvPr/>
            </p:nvGrpSpPr>
            <p:grpSpPr>
              <a:xfrm>
                <a:off x="4276725" y="568325"/>
                <a:ext cx="793750" cy="795338"/>
                <a:chOff x="4276725" y="568325"/>
                <a:chExt cx="793750" cy="795338"/>
              </a:xfrm>
              <a:grpFill/>
            </p:grpSpPr>
            <p:sp>
              <p:nvSpPr>
                <p:cNvPr id="12" name="Freeform 34">
                  <a:extLst>
                    <a:ext uri="{FF2B5EF4-FFF2-40B4-BE49-F238E27FC236}">
                      <a16:creationId xmlns:a16="http://schemas.microsoft.com/office/drawing/2014/main" id="{274ED382-ABA2-DE48-8F3C-C9E9648C1715}"/>
                    </a:ext>
                  </a:extLst>
                </p:cNvPr>
                <p:cNvSpPr>
                  <a:spLocks/>
                </p:cNvSpPr>
                <p:nvPr/>
              </p:nvSpPr>
              <p:spPr bwMode="auto">
                <a:xfrm>
                  <a:off x="4276725" y="958850"/>
                  <a:ext cx="307975" cy="306388"/>
                </a:xfrm>
                <a:custGeom>
                  <a:avLst/>
                  <a:gdLst/>
                  <a:ahLst/>
                  <a:cxnLst>
                    <a:cxn ang="0">
                      <a:pos x="193" y="386"/>
                    </a:cxn>
                    <a:cxn ang="0">
                      <a:pos x="232" y="382"/>
                    </a:cxn>
                    <a:cxn ang="0">
                      <a:pos x="269" y="371"/>
                    </a:cxn>
                    <a:cxn ang="0">
                      <a:pos x="302" y="353"/>
                    </a:cxn>
                    <a:cxn ang="0">
                      <a:pos x="330" y="330"/>
                    </a:cxn>
                    <a:cxn ang="0">
                      <a:pos x="354" y="301"/>
                    </a:cxn>
                    <a:cxn ang="0">
                      <a:pos x="372" y="268"/>
                    </a:cxn>
                    <a:cxn ang="0">
                      <a:pos x="383" y="231"/>
                    </a:cxn>
                    <a:cxn ang="0">
                      <a:pos x="387" y="193"/>
                    </a:cxn>
                    <a:cxn ang="0">
                      <a:pos x="386" y="173"/>
                    </a:cxn>
                    <a:cxn ang="0">
                      <a:pos x="378" y="136"/>
                    </a:cxn>
                    <a:cxn ang="0">
                      <a:pos x="363" y="101"/>
                    </a:cxn>
                    <a:cxn ang="0">
                      <a:pos x="342" y="69"/>
                    </a:cxn>
                    <a:cxn ang="0">
                      <a:pos x="317" y="43"/>
                    </a:cxn>
                    <a:cxn ang="0">
                      <a:pos x="285" y="23"/>
                    </a:cxn>
                    <a:cxn ang="0">
                      <a:pos x="251" y="8"/>
                    </a:cxn>
                    <a:cxn ang="0">
                      <a:pos x="213" y="1"/>
                    </a:cxn>
                    <a:cxn ang="0">
                      <a:pos x="193" y="0"/>
                    </a:cxn>
                    <a:cxn ang="0">
                      <a:pos x="155" y="3"/>
                    </a:cxn>
                    <a:cxn ang="0">
                      <a:pos x="118" y="14"/>
                    </a:cxn>
                    <a:cxn ang="0">
                      <a:pos x="85" y="33"/>
                    </a:cxn>
                    <a:cxn ang="0">
                      <a:pos x="57" y="56"/>
                    </a:cxn>
                    <a:cxn ang="0">
                      <a:pos x="33" y="85"/>
                    </a:cxn>
                    <a:cxn ang="0">
                      <a:pos x="16" y="117"/>
                    </a:cxn>
                    <a:cxn ang="0">
                      <a:pos x="4" y="153"/>
                    </a:cxn>
                    <a:cxn ang="0">
                      <a:pos x="0" y="193"/>
                    </a:cxn>
                    <a:cxn ang="0">
                      <a:pos x="1" y="213"/>
                    </a:cxn>
                    <a:cxn ang="0">
                      <a:pos x="9" y="250"/>
                    </a:cxn>
                    <a:cxn ang="0">
                      <a:pos x="24" y="285"/>
                    </a:cxn>
                    <a:cxn ang="0">
                      <a:pos x="45" y="315"/>
                    </a:cxn>
                    <a:cxn ang="0">
                      <a:pos x="71" y="342"/>
                    </a:cxn>
                    <a:cxn ang="0">
                      <a:pos x="102" y="363"/>
                    </a:cxn>
                    <a:cxn ang="0">
                      <a:pos x="136" y="378"/>
                    </a:cxn>
                    <a:cxn ang="0">
                      <a:pos x="173" y="385"/>
                    </a:cxn>
                    <a:cxn ang="0">
                      <a:pos x="193" y="386"/>
                    </a:cxn>
                  </a:cxnLst>
                  <a:rect l="0" t="0" r="r" b="b"/>
                  <a:pathLst>
                    <a:path w="387" h="386">
                      <a:moveTo>
                        <a:pt x="193" y="386"/>
                      </a:moveTo>
                      <a:lnTo>
                        <a:pt x="193" y="386"/>
                      </a:lnTo>
                      <a:lnTo>
                        <a:pt x="213" y="385"/>
                      </a:lnTo>
                      <a:lnTo>
                        <a:pt x="232" y="382"/>
                      </a:lnTo>
                      <a:lnTo>
                        <a:pt x="251" y="378"/>
                      </a:lnTo>
                      <a:lnTo>
                        <a:pt x="269" y="371"/>
                      </a:lnTo>
                      <a:lnTo>
                        <a:pt x="285" y="363"/>
                      </a:lnTo>
                      <a:lnTo>
                        <a:pt x="302" y="353"/>
                      </a:lnTo>
                      <a:lnTo>
                        <a:pt x="317" y="342"/>
                      </a:lnTo>
                      <a:lnTo>
                        <a:pt x="330" y="330"/>
                      </a:lnTo>
                      <a:lnTo>
                        <a:pt x="342" y="315"/>
                      </a:lnTo>
                      <a:lnTo>
                        <a:pt x="354" y="301"/>
                      </a:lnTo>
                      <a:lnTo>
                        <a:pt x="363" y="285"/>
                      </a:lnTo>
                      <a:lnTo>
                        <a:pt x="372" y="268"/>
                      </a:lnTo>
                      <a:lnTo>
                        <a:pt x="378" y="250"/>
                      </a:lnTo>
                      <a:lnTo>
                        <a:pt x="383" y="231"/>
                      </a:lnTo>
                      <a:lnTo>
                        <a:pt x="386" y="213"/>
                      </a:lnTo>
                      <a:lnTo>
                        <a:pt x="387" y="193"/>
                      </a:lnTo>
                      <a:lnTo>
                        <a:pt x="387" y="193"/>
                      </a:lnTo>
                      <a:lnTo>
                        <a:pt x="386" y="173"/>
                      </a:lnTo>
                      <a:lnTo>
                        <a:pt x="383" y="153"/>
                      </a:lnTo>
                      <a:lnTo>
                        <a:pt x="378" y="136"/>
                      </a:lnTo>
                      <a:lnTo>
                        <a:pt x="372" y="117"/>
                      </a:lnTo>
                      <a:lnTo>
                        <a:pt x="363" y="101"/>
                      </a:lnTo>
                      <a:lnTo>
                        <a:pt x="354" y="85"/>
                      </a:lnTo>
                      <a:lnTo>
                        <a:pt x="342" y="69"/>
                      </a:lnTo>
                      <a:lnTo>
                        <a:pt x="330" y="56"/>
                      </a:lnTo>
                      <a:lnTo>
                        <a:pt x="317" y="43"/>
                      </a:lnTo>
                      <a:lnTo>
                        <a:pt x="302" y="33"/>
                      </a:lnTo>
                      <a:lnTo>
                        <a:pt x="285" y="23"/>
                      </a:lnTo>
                      <a:lnTo>
                        <a:pt x="269" y="14"/>
                      </a:lnTo>
                      <a:lnTo>
                        <a:pt x="251" y="8"/>
                      </a:lnTo>
                      <a:lnTo>
                        <a:pt x="232" y="3"/>
                      </a:lnTo>
                      <a:lnTo>
                        <a:pt x="213" y="1"/>
                      </a:lnTo>
                      <a:lnTo>
                        <a:pt x="193" y="0"/>
                      </a:lnTo>
                      <a:lnTo>
                        <a:pt x="193" y="0"/>
                      </a:lnTo>
                      <a:lnTo>
                        <a:pt x="173" y="1"/>
                      </a:lnTo>
                      <a:lnTo>
                        <a:pt x="155" y="3"/>
                      </a:lnTo>
                      <a:lnTo>
                        <a:pt x="136" y="8"/>
                      </a:lnTo>
                      <a:lnTo>
                        <a:pt x="118" y="14"/>
                      </a:lnTo>
                      <a:lnTo>
                        <a:pt x="102" y="23"/>
                      </a:lnTo>
                      <a:lnTo>
                        <a:pt x="85" y="33"/>
                      </a:lnTo>
                      <a:lnTo>
                        <a:pt x="71" y="43"/>
                      </a:lnTo>
                      <a:lnTo>
                        <a:pt x="57" y="56"/>
                      </a:lnTo>
                      <a:lnTo>
                        <a:pt x="45" y="69"/>
                      </a:lnTo>
                      <a:lnTo>
                        <a:pt x="33" y="85"/>
                      </a:lnTo>
                      <a:lnTo>
                        <a:pt x="24" y="101"/>
                      </a:lnTo>
                      <a:lnTo>
                        <a:pt x="16" y="117"/>
                      </a:lnTo>
                      <a:lnTo>
                        <a:pt x="9" y="136"/>
                      </a:lnTo>
                      <a:lnTo>
                        <a:pt x="4" y="153"/>
                      </a:lnTo>
                      <a:lnTo>
                        <a:pt x="1" y="173"/>
                      </a:lnTo>
                      <a:lnTo>
                        <a:pt x="0" y="193"/>
                      </a:lnTo>
                      <a:lnTo>
                        <a:pt x="0" y="193"/>
                      </a:lnTo>
                      <a:lnTo>
                        <a:pt x="1" y="213"/>
                      </a:lnTo>
                      <a:lnTo>
                        <a:pt x="4" y="231"/>
                      </a:lnTo>
                      <a:lnTo>
                        <a:pt x="9" y="250"/>
                      </a:lnTo>
                      <a:lnTo>
                        <a:pt x="16" y="268"/>
                      </a:lnTo>
                      <a:lnTo>
                        <a:pt x="24" y="285"/>
                      </a:lnTo>
                      <a:lnTo>
                        <a:pt x="33" y="301"/>
                      </a:lnTo>
                      <a:lnTo>
                        <a:pt x="45" y="315"/>
                      </a:lnTo>
                      <a:lnTo>
                        <a:pt x="57" y="330"/>
                      </a:lnTo>
                      <a:lnTo>
                        <a:pt x="71" y="342"/>
                      </a:lnTo>
                      <a:lnTo>
                        <a:pt x="85" y="353"/>
                      </a:lnTo>
                      <a:lnTo>
                        <a:pt x="102" y="363"/>
                      </a:lnTo>
                      <a:lnTo>
                        <a:pt x="118" y="371"/>
                      </a:lnTo>
                      <a:lnTo>
                        <a:pt x="136" y="378"/>
                      </a:lnTo>
                      <a:lnTo>
                        <a:pt x="155" y="382"/>
                      </a:lnTo>
                      <a:lnTo>
                        <a:pt x="173" y="385"/>
                      </a:lnTo>
                      <a:lnTo>
                        <a:pt x="193" y="386"/>
                      </a:lnTo>
                      <a:lnTo>
                        <a:pt x="193" y="3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35">
                  <a:extLst>
                    <a:ext uri="{FF2B5EF4-FFF2-40B4-BE49-F238E27FC236}">
                      <a16:creationId xmlns:a16="http://schemas.microsoft.com/office/drawing/2014/main" id="{477A1077-D88A-EE44-BF08-B6F9775972DC}"/>
                    </a:ext>
                  </a:extLst>
                </p:cNvPr>
                <p:cNvSpPr>
                  <a:spLocks/>
                </p:cNvSpPr>
                <p:nvPr/>
              </p:nvSpPr>
              <p:spPr bwMode="auto">
                <a:xfrm>
                  <a:off x="4764088" y="958850"/>
                  <a:ext cx="306387" cy="306388"/>
                </a:xfrm>
                <a:custGeom>
                  <a:avLst/>
                  <a:gdLst/>
                  <a:ahLst/>
                  <a:cxnLst>
                    <a:cxn ang="0">
                      <a:pos x="0" y="193"/>
                    </a:cxn>
                    <a:cxn ang="0">
                      <a:pos x="4" y="231"/>
                    </a:cxn>
                    <a:cxn ang="0">
                      <a:pos x="15" y="268"/>
                    </a:cxn>
                    <a:cxn ang="0">
                      <a:pos x="34" y="301"/>
                    </a:cxn>
                    <a:cxn ang="0">
                      <a:pos x="56" y="330"/>
                    </a:cxn>
                    <a:cxn ang="0">
                      <a:pos x="85" y="353"/>
                    </a:cxn>
                    <a:cxn ang="0">
                      <a:pos x="119" y="371"/>
                    </a:cxn>
                    <a:cxn ang="0">
                      <a:pos x="154" y="382"/>
                    </a:cxn>
                    <a:cxn ang="0">
                      <a:pos x="193" y="386"/>
                    </a:cxn>
                    <a:cxn ang="0">
                      <a:pos x="213" y="385"/>
                    </a:cxn>
                    <a:cxn ang="0">
                      <a:pos x="250" y="378"/>
                    </a:cxn>
                    <a:cxn ang="0">
                      <a:pos x="286" y="363"/>
                    </a:cxn>
                    <a:cxn ang="0">
                      <a:pos x="316" y="342"/>
                    </a:cxn>
                    <a:cxn ang="0">
                      <a:pos x="343" y="315"/>
                    </a:cxn>
                    <a:cxn ang="0">
                      <a:pos x="364" y="285"/>
                    </a:cxn>
                    <a:cxn ang="0">
                      <a:pos x="378" y="250"/>
                    </a:cxn>
                    <a:cxn ang="0">
                      <a:pos x="385" y="213"/>
                    </a:cxn>
                    <a:cxn ang="0">
                      <a:pos x="386" y="193"/>
                    </a:cxn>
                    <a:cxn ang="0">
                      <a:pos x="382" y="153"/>
                    </a:cxn>
                    <a:cxn ang="0">
                      <a:pos x="372" y="117"/>
                    </a:cxn>
                    <a:cxn ang="0">
                      <a:pos x="353" y="85"/>
                    </a:cxn>
                    <a:cxn ang="0">
                      <a:pos x="330" y="56"/>
                    </a:cxn>
                    <a:cxn ang="0">
                      <a:pos x="301" y="33"/>
                    </a:cxn>
                    <a:cxn ang="0">
                      <a:pos x="268" y="14"/>
                    </a:cxn>
                    <a:cxn ang="0">
                      <a:pos x="233" y="3"/>
                    </a:cxn>
                    <a:cxn ang="0">
                      <a:pos x="193" y="0"/>
                    </a:cxn>
                    <a:cxn ang="0">
                      <a:pos x="174" y="1"/>
                    </a:cxn>
                    <a:cxn ang="0">
                      <a:pos x="136" y="8"/>
                    </a:cxn>
                    <a:cxn ang="0">
                      <a:pos x="101" y="23"/>
                    </a:cxn>
                    <a:cxn ang="0">
                      <a:pos x="71" y="43"/>
                    </a:cxn>
                    <a:cxn ang="0">
                      <a:pos x="44" y="69"/>
                    </a:cxn>
                    <a:cxn ang="0">
                      <a:pos x="23" y="101"/>
                    </a:cxn>
                    <a:cxn ang="0">
                      <a:pos x="9" y="136"/>
                    </a:cxn>
                    <a:cxn ang="0">
                      <a:pos x="1" y="173"/>
                    </a:cxn>
                    <a:cxn ang="0">
                      <a:pos x="0" y="193"/>
                    </a:cxn>
                  </a:cxnLst>
                  <a:rect l="0" t="0" r="r" b="b"/>
                  <a:pathLst>
                    <a:path w="386" h="386">
                      <a:moveTo>
                        <a:pt x="0" y="193"/>
                      </a:moveTo>
                      <a:lnTo>
                        <a:pt x="0" y="193"/>
                      </a:lnTo>
                      <a:lnTo>
                        <a:pt x="1" y="213"/>
                      </a:lnTo>
                      <a:lnTo>
                        <a:pt x="4" y="231"/>
                      </a:lnTo>
                      <a:lnTo>
                        <a:pt x="9" y="250"/>
                      </a:lnTo>
                      <a:lnTo>
                        <a:pt x="15" y="268"/>
                      </a:lnTo>
                      <a:lnTo>
                        <a:pt x="23" y="285"/>
                      </a:lnTo>
                      <a:lnTo>
                        <a:pt x="34" y="301"/>
                      </a:lnTo>
                      <a:lnTo>
                        <a:pt x="44" y="315"/>
                      </a:lnTo>
                      <a:lnTo>
                        <a:pt x="56" y="330"/>
                      </a:lnTo>
                      <a:lnTo>
                        <a:pt x="71" y="342"/>
                      </a:lnTo>
                      <a:lnTo>
                        <a:pt x="85" y="353"/>
                      </a:lnTo>
                      <a:lnTo>
                        <a:pt x="101" y="363"/>
                      </a:lnTo>
                      <a:lnTo>
                        <a:pt x="119" y="371"/>
                      </a:lnTo>
                      <a:lnTo>
                        <a:pt x="136" y="378"/>
                      </a:lnTo>
                      <a:lnTo>
                        <a:pt x="154" y="382"/>
                      </a:lnTo>
                      <a:lnTo>
                        <a:pt x="174" y="385"/>
                      </a:lnTo>
                      <a:lnTo>
                        <a:pt x="193" y="386"/>
                      </a:lnTo>
                      <a:lnTo>
                        <a:pt x="193" y="386"/>
                      </a:lnTo>
                      <a:lnTo>
                        <a:pt x="213" y="385"/>
                      </a:lnTo>
                      <a:lnTo>
                        <a:pt x="233" y="382"/>
                      </a:lnTo>
                      <a:lnTo>
                        <a:pt x="250" y="378"/>
                      </a:lnTo>
                      <a:lnTo>
                        <a:pt x="268" y="371"/>
                      </a:lnTo>
                      <a:lnTo>
                        <a:pt x="286" y="363"/>
                      </a:lnTo>
                      <a:lnTo>
                        <a:pt x="301" y="353"/>
                      </a:lnTo>
                      <a:lnTo>
                        <a:pt x="316" y="342"/>
                      </a:lnTo>
                      <a:lnTo>
                        <a:pt x="330" y="330"/>
                      </a:lnTo>
                      <a:lnTo>
                        <a:pt x="343" y="315"/>
                      </a:lnTo>
                      <a:lnTo>
                        <a:pt x="353" y="301"/>
                      </a:lnTo>
                      <a:lnTo>
                        <a:pt x="364" y="285"/>
                      </a:lnTo>
                      <a:lnTo>
                        <a:pt x="372" y="268"/>
                      </a:lnTo>
                      <a:lnTo>
                        <a:pt x="378" y="250"/>
                      </a:lnTo>
                      <a:lnTo>
                        <a:pt x="382" y="231"/>
                      </a:lnTo>
                      <a:lnTo>
                        <a:pt x="385" y="213"/>
                      </a:lnTo>
                      <a:lnTo>
                        <a:pt x="386" y="193"/>
                      </a:lnTo>
                      <a:lnTo>
                        <a:pt x="386" y="193"/>
                      </a:lnTo>
                      <a:lnTo>
                        <a:pt x="385" y="173"/>
                      </a:lnTo>
                      <a:lnTo>
                        <a:pt x="382" y="153"/>
                      </a:lnTo>
                      <a:lnTo>
                        <a:pt x="378" y="136"/>
                      </a:lnTo>
                      <a:lnTo>
                        <a:pt x="372" y="117"/>
                      </a:lnTo>
                      <a:lnTo>
                        <a:pt x="364" y="101"/>
                      </a:lnTo>
                      <a:lnTo>
                        <a:pt x="353" y="85"/>
                      </a:lnTo>
                      <a:lnTo>
                        <a:pt x="343" y="69"/>
                      </a:lnTo>
                      <a:lnTo>
                        <a:pt x="330" y="56"/>
                      </a:lnTo>
                      <a:lnTo>
                        <a:pt x="316" y="43"/>
                      </a:lnTo>
                      <a:lnTo>
                        <a:pt x="301" y="33"/>
                      </a:lnTo>
                      <a:lnTo>
                        <a:pt x="286" y="23"/>
                      </a:lnTo>
                      <a:lnTo>
                        <a:pt x="268" y="14"/>
                      </a:lnTo>
                      <a:lnTo>
                        <a:pt x="250" y="8"/>
                      </a:lnTo>
                      <a:lnTo>
                        <a:pt x="233" y="3"/>
                      </a:lnTo>
                      <a:lnTo>
                        <a:pt x="213" y="1"/>
                      </a:lnTo>
                      <a:lnTo>
                        <a:pt x="193" y="0"/>
                      </a:lnTo>
                      <a:lnTo>
                        <a:pt x="193" y="0"/>
                      </a:lnTo>
                      <a:lnTo>
                        <a:pt x="174" y="1"/>
                      </a:lnTo>
                      <a:lnTo>
                        <a:pt x="154" y="3"/>
                      </a:lnTo>
                      <a:lnTo>
                        <a:pt x="136" y="8"/>
                      </a:lnTo>
                      <a:lnTo>
                        <a:pt x="119" y="14"/>
                      </a:lnTo>
                      <a:lnTo>
                        <a:pt x="101" y="23"/>
                      </a:lnTo>
                      <a:lnTo>
                        <a:pt x="85" y="33"/>
                      </a:lnTo>
                      <a:lnTo>
                        <a:pt x="71" y="43"/>
                      </a:lnTo>
                      <a:lnTo>
                        <a:pt x="56" y="56"/>
                      </a:lnTo>
                      <a:lnTo>
                        <a:pt x="44" y="69"/>
                      </a:lnTo>
                      <a:lnTo>
                        <a:pt x="34" y="85"/>
                      </a:lnTo>
                      <a:lnTo>
                        <a:pt x="23" y="101"/>
                      </a:lnTo>
                      <a:lnTo>
                        <a:pt x="15" y="117"/>
                      </a:lnTo>
                      <a:lnTo>
                        <a:pt x="9" y="136"/>
                      </a:lnTo>
                      <a:lnTo>
                        <a:pt x="4" y="153"/>
                      </a:lnTo>
                      <a:lnTo>
                        <a:pt x="1" y="173"/>
                      </a:lnTo>
                      <a:lnTo>
                        <a:pt x="0" y="193"/>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36">
                  <a:extLst>
                    <a:ext uri="{FF2B5EF4-FFF2-40B4-BE49-F238E27FC236}">
                      <a16:creationId xmlns:a16="http://schemas.microsoft.com/office/drawing/2014/main" id="{04D4B13F-54CE-6246-8188-AF260D7F1C48}"/>
                    </a:ext>
                  </a:extLst>
                </p:cNvPr>
                <p:cNvSpPr>
                  <a:spLocks/>
                </p:cNvSpPr>
                <p:nvPr/>
              </p:nvSpPr>
              <p:spPr bwMode="auto">
                <a:xfrm>
                  <a:off x="4521200" y="568325"/>
                  <a:ext cx="306387" cy="307975"/>
                </a:xfrm>
                <a:custGeom>
                  <a:avLst/>
                  <a:gdLst/>
                  <a:ahLst/>
                  <a:cxnLst>
                    <a:cxn ang="0">
                      <a:pos x="193" y="387"/>
                    </a:cxn>
                    <a:cxn ang="0">
                      <a:pos x="233" y="383"/>
                    </a:cxn>
                    <a:cxn ang="0">
                      <a:pos x="269" y="371"/>
                    </a:cxn>
                    <a:cxn ang="0">
                      <a:pos x="301" y="354"/>
                    </a:cxn>
                    <a:cxn ang="0">
                      <a:pos x="330" y="330"/>
                    </a:cxn>
                    <a:cxn ang="0">
                      <a:pos x="354" y="302"/>
                    </a:cxn>
                    <a:cxn ang="0">
                      <a:pos x="372" y="269"/>
                    </a:cxn>
                    <a:cxn ang="0">
                      <a:pos x="383" y="232"/>
                    </a:cxn>
                    <a:cxn ang="0">
                      <a:pos x="386" y="193"/>
                    </a:cxn>
                    <a:cxn ang="0">
                      <a:pos x="386" y="173"/>
                    </a:cxn>
                    <a:cxn ang="0">
                      <a:pos x="378" y="136"/>
                    </a:cxn>
                    <a:cxn ang="0">
                      <a:pos x="363" y="102"/>
                    </a:cxn>
                    <a:cxn ang="0">
                      <a:pos x="343" y="70"/>
                    </a:cxn>
                    <a:cxn ang="0">
                      <a:pos x="317" y="45"/>
                    </a:cxn>
                    <a:cxn ang="0">
                      <a:pos x="286" y="24"/>
                    </a:cxn>
                    <a:cxn ang="0">
                      <a:pos x="251" y="9"/>
                    </a:cxn>
                    <a:cxn ang="0">
                      <a:pos x="213" y="1"/>
                    </a:cxn>
                    <a:cxn ang="0">
                      <a:pos x="193" y="0"/>
                    </a:cxn>
                    <a:cxn ang="0">
                      <a:pos x="155" y="4"/>
                    </a:cxn>
                    <a:cxn ang="0">
                      <a:pos x="118" y="15"/>
                    </a:cxn>
                    <a:cxn ang="0">
                      <a:pos x="85" y="33"/>
                    </a:cxn>
                    <a:cxn ang="0">
                      <a:pos x="57" y="57"/>
                    </a:cxn>
                    <a:cxn ang="0">
                      <a:pos x="33" y="85"/>
                    </a:cxn>
                    <a:cxn ang="0">
                      <a:pos x="16" y="118"/>
                    </a:cxn>
                    <a:cxn ang="0">
                      <a:pos x="4" y="155"/>
                    </a:cxn>
                    <a:cxn ang="0">
                      <a:pos x="0" y="193"/>
                    </a:cxn>
                    <a:cxn ang="0">
                      <a:pos x="1" y="214"/>
                    </a:cxn>
                    <a:cxn ang="0">
                      <a:pos x="8" y="251"/>
                    </a:cxn>
                    <a:cxn ang="0">
                      <a:pos x="23" y="285"/>
                    </a:cxn>
                    <a:cxn ang="0">
                      <a:pos x="45" y="316"/>
                    </a:cxn>
                    <a:cxn ang="0">
                      <a:pos x="71" y="342"/>
                    </a:cxn>
                    <a:cxn ang="0">
                      <a:pos x="101" y="363"/>
                    </a:cxn>
                    <a:cxn ang="0">
                      <a:pos x="136" y="378"/>
                    </a:cxn>
                    <a:cxn ang="0">
                      <a:pos x="173" y="386"/>
                    </a:cxn>
                    <a:cxn ang="0">
                      <a:pos x="193" y="387"/>
                    </a:cxn>
                  </a:cxnLst>
                  <a:rect l="0" t="0" r="r" b="b"/>
                  <a:pathLst>
                    <a:path w="386" h="387">
                      <a:moveTo>
                        <a:pt x="193" y="387"/>
                      </a:moveTo>
                      <a:lnTo>
                        <a:pt x="193" y="387"/>
                      </a:lnTo>
                      <a:lnTo>
                        <a:pt x="213" y="386"/>
                      </a:lnTo>
                      <a:lnTo>
                        <a:pt x="233" y="383"/>
                      </a:lnTo>
                      <a:lnTo>
                        <a:pt x="251" y="378"/>
                      </a:lnTo>
                      <a:lnTo>
                        <a:pt x="269" y="371"/>
                      </a:lnTo>
                      <a:lnTo>
                        <a:pt x="286" y="363"/>
                      </a:lnTo>
                      <a:lnTo>
                        <a:pt x="301" y="354"/>
                      </a:lnTo>
                      <a:lnTo>
                        <a:pt x="317" y="342"/>
                      </a:lnTo>
                      <a:lnTo>
                        <a:pt x="330" y="330"/>
                      </a:lnTo>
                      <a:lnTo>
                        <a:pt x="343" y="316"/>
                      </a:lnTo>
                      <a:lnTo>
                        <a:pt x="354" y="302"/>
                      </a:lnTo>
                      <a:lnTo>
                        <a:pt x="363" y="285"/>
                      </a:lnTo>
                      <a:lnTo>
                        <a:pt x="372" y="269"/>
                      </a:lnTo>
                      <a:lnTo>
                        <a:pt x="378" y="251"/>
                      </a:lnTo>
                      <a:lnTo>
                        <a:pt x="383" y="232"/>
                      </a:lnTo>
                      <a:lnTo>
                        <a:pt x="386" y="214"/>
                      </a:lnTo>
                      <a:lnTo>
                        <a:pt x="386" y="193"/>
                      </a:lnTo>
                      <a:lnTo>
                        <a:pt x="386" y="193"/>
                      </a:lnTo>
                      <a:lnTo>
                        <a:pt x="386" y="173"/>
                      </a:lnTo>
                      <a:lnTo>
                        <a:pt x="383" y="155"/>
                      </a:lnTo>
                      <a:lnTo>
                        <a:pt x="378" y="136"/>
                      </a:lnTo>
                      <a:lnTo>
                        <a:pt x="372" y="118"/>
                      </a:lnTo>
                      <a:lnTo>
                        <a:pt x="363" y="102"/>
                      </a:lnTo>
                      <a:lnTo>
                        <a:pt x="354" y="85"/>
                      </a:lnTo>
                      <a:lnTo>
                        <a:pt x="343" y="70"/>
                      </a:lnTo>
                      <a:lnTo>
                        <a:pt x="330" y="57"/>
                      </a:lnTo>
                      <a:lnTo>
                        <a:pt x="317" y="45"/>
                      </a:lnTo>
                      <a:lnTo>
                        <a:pt x="301" y="33"/>
                      </a:lnTo>
                      <a:lnTo>
                        <a:pt x="286" y="24"/>
                      </a:lnTo>
                      <a:lnTo>
                        <a:pt x="269" y="15"/>
                      </a:lnTo>
                      <a:lnTo>
                        <a:pt x="251" y="9"/>
                      </a:lnTo>
                      <a:lnTo>
                        <a:pt x="233" y="4"/>
                      </a:lnTo>
                      <a:lnTo>
                        <a:pt x="213" y="1"/>
                      </a:lnTo>
                      <a:lnTo>
                        <a:pt x="193" y="0"/>
                      </a:lnTo>
                      <a:lnTo>
                        <a:pt x="193" y="0"/>
                      </a:lnTo>
                      <a:lnTo>
                        <a:pt x="173" y="1"/>
                      </a:lnTo>
                      <a:lnTo>
                        <a:pt x="155" y="4"/>
                      </a:lnTo>
                      <a:lnTo>
                        <a:pt x="136" y="9"/>
                      </a:lnTo>
                      <a:lnTo>
                        <a:pt x="118" y="15"/>
                      </a:lnTo>
                      <a:lnTo>
                        <a:pt x="101" y="24"/>
                      </a:lnTo>
                      <a:lnTo>
                        <a:pt x="85" y="33"/>
                      </a:lnTo>
                      <a:lnTo>
                        <a:pt x="71" y="45"/>
                      </a:lnTo>
                      <a:lnTo>
                        <a:pt x="57" y="57"/>
                      </a:lnTo>
                      <a:lnTo>
                        <a:pt x="45" y="70"/>
                      </a:lnTo>
                      <a:lnTo>
                        <a:pt x="33" y="85"/>
                      </a:lnTo>
                      <a:lnTo>
                        <a:pt x="23" y="102"/>
                      </a:lnTo>
                      <a:lnTo>
                        <a:pt x="16" y="118"/>
                      </a:lnTo>
                      <a:lnTo>
                        <a:pt x="8" y="136"/>
                      </a:lnTo>
                      <a:lnTo>
                        <a:pt x="4" y="155"/>
                      </a:lnTo>
                      <a:lnTo>
                        <a:pt x="1" y="173"/>
                      </a:lnTo>
                      <a:lnTo>
                        <a:pt x="0" y="193"/>
                      </a:lnTo>
                      <a:lnTo>
                        <a:pt x="0" y="193"/>
                      </a:lnTo>
                      <a:lnTo>
                        <a:pt x="1" y="214"/>
                      </a:lnTo>
                      <a:lnTo>
                        <a:pt x="4" y="232"/>
                      </a:lnTo>
                      <a:lnTo>
                        <a:pt x="8" y="251"/>
                      </a:lnTo>
                      <a:lnTo>
                        <a:pt x="16" y="269"/>
                      </a:lnTo>
                      <a:lnTo>
                        <a:pt x="23" y="285"/>
                      </a:lnTo>
                      <a:lnTo>
                        <a:pt x="33" y="302"/>
                      </a:lnTo>
                      <a:lnTo>
                        <a:pt x="45" y="316"/>
                      </a:lnTo>
                      <a:lnTo>
                        <a:pt x="57" y="330"/>
                      </a:lnTo>
                      <a:lnTo>
                        <a:pt x="71" y="342"/>
                      </a:lnTo>
                      <a:lnTo>
                        <a:pt x="85" y="354"/>
                      </a:lnTo>
                      <a:lnTo>
                        <a:pt x="101" y="363"/>
                      </a:lnTo>
                      <a:lnTo>
                        <a:pt x="118" y="371"/>
                      </a:lnTo>
                      <a:lnTo>
                        <a:pt x="136" y="378"/>
                      </a:lnTo>
                      <a:lnTo>
                        <a:pt x="155" y="383"/>
                      </a:lnTo>
                      <a:lnTo>
                        <a:pt x="173" y="386"/>
                      </a:lnTo>
                      <a:lnTo>
                        <a:pt x="193" y="387"/>
                      </a:lnTo>
                      <a:lnTo>
                        <a:pt x="19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7">
                  <a:extLst>
                    <a:ext uri="{FF2B5EF4-FFF2-40B4-BE49-F238E27FC236}">
                      <a16:creationId xmlns:a16="http://schemas.microsoft.com/office/drawing/2014/main" id="{CEFE3184-389A-6648-95A1-F29C135B7F2F}"/>
                    </a:ext>
                  </a:extLst>
                </p:cNvPr>
                <p:cNvSpPr>
                  <a:spLocks/>
                </p:cNvSpPr>
                <p:nvPr/>
              </p:nvSpPr>
              <p:spPr bwMode="auto">
                <a:xfrm>
                  <a:off x="4775200" y="895350"/>
                  <a:ext cx="85725" cy="93663"/>
                </a:xfrm>
                <a:custGeom>
                  <a:avLst/>
                  <a:gdLst/>
                  <a:ahLst/>
                  <a:cxnLst>
                    <a:cxn ang="0">
                      <a:pos x="0" y="117"/>
                    </a:cxn>
                    <a:cxn ang="0">
                      <a:pos x="0" y="117"/>
                    </a:cxn>
                    <a:cxn ang="0">
                      <a:pos x="11" y="106"/>
                    </a:cxn>
                    <a:cxn ang="0">
                      <a:pos x="23" y="94"/>
                    </a:cxn>
                    <a:cxn ang="0">
                      <a:pos x="35" y="84"/>
                    </a:cxn>
                    <a:cxn ang="0">
                      <a:pos x="49" y="75"/>
                    </a:cxn>
                    <a:cxn ang="0">
                      <a:pos x="62" y="66"/>
                    </a:cxn>
                    <a:cxn ang="0">
                      <a:pos x="78" y="58"/>
                    </a:cxn>
                    <a:cxn ang="0">
                      <a:pos x="92" y="52"/>
                    </a:cxn>
                    <a:cxn ang="0">
                      <a:pos x="108" y="47"/>
                    </a:cxn>
                    <a:cxn ang="0">
                      <a:pos x="108" y="47"/>
                    </a:cxn>
                    <a:cxn ang="0">
                      <a:pos x="97" y="36"/>
                    </a:cxn>
                    <a:cxn ang="0">
                      <a:pos x="85" y="28"/>
                    </a:cxn>
                    <a:cxn ang="0">
                      <a:pos x="73" y="20"/>
                    </a:cxn>
                    <a:cxn ang="0">
                      <a:pos x="59" y="13"/>
                    </a:cxn>
                    <a:cxn ang="0">
                      <a:pos x="46" y="8"/>
                    </a:cxn>
                    <a:cxn ang="0">
                      <a:pos x="30" y="4"/>
                    </a:cxn>
                    <a:cxn ang="0">
                      <a:pos x="15" y="1"/>
                    </a:cxn>
                    <a:cxn ang="0">
                      <a:pos x="0" y="0"/>
                    </a:cxn>
                    <a:cxn ang="0">
                      <a:pos x="0" y="117"/>
                    </a:cxn>
                  </a:cxnLst>
                  <a:rect l="0" t="0" r="r" b="b"/>
                  <a:pathLst>
                    <a:path w="108" h="117">
                      <a:moveTo>
                        <a:pt x="0" y="117"/>
                      </a:moveTo>
                      <a:lnTo>
                        <a:pt x="0" y="117"/>
                      </a:lnTo>
                      <a:lnTo>
                        <a:pt x="11" y="106"/>
                      </a:lnTo>
                      <a:lnTo>
                        <a:pt x="23" y="94"/>
                      </a:lnTo>
                      <a:lnTo>
                        <a:pt x="35" y="84"/>
                      </a:lnTo>
                      <a:lnTo>
                        <a:pt x="49" y="75"/>
                      </a:lnTo>
                      <a:lnTo>
                        <a:pt x="62" y="66"/>
                      </a:lnTo>
                      <a:lnTo>
                        <a:pt x="78" y="58"/>
                      </a:lnTo>
                      <a:lnTo>
                        <a:pt x="92" y="52"/>
                      </a:lnTo>
                      <a:lnTo>
                        <a:pt x="108" y="47"/>
                      </a:lnTo>
                      <a:lnTo>
                        <a:pt x="108" y="47"/>
                      </a:lnTo>
                      <a:lnTo>
                        <a:pt x="97" y="36"/>
                      </a:lnTo>
                      <a:lnTo>
                        <a:pt x="85" y="28"/>
                      </a:lnTo>
                      <a:lnTo>
                        <a:pt x="73" y="20"/>
                      </a:lnTo>
                      <a:lnTo>
                        <a:pt x="59" y="13"/>
                      </a:lnTo>
                      <a:lnTo>
                        <a:pt x="46" y="8"/>
                      </a:lnTo>
                      <a:lnTo>
                        <a:pt x="30" y="4"/>
                      </a:lnTo>
                      <a:lnTo>
                        <a:pt x="15" y="1"/>
                      </a:lnTo>
                      <a:lnTo>
                        <a:pt x="0" y="0"/>
                      </a:lnTo>
                      <a:lnTo>
                        <a:pt x="0" y="1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8">
                  <a:extLst>
                    <a:ext uri="{FF2B5EF4-FFF2-40B4-BE49-F238E27FC236}">
                      <a16:creationId xmlns:a16="http://schemas.microsoft.com/office/drawing/2014/main" id="{F145C238-3C32-6948-99A4-32A8C72BC11B}"/>
                    </a:ext>
                  </a:extLst>
                </p:cNvPr>
                <p:cNvSpPr>
                  <a:spLocks/>
                </p:cNvSpPr>
                <p:nvPr/>
              </p:nvSpPr>
              <p:spPr bwMode="auto">
                <a:xfrm>
                  <a:off x="4486275" y="895350"/>
                  <a:ext cx="87312" cy="93663"/>
                </a:xfrm>
                <a:custGeom>
                  <a:avLst/>
                  <a:gdLst/>
                  <a:ahLst/>
                  <a:cxnLst>
                    <a:cxn ang="0">
                      <a:pos x="109" y="117"/>
                    </a:cxn>
                    <a:cxn ang="0">
                      <a:pos x="109" y="0"/>
                    </a:cxn>
                    <a:cxn ang="0">
                      <a:pos x="109" y="0"/>
                    </a:cxn>
                    <a:cxn ang="0">
                      <a:pos x="93" y="1"/>
                    </a:cxn>
                    <a:cxn ang="0">
                      <a:pos x="77" y="4"/>
                    </a:cxn>
                    <a:cxn ang="0">
                      <a:pos x="63" y="8"/>
                    </a:cxn>
                    <a:cxn ang="0">
                      <a:pos x="48" y="13"/>
                    </a:cxn>
                    <a:cxn ang="0">
                      <a:pos x="36" y="20"/>
                    </a:cxn>
                    <a:cxn ang="0">
                      <a:pos x="22" y="28"/>
                    </a:cxn>
                    <a:cxn ang="0">
                      <a:pos x="11" y="36"/>
                    </a:cxn>
                    <a:cxn ang="0">
                      <a:pos x="0" y="47"/>
                    </a:cxn>
                    <a:cxn ang="0">
                      <a:pos x="0" y="47"/>
                    </a:cxn>
                    <a:cxn ang="0">
                      <a:pos x="15" y="52"/>
                    </a:cxn>
                    <a:cxn ang="0">
                      <a:pos x="31" y="58"/>
                    </a:cxn>
                    <a:cxn ang="0">
                      <a:pos x="45" y="66"/>
                    </a:cxn>
                    <a:cxn ang="0">
                      <a:pos x="59" y="75"/>
                    </a:cxn>
                    <a:cxn ang="0">
                      <a:pos x="72" y="84"/>
                    </a:cxn>
                    <a:cxn ang="0">
                      <a:pos x="85" y="94"/>
                    </a:cxn>
                    <a:cxn ang="0">
                      <a:pos x="97" y="106"/>
                    </a:cxn>
                    <a:cxn ang="0">
                      <a:pos x="109" y="117"/>
                    </a:cxn>
                    <a:cxn ang="0">
                      <a:pos x="109" y="117"/>
                    </a:cxn>
                  </a:cxnLst>
                  <a:rect l="0" t="0" r="r" b="b"/>
                  <a:pathLst>
                    <a:path w="109" h="117">
                      <a:moveTo>
                        <a:pt x="109" y="117"/>
                      </a:moveTo>
                      <a:lnTo>
                        <a:pt x="109" y="0"/>
                      </a:lnTo>
                      <a:lnTo>
                        <a:pt x="109" y="0"/>
                      </a:lnTo>
                      <a:lnTo>
                        <a:pt x="93" y="1"/>
                      </a:lnTo>
                      <a:lnTo>
                        <a:pt x="77" y="4"/>
                      </a:lnTo>
                      <a:lnTo>
                        <a:pt x="63" y="8"/>
                      </a:lnTo>
                      <a:lnTo>
                        <a:pt x="48" y="13"/>
                      </a:lnTo>
                      <a:lnTo>
                        <a:pt x="36" y="20"/>
                      </a:lnTo>
                      <a:lnTo>
                        <a:pt x="22" y="28"/>
                      </a:lnTo>
                      <a:lnTo>
                        <a:pt x="11" y="36"/>
                      </a:lnTo>
                      <a:lnTo>
                        <a:pt x="0" y="47"/>
                      </a:lnTo>
                      <a:lnTo>
                        <a:pt x="0" y="47"/>
                      </a:lnTo>
                      <a:lnTo>
                        <a:pt x="15" y="52"/>
                      </a:lnTo>
                      <a:lnTo>
                        <a:pt x="31" y="58"/>
                      </a:lnTo>
                      <a:lnTo>
                        <a:pt x="45" y="66"/>
                      </a:lnTo>
                      <a:lnTo>
                        <a:pt x="59" y="75"/>
                      </a:lnTo>
                      <a:lnTo>
                        <a:pt x="72" y="84"/>
                      </a:lnTo>
                      <a:lnTo>
                        <a:pt x="85" y="94"/>
                      </a:lnTo>
                      <a:lnTo>
                        <a:pt x="97" y="106"/>
                      </a:lnTo>
                      <a:lnTo>
                        <a:pt x="109" y="117"/>
                      </a:lnTo>
                      <a:lnTo>
                        <a:pt x="109" y="1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39">
                  <a:extLst>
                    <a:ext uri="{FF2B5EF4-FFF2-40B4-BE49-F238E27FC236}">
                      <a16:creationId xmlns:a16="http://schemas.microsoft.com/office/drawing/2014/main" id="{526A28AA-341D-0040-890D-D485F6615297}"/>
                    </a:ext>
                  </a:extLst>
                </p:cNvPr>
                <p:cNvSpPr>
                  <a:spLocks/>
                </p:cNvSpPr>
                <p:nvPr/>
              </p:nvSpPr>
              <p:spPr bwMode="auto">
                <a:xfrm>
                  <a:off x="4543425" y="895350"/>
                  <a:ext cx="260350" cy="468313"/>
                </a:xfrm>
                <a:custGeom>
                  <a:avLst/>
                  <a:gdLst/>
                  <a:ahLst/>
                  <a:cxnLst>
                    <a:cxn ang="0">
                      <a:pos x="0" y="461"/>
                    </a:cxn>
                    <a:cxn ang="0">
                      <a:pos x="39" y="475"/>
                    </a:cxn>
                    <a:cxn ang="0">
                      <a:pos x="75" y="495"/>
                    </a:cxn>
                    <a:cxn ang="0">
                      <a:pos x="106" y="518"/>
                    </a:cxn>
                    <a:cxn ang="0">
                      <a:pos x="132" y="544"/>
                    </a:cxn>
                    <a:cxn ang="0">
                      <a:pos x="137" y="550"/>
                    </a:cxn>
                    <a:cxn ang="0">
                      <a:pos x="192" y="550"/>
                    </a:cxn>
                    <a:cxn ang="0">
                      <a:pos x="196" y="544"/>
                    </a:cxn>
                    <a:cxn ang="0">
                      <a:pos x="209" y="530"/>
                    </a:cxn>
                    <a:cxn ang="0">
                      <a:pos x="238" y="506"/>
                    </a:cxn>
                    <a:cxn ang="0">
                      <a:pos x="272" y="485"/>
                    </a:cxn>
                    <a:cxn ang="0">
                      <a:pos x="310" y="467"/>
                    </a:cxn>
                    <a:cxn ang="0">
                      <a:pos x="328" y="461"/>
                    </a:cxn>
                    <a:cxn ang="0">
                      <a:pos x="308" y="443"/>
                    </a:cxn>
                    <a:cxn ang="0">
                      <a:pos x="290" y="423"/>
                    </a:cxn>
                    <a:cxn ang="0">
                      <a:pos x="273" y="403"/>
                    </a:cxn>
                    <a:cxn ang="0">
                      <a:pos x="260" y="379"/>
                    </a:cxn>
                    <a:cxn ang="0">
                      <a:pos x="249" y="354"/>
                    </a:cxn>
                    <a:cxn ang="0">
                      <a:pos x="241" y="328"/>
                    </a:cxn>
                    <a:cxn ang="0">
                      <a:pos x="236" y="300"/>
                    </a:cxn>
                    <a:cxn ang="0">
                      <a:pos x="234" y="272"/>
                    </a:cxn>
                    <a:cxn ang="0">
                      <a:pos x="235" y="259"/>
                    </a:cxn>
                    <a:cxn ang="0">
                      <a:pos x="237" y="236"/>
                    </a:cxn>
                    <a:cxn ang="0">
                      <a:pos x="213" y="266"/>
                    </a:cxn>
                    <a:cxn ang="0">
                      <a:pos x="220" y="56"/>
                    </a:cxn>
                    <a:cxn ang="0">
                      <a:pos x="108" y="56"/>
                    </a:cxn>
                    <a:cxn ang="0">
                      <a:pos x="116" y="266"/>
                    </a:cxn>
                    <a:cxn ang="0">
                      <a:pos x="89" y="223"/>
                    </a:cxn>
                    <a:cxn ang="0">
                      <a:pos x="94" y="247"/>
                    </a:cxn>
                    <a:cxn ang="0">
                      <a:pos x="95" y="272"/>
                    </a:cxn>
                    <a:cxn ang="0">
                      <a:pos x="95" y="286"/>
                    </a:cxn>
                    <a:cxn ang="0">
                      <a:pos x="91" y="314"/>
                    </a:cxn>
                    <a:cxn ang="0">
                      <a:pos x="84" y="341"/>
                    </a:cxn>
                    <a:cxn ang="0">
                      <a:pos x="75" y="366"/>
                    </a:cxn>
                    <a:cxn ang="0">
                      <a:pos x="62" y="391"/>
                    </a:cxn>
                    <a:cxn ang="0">
                      <a:pos x="48" y="413"/>
                    </a:cxn>
                    <a:cxn ang="0">
                      <a:pos x="30" y="434"/>
                    </a:cxn>
                    <a:cxn ang="0">
                      <a:pos x="11" y="453"/>
                    </a:cxn>
                    <a:cxn ang="0">
                      <a:pos x="0" y="461"/>
                    </a:cxn>
                  </a:cxnLst>
                  <a:rect l="0" t="0" r="r" b="b"/>
                  <a:pathLst>
                    <a:path w="328" h="590">
                      <a:moveTo>
                        <a:pt x="0" y="461"/>
                      </a:moveTo>
                      <a:lnTo>
                        <a:pt x="0" y="461"/>
                      </a:lnTo>
                      <a:lnTo>
                        <a:pt x="20" y="467"/>
                      </a:lnTo>
                      <a:lnTo>
                        <a:pt x="39" y="475"/>
                      </a:lnTo>
                      <a:lnTo>
                        <a:pt x="57" y="485"/>
                      </a:lnTo>
                      <a:lnTo>
                        <a:pt x="75" y="495"/>
                      </a:lnTo>
                      <a:lnTo>
                        <a:pt x="92" y="506"/>
                      </a:lnTo>
                      <a:lnTo>
                        <a:pt x="106" y="518"/>
                      </a:lnTo>
                      <a:lnTo>
                        <a:pt x="121" y="530"/>
                      </a:lnTo>
                      <a:lnTo>
                        <a:pt x="132" y="544"/>
                      </a:lnTo>
                      <a:lnTo>
                        <a:pt x="132" y="544"/>
                      </a:lnTo>
                      <a:lnTo>
                        <a:pt x="137" y="550"/>
                      </a:lnTo>
                      <a:lnTo>
                        <a:pt x="164" y="590"/>
                      </a:lnTo>
                      <a:lnTo>
                        <a:pt x="192" y="550"/>
                      </a:lnTo>
                      <a:lnTo>
                        <a:pt x="192" y="550"/>
                      </a:lnTo>
                      <a:lnTo>
                        <a:pt x="196" y="544"/>
                      </a:lnTo>
                      <a:lnTo>
                        <a:pt x="196" y="544"/>
                      </a:lnTo>
                      <a:lnTo>
                        <a:pt x="209" y="530"/>
                      </a:lnTo>
                      <a:lnTo>
                        <a:pt x="222" y="518"/>
                      </a:lnTo>
                      <a:lnTo>
                        <a:pt x="238" y="506"/>
                      </a:lnTo>
                      <a:lnTo>
                        <a:pt x="254" y="495"/>
                      </a:lnTo>
                      <a:lnTo>
                        <a:pt x="272" y="485"/>
                      </a:lnTo>
                      <a:lnTo>
                        <a:pt x="290" y="475"/>
                      </a:lnTo>
                      <a:lnTo>
                        <a:pt x="310" y="467"/>
                      </a:lnTo>
                      <a:lnTo>
                        <a:pt x="328" y="461"/>
                      </a:lnTo>
                      <a:lnTo>
                        <a:pt x="328" y="461"/>
                      </a:lnTo>
                      <a:lnTo>
                        <a:pt x="318" y="453"/>
                      </a:lnTo>
                      <a:lnTo>
                        <a:pt x="308" y="443"/>
                      </a:lnTo>
                      <a:lnTo>
                        <a:pt x="298" y="434"/>
                      </a:lnTo>
                      <a:lnTo>
                        <a:pt x="290" y="423"/>
                      </a:lnTo>
                      <a:lnTo>
                        <a:pt x="281" y="413"/>
                      </a:lnTo>
                      <a:lnTo>
                        <a:pt x="273" y="403"/>
                      </a:lnTo>
                      <a:lnTo>
                        <a:pt x="266" y="391"/>
                      </a:lnTo>
                      <a:lnTo>
                        <a:pt x="260" y="379"/>
                      </a:lnTo>
                      <a:lnTo>
                        <a:pt x="254" y="366"/>
                      </a:lnTo>
                      <a:lnTo>
                        <a:pt x="249" y="354"/>
                      </a:lnTo>
                      <a:lnTo>
                        <a:pt x="244" y="341"/>
                      </a:lnTo>
                      <a:lnTo>
                        <a:pt x="241" y="328"/>
                      </a:lnTo>
                      <a:lnTo>
                        <a:pt x="238" y="314"/>
                      </a:lnTo>
                      <a:lnTo>
                        <a:pt x="236" y="300"/>
                      </a:lnTo>
                      <a:lnTo>
                        <a:pt x="235" y="286"/>
                      </a:lnTo>
                      <a:lnTo>
                        <a:pt x="234" y="272"/>
                      </a:lnTo>
                      <a:lnTo>
                        <a:pt x="234" y="272"/>
                      </a:lnTo>
                      <a:lnTo>
                        <a:pt x="235" y="259"/>
                      </a:lnTo>
                      <a:lnTo>
                        <a:pt x="236" y="247"/>
                      </a:lnTo>
                      <a:lnTo>
                        <a:pt x="237" y="236"/>
                      </a:lnTo>
                      <a:lnTo>
                        <a:pt x="239" y="223"/>
                      </a:lnTo>
                      <a:lnTo>
                        <a:pt x="213" y="266"/>
                      </a:lnTo>
                      <a:lnTo>
                        <a:pt x="178" y="100"/>
                      </a:lnTo>
                      <a:lnTo>
                        <a:pt x="220" y="56"/>
                      </a:lnTo>
                      <a:lnTo>
                        <a:pt x="164" y="0"/>
                      </a:lnTo>
                      <a:lnTo>
                        <a:pt x="108" y="56"/>
                      </a:lnTo>
                      <a:lnTo>
                        <a:pt x="152" y="100"/>
                      </a:lnTo>
                      <a:lnTo>
                        <a:pt x="116" y="266"/>
                      </a:lnTo>
                      <a:lnTo>
                        <a:pt x="89" y="223"/>
                      </a:lnTo>
                      <a:lnTo>
                        <a:pt x="89" y="223"/>
                      </a:lnTo>
                      <a:lnTo>
                        <a:pt x="92" y="236"/>
                      </a:lnTo>
                      <a:lnTo>
                        <a:pt x="94" y="247"/>
                      </a:lnTo>
                      <a:lnTo>
                        <a:pt x="95" y="259"/>
                      </a:lnTo>
                      <a:lnTo>
                        <a:pt x="95" y="272"/>
                      </a:lnTo>
                      <a:lnTo>
                        <a:pt x="95" y="272"/>
                      </a:lnTo>
                      <a:lnTo>
                        <a:pt x="95" y="286"/>
                      </a:lnTo>
                      <a:lnTo>
                        <a:pt x="93" y="300"/>
                      </a:lnTo>
                      <a:lnTo>
                        <a:pt x="91" y="314"/>
                      </a:lnTo>
                      <a:lnTo>
                        <a:pt x="88" y="328"/>
                      </a:lnTo>
                      <a:lnTo>
                        <a:pt x="84" y="341"/>
                      </a:lnTo>
                      <a:lnTo>
                        <a:pt x="80" y="354"/>
                      </a:lnTo>
                      <a:lnTo>
                        <a:pt x="75" y="366"/>
                      </a:lnTo>
                      <a:lnTo>
                        <a:pt x="69" y="379"/>
                      </a:lnTo>
                      <a:lnTo>
                        <a:pt x="62" y="391"/>
                      </a:lnTo>
                      <a:lnTo>
                        <a:pt x="55" y="403"/>
                      </a:lnTo>
                      <a:lnTo>
                        <a:pt x="48" y="413"/>
                      </a:lnTo>
                      <a:lnTo>
                        <a:pt x="40" y="423"/>
                      </a:lnTo>
                      <a:lnTo>
                        <a:pt x="30" y="434"/>
                      </a:lnTo>
                      <a:lnTo>
                        <a:pt x="21" y="443"/>
                      </a:lnTo>
                      <a:lnTo>
                        <a:pt x="11" y="453"/>
                      </a:lnTo>
                      <a:lnTo>
                        <a:pt x="0" y="461"/>
                      </a:lnTo>
                      <a:lnTo>
                        <a:pt x="0" y="4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Freeform 40">
                <a:extLst>
                  <a:ext uri="{FF2B5EF4-FFF2-40B4-BE49-F238E27FC236}">
                    <a16:creationId xmlns:a16="http://schemas.microsoft.com/office/drawing/2014/main" id="{2917ED29-3AAE-EB41-B016-D22D0C9524B5}"/>
                  </a:ext>
                </a:extLst>
              </p:cNvPr>
              <p:cNvSpPr>
                <a:spLocks/>
              </p:cNvSpPr>
              <p:nvPr/>
            </p:nvSpPr>
            <p:spPr bwMode="auto">
              <a:xfrm>
                <a:off x="4132263" y="1285875"/>
                <a:ext cx="1082675" cy="393700"/>
              </a:xfrm>
              <a:custGeom>
                <a:avLst/>
                <a:gdLst/>
                <a:ahLst/>
                <a:cxnLst>
                  <a:cxn ang="0">
                    <a:pos x="1257" y="449"/>
                  </a:cxn>
                  <a:cxn ang="0">
                    <a:pos x="1311" y="437"/>
                  </a:cxn>
                  <a:cxn ang="0">
                    <a:pos x="1340" y="416"/>
                  </a:cxn>
                  <a:cxn ang="0">
                    <a:pos x="1355" y="394"/>
                  </a:cxn>
                  <a:cxn ang="0">
                    <a:pos x="1360" y="360"/>
                  </a:cxn>
                  <a:cxn ang="0">
                    <a:pos x="1343" y="307"/>
                  </a:cxn>
                  <a:cxn ang="0">
                    <a:pos x="1321" y="263"/>
                  </a:cxn>
                  <a:cxn ang="0">
                    <a:pos x="1243" y="103"/>
                  </a:cxn>
                  <a:cxn ang="0">
                    <a:pos x="1215" y="62"/>
                  </a:cxn>
                  <a:cxn ang="0">
                    <a:pos x="1176" y="33"/>
                  </a:cxn>
                  <a:cxn ang="0">
                    <a:pos x="1105" y="5"/>
                  </a:cxn>
                  <a:cxn ang="0">
                    <a:pos x="919" y="0"/>
                  </a:cxn>
                  <a:cxn ang="0">
                    <a:pos x="885" y="3"/>
                  </a:cxn>
                  <a:cxn ang="0">
                    <a:pos x="803" y="35"/>
                  </a:cxn>
                  <a:cxn ang="0">
                    <a:pos x="755" y="72"/>
                  </a:cxn>
                  <a:cxn ang="0">
                    <a:pos x="910" y="83"/>
                  </a:cxn>
                  <a:cxn ang="0">
                    <a:pos x="930" y="86"/>
                  </a:cxn>
                  <a:cxn ang="0">
                    <a:pos x="954" y="100"/>
                  </a:cxn>
                  <a:cxn ang="0">
                    <a:pos x="972" y="120"/>
                  </a:cxn>
                  <a:cxn ang="0">
                    <a:pos x="979" y="146"/>
                  </a:cxn>
                  <a:cxn ang="0">
                    <a:pos x="979" y="432"/>
                  </a:cxn>
                  <a:cxn ang="0">
                    <a:pos x="910" y="451"/>
                  </a:cxn>
                  <a:cxn ang="0">
                    <a:pos x="925" y="447"/>
                  </a:cxn>
                  <a:cxn ang="0">
                    <a:pos x="936" y="430"/>
                  </a:cxn>
                  <a:cxn ang="0">
                    <a:pos x="936" y="148"/>
                  </a:cxn>
                  <a:cxn ang="0">
                    <a:pos x="925" y="131"/>
                  </a:cxn>
                  <a:cxn ang="0">
                    <a:pos x="456" y="126"/>
                  </a:cxn>
                  <a:cxn ang="0">
                    <a:pos x="440" y="131"/>
                  </a:cxn>
                  <a:cxn ang="0">
                    <a:pos x="429" y="148"/>
                  </a:cxn>
                  <a:cxn ang="0">
                    <a:pos x="429" y="430"/>
                  </a:cxn>
                  <a:cxn ang="0">
                    <a:pos x="440" y="447"/>
                  </a:cxn>
                  <a:cxn ang="0">
                    <a:pos x="391" y="451"/>
                  </a:cxn>
                  <a:cxn ang="0">
                    <a:pos x="385" y="432"/>
                  </a:cxn>
                  <a:cxn ang="0">
                    <a:pos x="385" y="146"/>
                  </a:cxn>
                  <a:cxn ang="0">
                    <a:pos x="394" y="120"/>
                  </a:cxn>
                  <a:cxn ang="0">
                    <a:pos x="410" y="100"/>
                  </a:cxn>
                  <a:cxn ang="0">
                    <a:pos x="434" y="86"/>
                  </a:cxn>
                  <a:cxn ang="0">
                    <a:pos x="620" y="83"/>
                  </a:cxn>
                  <a:cxn ang="0">
                    <a:pos x="610" y="72"/>
                  </a:cxn>
                  <a:cxn ang="0">
                    <a:pos x="563" y="35"/>
                  </a:cxn>
                  <a:cxn ang="0">
                    <a:pos x="480" y="3"/>
                  </a:cxn>
                  <a:cxn ang="0">
                    <a:pos x="306" y="0"/>
                  </a:cxn>
                  <a:cxn ang="0">
                    <a:pos x="261" y="5"/>
                  </a:cxn>
                  <a:cxn ang="0">
                    <a:pos x="188" y="33"/>
                  </a:cxn>
                  <a:cxn ang="0">
                    <a:pos x="150" y="62"/>
                  </a:cxn>
                  <a:cxn ang="0">
                    <a:pos x="123" y="103"/>
                  </a:cxn>
                  <a:cxn ang="0">
                    <a:pos x="45" y="263"/>
                  </a:cxn>
                  <a:cxn ang="0">
                    <a:pos x="22" y="307"/>
                  </a:cxn>
                  <a:cxn ang="0">
                    <a:pos x="4" y="360"/>
                  </a:cxn>
                  <a:cxn ang="0">
                    <a:pos x="10" y="394"/>
                  </a:cxn>
                  <a:cxn ang="0">
                    <a:pos x="24" y="416"/>
                  </a:cxn>
                  <a:cxn ang="0">
                    <a:pos x="54" y="437"/>
                  </a:cxn>
                  <a:cxn ang="0">
                    <a:pos x="107" y="449"/>
                  </a:cxn>
                  <a:cxn ang="0">
                    <a:pos x="0" y="494"/>
                  </a:cxn>
                </a:cxnLst>
                <a:rect l="0" t="0" r="r" b="b"/>
                <a:pathLst>
                  <a:path w="1364" h="494">
                    <a:moveTo>
                      <a:pt x="1224" y="451"/>
                    </a:moveTo>
                    <a:lnTo>
                      <a:pt x="1224" y="451"/>
                    </a:lnTo>
                    <a:lnTo>
                      <a:pt x="1241" y="450"/>
                    </a:lnTo>
                    <a:lnTo>
                      <a:pt x="1257" y="449"/>
                    </a:lnTo>
                    <a:lnTo>
                      <a:pt x="1276" y="447"/>
                    </a:lnTo>
                    <a:lnTo>
                      <a:pt x="1294" y="443"/>
                    </a:lnTo>
                    <a:lnTo>
                      <a:pt x="1303" y="440"/>
                    </a:lnTo>
                    <a:lnTo>
                      <a:pt x="1311" y="437"/>
                    </a:lnTo>
                    <a:lnTo>
                      <a:pt x="1320" y="433"/>
                    </a:lnTo>
                    <a:lnTo>
                      <a:pt x="1327" y="428"/>
                    </a:lnTo>
                    <a:lnTo>
                      <a:pt x="1334" y="422"/>
                    </a:lnTo>
                    <a:lnTo>
                      <a:pt x="1340" y="416"/>
                    </a:lnTo>
                    <a:lnTo>
                      <a:pt x="1346" y="409"/>
                    </a:lnTo>
                    <a:lnTo>
                      <a:pt x="1352" y="401"/>
                    </a:lnTo>
                    <a:lnTo>
                      <a:pt x="1352" y="401"/>
                    </a:lnTo>
                    <a:lnTo>
                      <a:pt x="1355" y="394"/>
                    </a:lnTo>
                    <a:lnTo>
                      <a:pt x="1358" y="387"/>
                    </a:lnTo>
                    <a:lnTo>
                      <a:pt x="1359" y="381"/>
                    </a:lnTo>
                    <a:lnTo>
                      <a:pt x="1360" y="374"/>
                    </a:lnTo>
                    <a:lnTo>
                      <a:pt x="1360" y="360"/>
                    </a:lnTo>
                    <a:lnTo>
                      <a:pt x="1358" y="347"/>
                    </a:lnTo>
                    <a:lnTo>
                      <a:pt x="1355" y="333"/>
                    </a:lnTo>
                    <a:lnTo>
                      <a:pt x="1350" y="320"/>
                    </a:lnTo>
                    <a:lnTo>
                      <a:pt x="1343" y="307"/>
                    </a:lnTo>
                    <a:lnTo>
                      <a:pt x="1336" y="296"/>
                    </a:lnTo>
                    <a:lnTo>
                      <a:pt x="1336" y="296"/>
                    </a:lnTo>
                    <a:lnTo>
                      <a:pt x="1330" y="284"/>
                    </a:lnTo>
                    <a:lnTo>
                      <a:pt x="1321" y="263"/>
                    </a:lnTo>
                    <a:lnTo>
                      <a:pt x="1291" y="200"/>
                    </a:lnTo>
                    <a:lnTo>
                      <a:pt x="1275" y="166"/>
                    </a:lnTo>
                    <a:lnTo>
                      <a:pt x="1258" y="133"/>
                    </a:lnTo>
                    <a:lnTo>
                      <a:pt x="1243" y="103"/>
                    </a:lnTo>
                    <a:lnTo>
                      <a:pt x="1229" y="79"/>
                    </a:lnTo>
                    <a:lnTo>
                      <a:pt x="1229" y="79"/>
                    </a:lnTo>
                    <a:lnTo>
                      <a:pt x="1223" y="71"/>
                    </a:lnTo>
                    <a:lnTo>
                      <a:pt x="1215" y="62"/>
                    </a:lnTo>
                    <a:lnTo>
                      <a:pt x="1206" y="54"/>
                    </a:lnTo>
                    <a:lnTo>
                      <a:pt x="1197" y="47"/>
                    </a:lnTo>
                    <a:lnTo>
                      <a:pt x="1187" y="39"/>
                    </a:lnTo>
                    <a:lnTo>
                      <a:pt x="1176" y="33"/>
                    </a:lnTo>
                    <a:lnTo>
                      <a:pt x="1165" y="27"/>
                    </a:lnTo>
                    <a:lnTo>
                      <a:pt x="1153" y="22"/>
                    </a:lnTo>
                    <a:lnTo>
                      <a:pt x="1130" y="12"/>
                    </a:lnTo>
                    <a:lnTo>
                      <a:pt x="1105" y="5"/>
                    </a:lnTo>
                    <a:lnTo>
                      <a:pt x="1081" y="1"/>
                    </a:lnTo>
                    <a:lnTo>
                      <a:pt x="1069" y="0"/>
                    </a:lnTo>
                    <a:lnTo>
                      <a:pt x="1058" y="0"/>
                    </a:lnTo>
                    <a:lnTo>
                      <a:pt x="919" y="0"/>
                    </a:lnTo>
                    <a:lnTo>
                      <a:pt x="919" y="0"/>
                    </a:lnTo>
                    <a:lnTo>
                      <a:pt x="907" y="0"/>
                    </a:lnTo>
                    <a:lnTo>
                      <a:pt x="896" y="1"/>
                    </a:lnTo>
                    <a:lnTo>
                      <a:pt x="885" y="3"/>
                    </a:lnTo>
                    <a:lnTo>
                      <a:pt x="873" y="6"/>
                    </a:lnTo>
                    <a:lnTo>
                      <a:pt x="849" y="13"/>
                    </a:lnTo>
                    <a:lnTo>
                      <a:pt x="825" y="23"/>
                    </a:lnTo>
                    <a:lnTo>
                      <a:pt x="803" y="35"/>
                    </a:lnTo>
                    <a:lnTo>
                      <a:pt x="782" y="49"/>
                    </a:lnTo>
                    <a:lnTo>
                      <a:pt x="771" y="56"/>
                    </a:lnTo>
                    <a:lnTo>
                      <a:pt x="763" y="63"/>
                    </a:lnTo>
                    <a:lnTo>
                      <a:pt x="755" y="72"/>
                    </a:lnTo>
                    <a:lnTo>
                      <a:pt x="748" y="79"/>
                    </a:lnTo>
                    <a:lnTo>
                      <a:pt x="748" y="79"/>
                    </a:lnTo>
                    <a:lnTo>
                      <a:pt x="744" y="83"/>
                    </a:lnTo>
                    <a:lnTo>
                      <a:pt x="910" y="83"/>
                    </a:lnTo>
                    <a:lnTo>
                      <a:pt x="910" y="83"/>
                    </a:lnTo>
                    <a:lnTo>
                      <a:pt x="917" y="83"/>
                    </a:lnTo>
                    <a:lnTo>
                      <a:pt x="924" y="84"/>
                    </a:lnTo>
                    <a:lnTo>
                      <a:pt x="930" y="86"/>
                    </a:lnTo>
                    <a:lnTo>
                      <a:pt x="936" y="88"/>
                    </a:lnTo>
                    <a:lnTo>
                      <a:pt x="943" y="91"/>
                    </a:lnTo>
                    <a:lnTo>
                      <a:pt x="949" y="95"/>
                    </a:lnTo>
                    <a:lnTo>
                      <a:pt x="954" y="100"/>
                    </a:lnTo>
                    <a:lnTo>
                      <a:pt x="959" y="104"/>
                    </a:lnTo>
                    <a:lnTo>
                      <a:pt x="963" y="109"/>
                    </a:lnTo>
                    <a:lnTo>
                      <a:pt x="968" y="114"/>
                    </a:lnTo>
                    <a:lnTo>
                      <a:pt x="972" y="120"/>
                    </a:lnTo>
                    <a:lnTo>
                      <a:pt x="974" y="127"/>
                    </a:lnTo>
                    <a:lnTo>
                      <a:pt x="977" y="133"/>
                    </a:lnTo>
                    <a:lnTo>
                      <a:pt x="978" y="139"/>
                    </a:lnTo>
                    <a:lnTo>
                      <a:pt x="979" y="146"/>
                    </a:lnTo>
                    <a:lnTo>
                      <a:pt x="980" y="154"/>
                    </a:lnTo>
                    <a:lnTo>
                      <a:pt x="980" y="424"/>
                    </a:lnTo>
                    <a:lnTo>
                      <a:pt x="980" y="424"/>
                    </a:lnTo>
                    <a:lnTo>
                      <a:pt x="979" y="432"/>
                    </a:lnTo>
                    <a:lnTo>
                      <a:pt x="978" y="438"/>
                    </a:lnTo>
                    <a:lnTo>
                      <a:pt x="977" y="445"/>
                    </a:lnTo>
                    <a:lnTo>
                      <a:pt x="974" y="451"/>
                    </a:lnTo>
                    <a:lnTo>
                      <a:pt x="910" y="451"/>
                    </a:lnTo>
                    <a:lnTo>
                      <a:pt x="910" y="451"/>
                    </a:lnTo>
                    <a:lnTo>
                      <a:pt x="915" y="451"/>
                    </a:lnTo>
                    <a:lnTo>
                      <a:pt x="920" y="449"/>
                    </a:lnTo>
                    <a:lnTo>
                      <a:pt x="925" y="447"/>
                    </a:lnTo>
                    <a:lnTo>
                      <a:pt x="929" y="443"/>
                    </a:lnTo>
                    <a:lnTo>
                      <a:pt x="932" y="439"/>
                    </a:lnTo>
                    <a:lnTo>
                      <a:pt x="934" y="435"/>
                    </a:lnTo>
                    <a:lnTo>
                      <a:pt x="936" y="430"/>
                    </a:lnTo>
                    <a:lnTo>
                      <a:pt x="936" y="424"/>
                    </a:lnTo>
                    <a:lnTo>
                      <a:pt x="936" y="154"/>
                    </a:lnTo>
                    <a:lnTo>
                      <a:pt x="936" y="154"/>
                    </a:lnTo>
                    <a:lnTo>
                      <a:pt x="936" y="148"/>
                    </a:lnTo>
                    <a:lnTo>
                      <a:pt x="934" y="143"/>
                    </a:lnTo>
                    <a:lnTo>
                      <a:pt x="932" y="138"/>
                    </a:lnTo>
                    <a:lnTo>
                      <a:pt x="929" y="134"/>
                    </a:lnTo>
                    <a:lnTo>
                      <a:pt x="925" y="131"/>
                    </a:lnTo>
                    <a:lnTo>
                      <a:pt x="920" y="129"/>
                    </a:lnTo>
                    <a:lnTo>
                      <a:pt x="915" y="127"/>
                    </a:lnTo>
                    <a:lnTo>
                      <a:pt x="910" y="126"/>
                    </a:lnTo>
                    <a:lnTo>
                      <a:pt x="456" y="126"/>
                    </a:lnTo>
                    <a:lnTo>
                      <a:pt x="456" y="126"/>
                    </a:lnTo>
                    <a:lnTo>
                      <a:pt x="450" y="127"/>
                    </a:lnTo>
                    <a:lnTo>
                      <a:pt x="445" y="129"/>
                    </a:lnTo>
                    <a:lnTo>
                      <a:pt x="440" y="131"/>
                    </a:lnTo>
                    <a:lnTo>
                      <a:pt x="436" y="134"/>
                    </a:lnTo>
                    <a:lnTo>
                      <a:pt x="433" y="138"/>
                    </a:lnTo>
                    <a:lnTo>
                      <a:pt x="430" y="143"/>
                    </a:lnTo>
                    <a:lnTo>
                      <a:pt x="429" y="148"/>
                    </a:lnTo>
                    <a:lnTo>
                      <a:pt x="428" y="154"/>
                    </a:lnTo>
                    <a:lnTo>
                      <a:pt x="428" y="424"/>
                    </a:lnTo>
                    <a:lnTo>
                      <a:pt x="428" y="424"/>
                    </a:lnTo>
                    <a:lnTo>
                      <a:pt x="429" y="430"/>
                    </a:lnTo>
                    <a:lnTo>
                      <a:pt x="430" y="435"/>
                    </a:lnTo>
                    <a:lnTo>
                      <a:pt x="433" y="439"/>
                    </a:lnTo>
                    <a:lnTo>
                      <a:pt x="436" y="443"/>
                    </a:lnTo>
                    <a:lnTo>
                      <a:pt x="440" y="447"/>
                    </a:lnTo>
                    <a:lnTo>
                      <a:pt x="445" y="449"/>
                    </a:lnTo>
                    <a:lnTo>
                      <a:pt x="450" y="451"/>
                    </a:lnTo>
                    <a:lnTo>
                      <a:pt x="456" y="451"/>
                    </a:lnTo>
                    <a:lnTo>
                      <a:pt x="391" y="451"/>
                    </a:lnTo>
                    <a:lnTo>
                      <a:pt x="391" y="451"/>
                    </a:lnTo>
                    <a:lnTo>
                      <a:pt x="388" y="445"/>
                    </a:lnTo>
                    <a:lnTo>
                      <a:pt x="386" y="438"/>
                    </a:lnTo>
                    <a:lnTo>
                      <a:pt x="385" y="432"/>
                    </a:lnTo>
                    <a:lnTo>
                      <a:pt x="385" y="424"/>
                    </a:lnTo>
                    <a:lnTo>
                      <a:pt x="385" y="154"/>
                    </a:lnTo>
                    <a:lnTo>
                      <a:pt x="385" y="154"/>
                    </a:lnTo>
                    <a:lnTo>
                      <a:pt x="385" y="146"/>
                    </a:lnTo>
                    <a:lnTo>
                      <a:pt x="386" y="139"/>
                    </a:lnTo>
                    <a:lnTo>
                      <a:pt x="388" y="133"/>
                    </a:lnTo>
                    <a:lnTo>
                      <a:pt x="391" y="127"/>
                    </a:lnTo>
                    <a:lnTo>
                      <a:pt x="394" y="120"/>
                    </a:lnTo>
                    <a:lnTo>
                      <a:pt x="397" y="114"/>
                    </a:lnTo>
                    <a:lnTo>
                      <a:pt x="401" y="109"/>
                    </a:lnTo>
                    <a:lnTo>
                      <a:pt x="406" y="104"/>
                    </a:lnTo>
                    <a:lnTo>
                      <a:pt x="410" y="100"/>
                    </a:lnTo>
                    <a:lnTo>
                      <a:pt x="416" y="95"/>
                    </a:lnTo>
                    <a:lnTo>
                      <a:pt x="422" y="91"/>
                    </a:lnTo>
                    <a:lnTo>
                      <a:pt x="428" y="88"/>
                    </a:lnTo>
                    <a:lnTo>
                      <a:pt x="434" y="86"/>
                    </a:lnTo>
                    <a:lnTo>
                      <a:pt x="441" y="84"/>
                    </a:lnTo>
                    <a:lnTo>
                      <a:pt x="449" y="83"/>
                    </a:lnTo>
                    <a:lnTo>
                      <a:pt x="456" y="83"/>
                    </a:lnTo>
                    <a:lnTo>
                      <a:pt x="620" y="83"/>
                    </a:lnTo>
                    <a:lnTo>
                      <a:pt x="620" y="83"/>
                    </a:lnTo>
                    <a:lnTo>
                      <a:pt x="617" y="79"/>
                    </a:lnTo>
                    <a:lnTo>
                      <a:pt x="617" y="79"/>
                    </a:lnTo>
                    <a:lnTo>
                      <a:pt x="610" y="72"/>
                    </a:lnTo>
                    <a:lnTo>
                      <a:pt x="602" y="63"/>
                    </a:lnTo>
                    <a:lnTo>
                      <a:pt x="593" y="56"/>
                    </a:lnTo>
                    <a:lnTo>
                      <a:pt x="584" y="49"/>
                    </a:lnTo>
                    <a:lnTo>
                      <a:pt x="563" y="35"/>
                    </a:lnTo>
                    <a:lnTo>
                      <a:pt x="540" y="23"/>
                    </a:lnTo>
                    <a:lnTo>
                      <a:pt x="516" y="13"/>
                    </a:lnTo>
                    <a:lnTo>
                      <a:pt x="492" y="6"/>
                    </a:lnTo>
                    <a:lnTo>
                      <a:pt x="480" y="3"/>
                    </a:lnTo>
                    <a:lnTo>
                      <a:pt x="468" y="1"/>
                    </a:lnTo>
                    <a:lnTo>
                      <a:pt x="457" y="0"/>
                    </a:lnTo>
                    <a:lnTo>
                      <a:pt x="447" y="0"/>
                    </a:lnTo>
                    <a:lnTo>
                      <a:pt x="306" y="0"/>
                    </a:lnTo>
                    <a:lnTo>
                      <a:pt x="306" y="0"/>
                    </a:lnTo>
                    <a:lnTo>
                      <a:pt x="296" y="0"/>
                    </a:lnTo>
                    <a:lnTo>
                      <a:pt x="285" y="1"/>
                    </a:lnTo>
                    <a:lnTo>
                      <a:pt x="261" y="5"/>
                    </a:lnTo>
                    <a:lnTo>
                      <a:pt x="236" y="12"/>
                    </a:lnTo>
                    <a:lnTo>
                      <a:pt x="212" y="22"/>
                    </a:lnTo>
                    <a:lnTo>
                      <a:pt x="200" y="27"/>
                    </a:lnTo>
                    <a:lnTo>
                      <a:pt x="188" y="33"/>
                    </a:lnTo>
                    <a:lnTo>
                      <a:pt x="178" y="39"/>
                    </a:lnTo>
                    <a:lnTo>
                      <a:pt x="167" y="47"/>
                    </a:lnTo>
                    <a:lnTo>
                      <a:pt x="158" y="54"/>
                    </a:lnTo>
                    <a:lnTo>
                      <a:pt x="150" y="62"/>
                    </a:lnTo>
                    <a:lnTo>
                      <a:pt x="142" y="71"/>
                    </a:lnTo>
                    <a:lnTo>
                      <a:pt x="136" y="79"/>
                    </a:lnTo>
                    <a:lnTo>
                      <a:pt x="136" y="79"/>
                    </a:lnTo>
                    <a:lnTo>
                      <a:pt x="123" y="103"/>
                    </a:lnTo>
                    <a:lnTo>
                      <a:pt x="107" y="133"/>
                    </a:lnTo>
                    <a:lnTo>
                      <a:pt x="91" y="166"/>
                    </a:lnTo>
                    <a:lnTo>
                      <a:pt x="74" y="200"/>
                    </a:lnTo>
                    <a:lnTo>
                      <a:pt x="45" y="263"/>
                    </a:lnTo>
                    <a:lnTo>
                      <a:pt x="35" y="284"/>
                    </a:lnTo>
                    <a:lnTo>
                      <a:pt x="28" y="296"/>
                    </a:lnTo>
                    <a:lnTo>
                      <a:pt x="28" y="296"/>
                    </a:lnTo>
                    <a:lnTo>
                      <a:pt x="22" y="307"/>
                    </a:lnTo>
                    <a:lnTo>
                      <a:pt x="16" y="320"/>
                    </a:lnTo>
                    <a:lnTo>
                      <a:pt x="11" y="333"/>
                    </a:lnTo>
                    <a:lnTo>
                      <a:pt x="6" y="347"/>
                    </a:lnTo>
                    <a:lnTo>
                      <a:pt x="4" y="360"/>
                    </a:lnTo>
                    <a:lnTo>
                      <a:pt x="4" y="374"/>
                    </a:lnTo>
                    <a:lnTo>
                      <a:pt x="5" y="381"/>
                    </a:lnTo>
                    <a:lnTo>
                      <a:pt x="8" y="387"/>
                    </a:lnTo>
                    <a:lnTo>
                      <a:pt x="10" y="394"/>
                    </a:lnTo>
                    <a:lnTo>
                      <a:pt x="13" y="401"/>
                    </a:lnTo>
                    <a:lnTo>
                      <a:pt x="13" y="401"/>
                    </a:lnTo>
                    <a:lnTo>
                      <a:pt x="18" y="409"/>
                    </a:lnTo>
                    <a:lnTo>
                      <a:pt x="24" y="416"/>
                    </a:lnTo>
                    <a:lnTo>
                      <a:pt x="30" y="422"/>
                    </a:lnTo>
                    <a:lnTo>
                      <a:pt x="38" y="428"/>
                    </a:lnTo>
                    <a:lnTo>
                      <a:pt x="46" y="433"/>
                    </a:lnTo>
                    <a:lnTo>
                      <a:pt x="54" y="437"/>
                    </a:lnTo>
                    <a:lnTo>
                      <a:pt x="63" y="440"/>
                    </a:lnTo>
                    <a:lnTo>
                      <a:pt x="71" y="443"/>
                    </a:lnTo>
                    <a:lnTo>
                      <a:pt x="90" y="447"/>
                    </a:lnTo>
                    <a:lnTo>
                      <a:pt x="107" y="449"/>
                    </a:lnTo>
                    <a:lnTo>
                      <a:pt x="125" y="450"/>
                    </a:lnTo>
                    <a:lnTo>
                      <a:pt x="140" y="451"/>
                    </a:lnTo>
                    <a:lnTo>
                      <a:pt x="0" y="451"/>
                    </a:lnTo>
                    <a:lnTo>
                      <a:pt x="0" y="494"/>
                    </a:lnTo>
                    <a:lnTo>
                      <a:pt x="1364" y="494"/>
                    </a:lnTo>
                    <a:lnTo>
                      <a:pt x="1364" y="451"/>
                    </a:lnTo>
                    <a:lnTo>
                      <a:pt x="1224" y="4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55" name="Group 54">
            <a:extLst>
              <a:ext uri="{FF2B5EF4-FFF2-40B4-BE49-F238E27FC236}">
                <a16:creationId xmlns:a16="http://schemas.microsoft.com/office/drawing/2014/main" id="{8FE6C466-501D-0245-9410-941C98B2F2C9}"/>
              </a:ext>
            </a:extLst>
          </p:cNvPr>
          <p:cNvGrpSpPr/>
          <p:nvPr/>
        </p:nvGrpSpPr>
        <p:grpSpPr>
          <a:xfrm>
            <a:off x="5093744" y="3614925"/>
            <a:ext cx="3898692" cy="1815882"/>
            <a:chOff x="6333098" y="3163231"/>
            <a:chExt cx="3898692" cy="1815882"/>
          </a:xfrm>
        </p:grpSpPr>
        <p:sp>
          <p:nvSpPr>
            <p:cNvPr id="95" name="TextBox 94">
              <a:extLst>
                <a:ext uri="{FF2B5EF4-FFF2-40B4-BE49-F238E27FC236}">
                  <a16:creationId xmlns:a16="http://schemas.microsoft.com/office/drawing/2014/main" id="{5CF3A9B4-9593-1342-817B-C0A471098483}"/>
                </a:ext>
              </a:extLst>
            </p:cNvPr>
            <p:cNvSpPr txBox="1"/>
            <p:nvPr/>
          </p:nvSpPr>
          <p:spPr>
            <a:xfrm>
              <a:off x="6689217" y="3163231"/>
              <a:ext cx="3542573" cy="1815882"/>
            </a:xfrm>
            <a:prstGeom prst="rect">
              <a:avLst/>
            </a:prstGeom>
            <a:noFill/>
            <a:ln>
              <a:noFill/>
            </a:ln>
          </p:spPr>
          <p:txBody>
            <a:bodyPr wrap="none" rtlCol="0">
              <a:spAutoFit/>
            </a:bodyPr>
            <a:lstStyle/>
            <a:p>
              <a:pPr>
                <a:spcAft>
                  <a:spcPts val="2400"/>
                </a:spcAft>
              </a:pPr>
              <a:r>
                <a:rPr lang="en-US" sz="2400">
                  <a:latin typeface="Tw Cen MT" panose="020B0602020104020603" pitchFamily="34" charset="77"/>
                </a:rPr>
                <a:t>Partially customizable</a:t>
              </a:r>
            </a:p>
            <a:p>
              <a:pPr>
                <a:spcAft>
                  <a:spcPts val="2400"/>
                </a:spcAft>
              </a:pPr>
              <a:r>
                <a:rPr lang="en-US" sz="2400">
                  <a:latin typeface="Tw Cen MT" panose="020B0602020104020603" pitchFamily="34" charset="77"/>
                </a:rPr>
                <a:t>Less work for each city</a:t>
              </a:r>
            </a:p>
            <a:p>
              <a:pPr>
                <a:spcAft>
                  <a:spcPts val="2400"/>
                </a:spcAft>
              </a:pPr>
              <a:r>
                <a:rPr lang="en-US" sz="2400">
                  <a:latin typeface="Tw Cen MT" panose="020B0602020104020603" pitchFamily="34" charset="77"/>
                </a:rPr>
                <a:t>Possibly stronger submission</a:t>
              </a:r>
            </a:p>
          </p:txBody>
        </p:sp>
        <p:grpSp>
          <p:nvGrpSpPr>
            <p:cNvPr id="27" name="Group 26">
              <a:extLst>
                <a:ext uri="{FF2B5EF4-FFF2-40B4-BE49-F238E27FC236}">
                  <a16:creationId xmlns:a16="http://schemas.microsoft.com/office/drawing/2014/main" id="{9AF5D3D2-AC85-1646-A4A6-83308C17B61F}"/>
                </a:ext>
              </a:extLst>
            </p:cNvPr>
            <p:cNvGrpSpPr/>
            <p:nvPr/>
          </p:nvGrpSpPr>
          <p:grpSpPr>
            <a:xfrm>
              <a:off x="6333098" y="3250721"/>
              <a:ext cx="307044" cy="1640903"/>
              <a:chOff x="5723498" y="3169985"/>
              <a:chExt cx="307044" cy="1640903"/>
            </a:xfrm>
          </p:grpSpPr>
          <p:grpSp>
            <p:nvGrpSpPr>
              <p:cNvPr id="96" name="Google Shape;519;p42">
                <a:extLst>
                  <a:ext uri="{FF2B5EF4-FFF2-40B4-BE49-F238E27FC236}">
                    <a16:creationId xmlns:a16="http://schemas.microsoft.com/office/drawing/2014/main" id="{935BF107-3C04-D24B-8C49-73A5D136298A}"/>
                  </a:ext>
                </a:extLst>
              </p:cNvPr>
              <p:cNvGrpSpPr/>
              <p:nvPr/>
            </p:nvGrpSpPr>
            <p:grpSpPr>
              <a:xfrm>
                <a:off x="5723498" y="3169985"/>
                <a:ext cx="307044" cy="307044"/>
                <a:chOff x="5961107" y="3484772"/>
                <a:chExt cx="270000" cy="270000"/>
              </a:xfrm>
            </p:grpSpPr>
            <p:sp>
              <p:nvSpPr>
                <p:cNvPr id="97" name="Google Shape;520;p42">
                  <a:extLst>
                    <a:ext uri="{FF2B5EF4-FFF2-40B4-BE49-F238E27FC236}">
                      <a16:creationId xmlns:a16="http://schemas.microsoft.com/office/drawing/2014/main" id="{F775DABA-5E52-DB42-B366-CD22DA7795FF}"/>
                    </a:ext>
                  </a:extLst>
                </p:cNvPr>
                <p:cNvSpPr/>
                <p:nvPr/>
              </p:nvSpPr>
              <p:spPr>
                <a:xfrm>
                  <a:off x="5961107" y="3484772"/>
                  <a:ext cx="270000" cy="270000"/>
                </a:xfrm>
                <a:prstGeom prst="ellipse">
                  <a:avLst/>
                </a:prstGeom>
                <a:solidFill>
                  <a:srgbClr val="C41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98" name="Google Shape;521;p42">
                  <a:extLst>
                    <a:ext uri="{FF2B5EF4-FFF2-40B4-BE49-F238E27FC236}">
                      <a16:creationId xmlns:a16="http://schemas.microsoft.com/office/drawing/2014/main" id="{31EBF3DE-DBEF-1F45-A88A-611992408293}"/>
                    </a:ext>
                  </a:extLst>
                </p:cNvPr>
                <p:cNvSpPr/>
                <p:nvPr/>
              </p:nvSpPr>
              <p:spPr>
                <a:xfrm>
                  <a:off x="6081026" y="3545959"/>
                  <a:ext cx="30162" cy="147637"/>
                </a:xfrm>
                <a:custGeom>
                  <a:avLst/>
                  <a:gdLst/>
                  <a:ahLst/>
                  <a:cxnLst/>
                  <a:rect l="l" t="t" r="r" b="b"/>
                  <a:pathLst>
                    <a:path w="137" h="689" extrusionOk="0">
                      <a:moveTo>
                        <a:pt x="50" y="506"/>
                      </a:moveTo>
                      <a:cubicBezTo>
                        <a:pt x="26" y="353"/>
                        <a:pt x="15" y="247"/>
                        <a:pt x="15" y="187"/>
                      </a:cubicBezTo>
                      <a:cubicBezTo>
                        <a:pt x="15" y="0"/>
                        <a:pt x="15" y="0"/>
                        <a:pt x="15" y="0"/>
                      </a:cubicBezTo>
                      <a:cubicBezTo>
                        <a:pt x="118" y="0"/>
                        <a:pt x="118" y="0"/>
                        <a:pt x="118" y="0"/>
                      </a:cubicBezTo>
                      <a:cubicBezTo>
                        <a:pt x="118" y="187"/>
                        <a:pt x="118" y="187"/>
                        <a:pt x="118" y="187"/>
                      </a:cubicBezTo>
                      <a:cubicBezTo>
                        <a:pt x="118" y="245"/>
                        <a:pt x="106" y="351"/>
                        <a:pt x="82" y="506"/>
                      </a:cubicBezTo>
                      <a:lnTo>
                        <a:pt x="50" y="506"/>
                      </a:lnTo>
                      <a:close/>
                      <a:moveTo>
                        <a:pt x="69" y="552"/>
                      </a:moveTo>
                      <a:cubicBezTo>
                        <a:pt x="50" y="552"/>
                        <a:pt x="34" y="558"/>
                        <a:pt x="21" y="572"/>
                      </a:cubicBezTo>
                      <a:cubicBezTo>
                        <a:pt x="7" y="585"/>
                        <a:pt x="0" y="601"/>
                        <a:pt x="0" y="620"/>
                      </a:cubicBezTo>
                      <a:cubicBezTo>
                        <a:pt x="0" y="639"/>
                        <a:pt x="7" y="655"/>
                        <a:pt x="21" y="669"/>
                      </a:cubicBezTo>
                      <a:cubicBezTo>
                        <a:pt x="34" y="682"/>
                        <a:pt x="50" y="689"/>
                        <a:pt x="69" y="689"/>
                      </a:cubicBezTo>
                      <a:cubicBezTo>
                        <a:pt x="88" y="689"/>
                        <a:pt x="104" y="682"/>
                        <a:pt x="117" y="669"/>
                      </a:cubicBezTo>
                      <a:cubicBezTo>
                        <a:pt x="131" y="655"/>
                        <a:pt x="137" y="639"/>
                        <a:pt x="137" y="620"/>
                      </a:cubicBezTo>
                      <a:cubicBezTo>
                        <a:pt x="137" y="601"/>
                        <a:pt x="131" y="585"/>
                        <a:pt x="117" y="572"/>
                      </a:cubicBezTo>
                      <a:cubicBezTo>
                        <a:pt x="104" y="558"/>
                        <a:pt x="88" y="552"/>
                        <a:pt x="69" y="55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grpSp>
            <p:nvGrpSpPr>
              <p:cNvPr id="99" name="Google Shape;499;p42">
                <a:extLst>
                  <a:ext uri="{FF2B5EF4-FFF2-40B4-BE49-F238E27FC236}">
                    <a16:creationId xmlns:a16="http://schemas.microsoft.com/office/drawing/2014/main" id="{72D1154D-99BF-404A-A07D-D003B2B1A897}"/>
                  </a:ext>
                </a:extLst>
              </p:cNvPr>
              <p:cNvGrpSpPr/>
              <p:nvPr/>
            </p:nvGrpSpPr>
            <p:grpSpPr>
              <a:xfrm>
                <a:off x="5723498" y="3837167"/>
                <a:ext cx="306792" cy="306792"/>
                <a:chOff x="3744002" y="2775809"/>
                <a:chExt cx="230100" cy="230100"/>
              </a:xfrm>
            </p:grpSpPr>
            <p:sp>
              <p:nvSpPr>
                <p:cNvPr id="100" name="Google Shape;500;p42">
                  <a:extLst>
                    <a:ext uri="{FF2B5EF4-FFF2-40B4-BE49-F238E27FC236}">
                      <a16:creationId xmlns:a16="http://schemas.microsoft.com/office/drawing/2014/main" id="{C6B7A727-2CA4-5847-BC84-021DB15906AA}"/>
                    </a:ext>
                  </a:extLst>
                </p:cNvPr>
                <p:cNvSpPr/>
                <p:nvPr/>
              </p:nvSpPr>
              <p:spPr>
                <a:xfrm>
                  <a:off x="3744002" y="2775809"/>
                  <a:ext cx="230100" cy="230100"/>
                </a:xfrm>
                <a:prstGeom prst="ellipse">
                  <a:avLst/>
                </a:prstGeom>
                <a:solidFill>
                  <a:srgbClr val="28BA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101" name="Google Shape;501;p42">
                  <a:extLst>
                    <a:ext uri="{FF2B5EF4-FFF2-40B4-BE49-F238E27FC236}">
                      <a16:creationId xmlns:a16="http://schemas.microsoft.com/office/drawing/2014/main" id="{0D5CBAFD-7B5A-5144-8292-0DD663403848}"/>
                    </a:ext>
                  </a:extLst>
                </p:cNvPr>
                <p:cNvSpPr/>
                <p:nvPr/>
              </p:nvSpPr>
              <p:spPr>
                <a:xfrm>
                  <a:off x="3802224" y="2836059"/>
                  <a:ext cx="113734" cy="109672"/>
                </a:xfrm>
                <a:custGeom>
                  <a:avLst/>
                  <a:gdLst/>
                  <a:ahLst/>
                  <a:cxnLst/>
                  <a:rect l="l" t="t" r="r" b="b"/>
                  <a:pathLst>
                    <a:path w="84" h="81" extrusionOk="0">
                      <a:moveTo>
                        <a:pt x="36" y="67"/>
                      </a:moveTo>
                      <a:lnTo>
                        <a:pt x="7" y="39"/>
                      </a:lnTo>
                      <a:lnTo>
                        <a:pt x="0" y="45"/>
                      </a:lnTo>
                      <a:lnTo>
                        <a:pt x="38" y="81"/>
                      </a:lnTo>
                      <a:lnTo>
                        <a:pt x="84" y="4"/>
                      </a:lnTo>
                      <a:lnTo>
                        <a:pt x="76" y="0"/>
                      </a:lnTo>
                      <a:lnTo>
                        <a:pt x="36"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grpSp>
            <p:nvGrpSpPr>
              <p:cNvPr id="102" name="Google Shape;499;p42">
                <a:extLst>
                  <a:ext uri="{FF2B5EF4-FFF2-40B4-BE49-F238E27FC236}">
                    <a16:creationId xmlns:a16="http://schemas.microsoft.com/office/drawing/2014/main" id="{30DB0D73-473A-4B42-A77C-4F4FBBA516C3}"/>
                  </a:ext>
                </a:extLst>
              </p:cNvPr>
              <p:cNvGrpSpPr/>
              <p:nvPr/>
            </p:nvGrpSpPr>
            <p:grpSpPr>
              <a:xfrm>
                <a:off x="5723498" y="4504096"/>
                <a:ext cx="306792" cy="306792"/>
                <a:chOff x="3744002" y="2775809"/>
                <a:chExt cx="230100" cy="230100"/>
              </a:xfrm>
            </p:grpSpPr>
            <p:sp>
              <p:nvSpPr>
                <p:cNvPr id="103" name="Google Shape;500;p42">
                  <a:extLst>
                    <a:ext uri="{FF2B5EF4-FFF2-40B4-BE49-F238E27FC236}">
                      <a16:creationId xmlns:a16="http://schemas.microsoft.com/office/drawing/2014/main" id="{56553DBA-E9B1-FD45-B41D-7C683B2C93F8}"/>
                    </a:ext>
                  </a:extLst>
                </p:cNvPr>
                <p:cNvSpPr/>
                <p:nvPr/>
              </p:nvSpPr>
              <p:spPr>
                <a:xfrm>
                  <a:off x="3744002" y="2775809"/>
                  <a:ext cx="230100" cy="230100"/>
                </a:xfrm>
                <a:prstGeom prst="ellipse">
                  <a:avLst/>
                </a:prstGeom>
                <a:solidFill>
                  <a:srgbClr val="28BA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sp>
              <p:nvSpPr>
                <p:cNvPr id="104" name="Google Shape;501;p42">
                  <a:extLst>
                    <a:ext uri="{FF2B5EF4-FFF2-40B4-BE49-F238E27FC236}">
                      <a16:creationId xmlns:a16="http://schemas.microsoft.com/office/drawing/2014/main" id="{202B35DE-CE02-9648-AF59-443FA0AE2485}"/>
                    </a:ext>
                  </a:extLst>
                </p:cNvPr>
                <p:cNvSpPr/>
                <p:nvPr/>
              </p:nvSpPr>
              <p:spPr>
                <a:xfrm>
                  <a:off x="3802224" y="2836059"/>
                  <a:ext cx="113734" cy="109672"/>
                </a:xfrm>
                <a:custGeom>
                  <a:avLst/>
                  <a:gdLst/>
                  <a:ahLst/>
                  <a:cxnLst/>
                  <a:rect l="l" t="t" r="r" b="b"/>
                  <a:pathLst>
                    <a:path w="84" h="81" extrusionOk="0">
                      <a:moveTo>
                        <a:pt x="36" y="67"/>
                      </a:moveTo>
                      <a:lnTo>
                        <a:pt x="7" y="39"/>
                      </a:lnTo>
                      <a:lnTo>
                        <a:pt x="0" y="45"/>
                      </a:lnTo>
                      <a:lnTo>
                        <a:pt x="38" y="81"/>
                      </a:lnTo>
                      <a:lnTo>
                        <a:pt x="84" y="4"/>
                      </a:lnTo>
                      <a:lnTo>
                        <a:pt x="76" y="0"/>
                      </a:lnTo>
                      <a:lnTo>
                        <a:pt x="36"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latin typeface="Trebuchet MS"/>
                    <a:ea typeface="Trebuchet MS"/>
                    <a:cs typeface="Trebuchet MS"/>
                    <a:sym typeface="Trebuchet MS"/>
                  </a:endParaRPr>
                </a:p>
              </p:txBody>
            </p:sp>
          </p:grpSp>
        </p:grpSp>
      </p:grpSp>
      <p:sp>
        <p:nvSpPr>
          <p:cNvPr id="105" name="Rectangle 104">
            <a:extLst>
              <a:ext uri="{FF2B5EF4-FFF2-40B4-BE49-F238E27FC236}">
                <a16:creationId xmlns:a16="http://schemas.microsoft.com/office/drawing/2014/main" id="{BC13EB19-0900-C64B-AB4E-BAD2A9FA2108}"/>
              </a:ext>
            </a:extLst>
          </p:cNvPr>
          <p:cNvSpPr/>
          <p:nvPr/>
        </p:nvSpPr>
        <p:spPr>
          <a:xfrm>
            <a:off x="4900170" y="2279141"/>
            <a:ext cx="4206240" cy="32408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A22AB955-AEC2-EA4B-B8CF-5089F254A41E}"/>
              </a:ext>
            </a:extLst>
          </p:cNvPr>
          <p:cNvSpPr/>
          <p:nvPr/>
        </p:nvSpPr>
        <p:spPr>
          <a:xfrm>
            <a:off x="9411712" y="2313291"/>
            <a:ext cx="2347223" cy="32408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ectangle 107">
            <a:extLst>
              <a:ext uri="{FF2B5EF4-FFF2-40B4-BE49-F238E27FC236}">
                <a16:creationId xmlns:a16="http://schemas.microsoft.com/office/drawing/2014/main" id="{E196BB9F-9176-3742-9149-CF9E8091C779}"/>
              </a:ext>
            </a:extLst>
          </p:cNvPr>
          <p:cNvSpPr/>
          <p:nvPr/>
        </p:nvSpPr>
        <p:spPr>
          <a:xfrm>
            <a:off x="9404758" y="3846746"/>
            <a:ext cx="2355912" cy="1631216"/>
          </a:xfrm>
          <a:prstGeom prst="rect">
            <a:avLst/>
          </a:prstGeom>
        </p:spPr>
        <p:txBody>
          <a:bodyPr wrap="square">
            <a:spAutoFit/>
          </a:bodyPr>
          <a:lstStyle/>
          <a:p>
            <a:pPr algn="ctr"/>
            <a:r>
              <a:rPr lang="en-US" sz="2000">
                <a:latin typeface="Tw Cen MT" panose="020B0602020104020603" pitchFamily="34" charset="77"/>
              </a:rPr>
              <a:t>Use this option if you agree with joint comments but want to add specific priority that is not included.</a:t>
            </a:r>
            <a:endParaRPr lang="en-US" sz="2000"/>
          </a:p>
        </p:txBody>
      </p:sp>
      <p:grpSp>
        <p:nvGrpSpPr>
          <p:cNvPr id="71" name="Group 70">
            <a:extLst>
              <a:ext uri="{FF2B5EF4-FFF2-40B4-BE49-F238E27FC236}">
                <a16:creationId xmlns:a16="http://schemas.microsoft.com/office/drawing/2014/main" id="{335FBBAC-10B9-1140-A28B-F378C9A67C28}"/>
              </a:ext>
            </a:extLst>
          </p:cNvPr>
          <p:cNvGrpSpPr/>
          <p:nvPr/>
        </p:nvGrpSpPr>
        <p:grpSpPr>
          <a:xfrm>
            <a:off x="870584" y="2436840"/>
            <a:ext cx="575112" cy="575113"/>
            <a:chOff x="2530475" y="2533650"/>
            <a:chExt cx="1244600" cy="1244601"/>
          </a:xfrm>
          <a:solidFill>
            <a:schemeClr val="tx2"/>
          </a:solidFill>
        </p:grpSpPr>
        <p:sp>
          <p:nvSpPr>
            <p:cNvPr id="73" name="Freeform 54">
              <a:extLst>
                <a:ext uri="{FF2B5EF4-FFF2-40B4-BE49-F238E27FC236}">
                  <a16:creationId xmlns:a16="http://schemas.microsoft.com/office/drawing/2014/main" id="{3D70B9B4-A75F-884E-BF1F-61E9C9D6B59D}"/>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55">
              <a:extLst>
                <a:ext uri="{FF2B5EF4-FFF2-40B4-BE49-F238E27FC236}">
                  <a16:creationId xmlns:a16="http://schemas.microsoft.com/office/drawing/2014/main" id="{F1D25334-5E4F-8F43-821C-BAC3810A003F}"/>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56">
              <a:extLst>
                <a:ext uri="{FF2B5EF4-FFF2-40B4-BE49-F238E27FC236}">
                  <a16:creationId xmlns:a16="http://schemas.microsoft.com/office/drawing/2014/main" id="{7C8C0C90-33DC-6B4D-82B9-F2AAE7E72BB5}"/>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57">
              <a:extLst>
                <a:ext uri="{FF2B5EF4-FFF2-40B4-BE49-F238E27FC236}">
                  <a16:creationId xmlns:a16="http://schemas.microsoft.com/office/drawing/2014/main" id="{2130BA0E-5836-3149-9752-57E1B346FA71}"/>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58">
              <a:extLst>
                <a:ext uri="{FF2B5EF4-FFF2-40B4-BE49-F238E27FC236}">
                  <a16:creationId xmlns:a16="http://schemas.microsoft.com/office/drawing/2014/main" id="{C7BFF67B-F4F7-8A49-B206-CAD301CDD819}"/>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59">
              <a:extLst>
                <a:ext uri="{FF2B5EF4-FFF2-40B4-BE49-F238E27FC236}">
                  <a16:creationId xmlns:a16="http://schemas.microsoft.com/office/drawing/2014/main" id="{2598B787-14B2-7548-AABA-9A0424A8997B}"/>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3" name="Group 92">
            <a:extLst>
              <a:ext uri="{FF2B5EF4-FFF2-40B4-BE49-F238E27FC236}">
                <a16:creationId xmlns:a16="http://schemas.microsoft.com/office/drawing/2014/main" id="{EC4E2842-55BF-1D4F-A00B-D117A0989DB4}"/>
              </a:ext>
            </a:extLst>
          </p:cNvPr>
          <p:cNvGrpSpPr/>
          <p:nvPr/>
        </p:nvGrpSpPr>
        <p:grpSpPr>
          <a:xfrm>
            <a:off x="5194238" y="2434189"/>
            <a:ext cx="575112" cy="575113"/>
            <a:chOff x="2530475" y="2533650"/>
            <a:chExt cx="1244600" cy="1244601"/>
          </a:xfrm>
          <a:solidFill>
            <a:schemeClr val="tx2"/>
          </a:solidFill>
        </p:grpSpPr>
        <p:sp>
          <p:nvSpPr>
            <p:cNvPr id="94" name="Freeform 54">
              <a:extLst>
                <a:ext uri="{FF2B5EF4-FFF2-40B4-BE49-F238E27FC236}">
                  <a16:creationId xmlns:a16="http://schemas.microsoft.com/office/drawing/2014/main" id="{DE282548-4BAB-1C45-A4D2-76CACF1A2633}"/>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55">
              <a:extLst>
                <a:ext uri="{FF2B5EF4-FFF2-40B4-BE49-F238E27FC236}">
                  <a16:creationId xmlns:a16="http://schemas.microsoft.com/office/drawing/2014/main" id="{07F1499F-4B0E-7847-81A7-43C23DABE402}"/>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56">
              <a:extLst>
                <a:ext uri="{FF2B5EF4-FFF2-40B4-BE49-F238E27FC236}">
                  <a16:creationId xmlns:a16="http://schemas.microsoft.com/office/drawing/2014/main" id="{8C4EC2CC-0541-524F-8BF0-2868C058BEEA}"/>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57">
              <a:extLst>
                <a:ext uri="{FF2B5EF4-FFF2-40B4-BE49-F238E27FC236}">
                  <a16:creationId xmlns:a16="http://schemas.microsoft.com/office/drawing/2014/main" id="{1D1A3650-C94A-FB4A-9466-6F51DE32DCAC}"/>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8">
              <a:extLst>
                <a:ext uri="{FF2B5EF4-FFF2-40B4-BE49-F238E27FC236}">
                  <a16:creationId xmlns:a16="http://schemas.microsoft.com/office/drawing/2014/main" id="{09B0612C-620F-0F43-A4B7-CA4A2795126E}"/>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59">
              <a:extLst>
                <a:ext uri="{FF2B5EF4-FFF2-40B4-BE49-F238E27FC236}">
                  <a16:creationId xmlns:a16="http://schemas.microsoft.com/office/drawing/2014/main" id="{51533374-0E06-2A4F-84F3-8A956EA1ED97}"/>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4" name="Group 113">
            <a:extLst>
              <a:ext uri="{FF2B5EF4-FFF2-40B4-BE49-F238E27FC236}">
                <a16:creationId xmlns:a16="http://schemas.microsoft.com/office/drawing/2014/main" id="{DF577B71-7F01-A042-BF4D-D03042913B97}"/>
              </a:ext>
            </a:extLst>
          </p:cNvPr>
          <p:cNvGrpSpPr/>
          <p:nvPr/>
        </p:nvGrpSpPr>
        <p:grpSpPr>
          <a:xfrm>
            <a:off x="9899482" y="2449352"/>
            <a:ext cx="575112" cy="575113"/>
            <a:chOff x="2530475" y="2533650"/>
            <a:chExt cx="1244600" cy="1244601"/>
          </a:xfrm>
          <a:solidFill>
            <a:schemeClr val="tx2"/>
          </a:solidFill>
        </p:grpSpPr>
        <p:sp>
          <p:nvSpPr>
            <p:cNvPr id="115" name="Freeform 54">
              <a:extLst>
                <a:ext uri="{FF2B5EF4-FFF2-40B4-BE49-F238E27FC236}">
                  <a16:creationId xmlns:a16="http://schemas.microsoft.com/office/drawing/2014/main" id="{970532D1-9AE0-8944-BEE2-C6C6F7A87D3F}"/>
                </a:ext>
              </a:extLst>
            </p:cNvPr>
            <p:cNvSpPr>
              <a:spLocks/>
            </p:cNvSpPr>
            <p:nvPr/>
          </p:nvSpPr>
          <p:spPr bwMode="auto">
            <a:xfrm>
              <a:off x="2874963" y="2533650"/>
              <a:ext cx="555625" cy="555625"/>
            </a:xfrm>
            <a:custGeom>
              <a:avLst/>
              <a:gdLst/>
              <a:ahLst/>
              <a:cxnLst>
                <a:cxn ang="0">
                  <a:pos x="369" y="701"/>
                </a:cxn>
                <a:cxn ang="0">
                  <a:pos x="421" y="694"/>
                </a:cxn>
                <a:cxn ang="0">
                  <a:pos x="470" y="680"/>
                </a:cxn>
                <a:cxn ang="0">
                  <a:pos x="517" y="658"/>
                </a:cxn>
                <a:cxn ang="0">
                  <a:pos x="560" y="631"/>
                </a:cxn>
                <a:cxn ang="0">
                  <a:pos x="598" y="598"/>
                </a:cxn>
                <a:cxn ang="0">
                  <a:pos x="631" y="561"/>
                </a:cxn>
                <a:cxn ang="0">
                  <a:pos x="658" y="517"/>
                </a:cxn>
                <a:cxn ang="0">
                  <a:pos x="680" y="472"/>
                </a:cxn>
                <a:cxn ang="0">
                  <a:pos x="694" y="422"/>
                </a:cxn>
                <a:cxn ang="0">
                  <a:pos x="701" y="369"/>
                </a:cxn>
                <a:cxn ang="0">
                  <a:pos x="701" y="333"/>
                </a:cxn>
                <a:cxn ang="0">
                  <a:pos x="694" y="280"/>
                </a:cxn>
                <a:cxn ang="0">
                  <a:pos x="680" y="230"/>
                </a:cxn>
                <a:cxn ang="0">
                  <a:pos x="658" y="184"/>
                </a:cxn>
                <a:cxn ang="0">
                  <a:pos x="631" y="140"/>
                </a:cxn>
                <a:cxn ang="0">
                  <a:pos x="598" y="103"/>
                </a:cxn>
                <a:cxn ang="0">
                  <a:pos x="560" y="70"/>
                </a:cxn>
                <a:cxn ang="0">
                  <a:pos x="517" y="43"/>
                </a:cxn>
                <a:cxn ang="0">
                  <a:pos x="470" y="21"/>
                </a:cxn>
                <a:cxn ang="0">
                  <a:pos x="421" y="8"/>
                </a:cxn>
                <a:cxn ang="0">
                  <a:pos x="369" y="0"/>
                </a:cxn>
                <a:cxn ang="0">
                  <a:pos x="332" y="0"/>
                </a:cxn>
                <a:cxn ang="0">
                  <a:pos x="280" y="8"/>
                </a:cxn>
                <a:cxn ang="0">
                  <a:pos x="230" y="21"/>
                </a:cxn>
                <a:cxn ang="0">
                  <a:pos x="183" y="43"/>
                </a:cxn>
                <a:cxn ang="0">
                  <a:pos x="140" y="70"/>
                </a:cxn>
                <a:cxn ang="0">
                  <a:pos x="103" y="103"/>
                </a:cxn>
                <a:cxn ang="0">
                  <a:pos x="70" y="140"/>
                </a:cxn>
                <a:cxn ang="0">
                  <a:pos x="42" y="184"/>
                </a:cxn>
                <a:cxn ang="0">
                  <a:pos x="21" y="230"/>
                </a:cxn>
                <a:cxn ang="0">
                  <a:pos x="7" y="280"/>
                </a:cxn>
                <a:cxn ang="0">
                  <a:pos x="0" y="333"/>
                </a:cxn>
                <a:cxn ang="0">
                  <a:pos x="0" y="369"/>
                </a:cxn>
                <a:cxn ang="0">
                  <a:pos x="7" y="422"/>
                </a:cxn>
                <a:cxn ang="0">
                  <a:pos x="21" y="472"/>
                </a:cxn>
                <a:cxn ang="0">
                  <a:pos x="42" y="517"/>
                </a:cxn>
                <a:cxn ang="0">
                  <a:pos x="70" y="561"/>
                </a:cxn>
                <a:cxn ang="0">
                  <a:pos x="103" y="598"/>
                </a:cxn>
                <a:cxn ang="0">
                  <a:pos x="140" y="631"/>
                </a:cxn>
                <a:cxn ang="0">
                  <a:pos x="183" y="658"/>
                </a:cxn>
                <a:cxn ang="0">
                  <a:pos x="230" y="680"/>
                </a:cxn>
                <a:cxn ang="0">
                  <a:pos x="280" y="694"/>
                </a:cxn>
                <a:cxn ang="0">
                  <a:pos x="332" y="701"/>
                </a:cxn>
              </a:cxnLst>
              <a:rect l="0" t="0" r="r" b="b"/>
              <a:pathLst>
                <a:path w="701" h="701">
                  <a:moveTo>
                    <a:pt x="350" y="701"/>
                  </a:moveTo>
                  <a:lnTo>
                    <a:pt x="350" y="701"/>
                  </a:lnTo>
                  <a:lnTo>
                    <a:pt x="369" y="701"/>
                  </a:lnTo>
                  <a:lnTo>
                    <a:pt x="386" y="699"/>
                  </a:lnTo>
                  <a:lnTo>
                    <a:pt x="404" y="697"/>
                  </a:lnTo>
                  <a:lnTo>
                    <a:pt x="421" y="694"/>
                  </a:lnTo>
                  <a:lnTo>
                    <a:pt x="438" y="691"/>
                  </a:lnTo>
                  <a:lnTo>
                    <a:pt x="455" y="685"/>
                  </a:lnTo>
                  <a:lnTo>
                    <a:pt x="470" y="680"/>
                  </a:lnTo>
                  <a:lnTo>
                    <a:pt x="487" y="674"/>
                  </a:lnTo>
                  <a:lnTo>
                    <a:pt x="503" y="667"/>
                  </a:lnTo>
                  <a:lnTo>
                    <a:pt x="517" y="658"/>
                  </a:lnTo>
                  <a:lnTo>
                    <a:pt x="532" y="650"/>
                  </a:lnTo>
                  <a:lnTo>
                    <a:pt x="546" y="642"/>
                  </a:lnTo>
                  <a:lnTo>
                    <a:pt x="560" y="631"/>
                  </a:lnTo>
                  <a:lnTo>
                    <a:pt x="573" y="621"/>
                  </a:lnTo>
                  <a:lnTo>
                    <a:pt x="586" y="610"/>
                  </a:lnTo>
                  <a:lnTo>
                    <a:pt x="598" y="598"/>
                  </a:lnTo>
                  <a:lnTo>
                    <a:pt x="610" y="587"/>
                  </a:lnTo>
                  <a:lnTo>
                    <a:pt x="621" y="573"/>
                  </a:lnTo>
                  <a:lnTo>
                    <a:pt x="631" y="561"/>
                  </a:lnTo>
                  <a:lnTo>
                    <a:pt x="641" y="546"/>
                  </a:lnTo>
                  <a:lnTo>
                    <a:pt x="650" y="533"/>
                  </a:lnTo>
                  <a:lnTo>
                    <a:pt x="658" y="517"/>
                  </a:lnTo>
                  <a:lnTo>
                    <a:pt x="667" y="503"/>
                  </a:lnTo>
                  <a:lnTo>
                    <a:pt x="673" y="487"/>
                  </a:lnTo>
                  <a:lnTo>
                    <a:pt x="680" y="472"/>
                  </a:lnTo>
                  <a:lnTo>
                    <a:pt x="685" y="455"/>
                  </a:lnTo>
                  <a:lnTo>
                    <a:pt x="690" y="438"/>
                  </a:lnTo>
                  <a:lnTo>
                    <a:pt x="694" y="422"/>
                  </a:lnTo>
                  <a:lnTo>
                    <a:pt x="697" y="404"/>
                  </a:lnTo>
                  <a:lnTo>
                    <a:pt x="699" y="386"/>
                  </a:lnTo>
                  <a:lnTo>
                    <a:pt x="701" y="369"/>
                  </a:lnTo>
                  <a:lnTo>
                    <a:pt x="701" y="350"/>
                  </a:lnTo>
                  <a:lnTo>
                    <a:pt x="701" y="350"/>
                  </a:lnTo>
                  <a:lnTo>
                    <a:pt x="701" y="333"/>
                  </a:lnTo>
                  <a:lnTo>
                    <a:pt x="699" y="315"/>
                  </a:lnTo>
                  <a:lnTo>
                    <a:pt x="697" y="297"/>
                  </a:lnTo>
                  <a:lnTo>
                    <a:pt x="694" y="280"/>
                  </a:lnTo>
                  <a:lnTo>
                    <a:pt x="690" y="263"/>
                  </a:lnTo>
                  <a:lnTo>
                    <a:pt x="685" y="246"/>
                  </a:lnTo>
                  <a:lnTo>
                    <a:pt x="680" y="230"/>
                  </a:lnTo>
                  <a:lnTo>
                    <a:pt x="673" y="214"/>
                  </a:lnTo>
                  <a:lnTo>
                    <a:pt x="667" y="199"/>
                  </a:lnTo>
                  <a:lnTo>
                    <a:pt x="658" y="184"/>
                  </a:lnTo>
                  <a:lnTo>
                    <a:pt x="650" y="169"/>
                  </a:lnTo>
                  <a:lnTo>
                    <a:pt x="641" y="155"/>
                  </a:lnTo>
                  <a:lnTo>
                    <a:pt x="631" y="140"/>
                  </a:lnTo>
                  <a:lnTo>
                    <a:pt x="621" y="128"/>
                  </a:lnTo>
                  <a:lnTo>
                    <a:pt x="610" y="115"/>
                  </a:lnTo>
                  <a:lnTo>
                    <a:pt x="598" y="103"/>
                  </a:lnTo>
                  <a:lnTo>
                    <a:pt x="586" y="92"/>
                  </a:lnTo>
                  <a:lnTo>
                    <a:pt x="573" y="80"/>
                  </a:lnTo>
                  <a:lnTo>
                    <a:pt x="560" y="70"/>
                  </a:lnTo>
                  <a:lnTo>
                    <a:pt x="546" y="60"/>
                  </a:lnTo>
                  <a:lnTo>
                    <a:pt x="532" y="51"/>
                  </a:lnTo>
                  <a:lnTo>
                    <a:pt x="517" y="43"/>
                  </a:lnTo>
                  <a:lnTo>
                    <a:pt x="503" y="35"/>
                  </a:lnTo>
                  <a:lnTo>
                    <a:pt x="487" y="27"/>
                  </a:lnTo>
                  <a:lnTo>
                    <a:pt x="470" y="21"/>
                  </a:lnTo>
                  <a:lnTo>
                    <a:pt x="455" y="16"/>
                  </a:lnTo>
                  <a:lnTo>
                    <a:pt x="438" y="11"/>
                  </a:lnTo>
                  <a:lnTo>
                    <a:pt x="421" y="8"/>
                  </a:lnTo>
                  <a:lnTo>
                    <a:pt x="404" y="5"/>
                  </a:lnTo>
                  <a:lnTo>
                    <a:pt x="386" y="2"/>
                  </a:lnTo>
                  <a:lnTo>
                    <a:pt x="369" y="0"/>
                  </a:lnTo>
                  <a:lnTo>
                    <a:pt x="350" y="0"/>
                  </a:lnTo>
                  <a:lnTo>
                    <a:pt x="350" y="0"/>
                  </a:lnTo>
                  <a:lnTo>
                    <a:pt x="332" y="0"/>
                  </a:lnTo>
                  <a:lnTo>
                    <a:pt x="315" y="2"/>
                  </a:lnTo>
                  <a:lnTo>
                    <a:pt x="297" y="5"/>
                  </a:lnTo>
                  <a:lnTo>
                    <a:pt x="280" y="8"/>
                  </a:lnTo>
                  <a:lnTo>
                    <a:pt x="263" y="11"/>
                  </a:lnTo>
                  <a:lnTo>
                    <a:pt x="246" y="16"/>
                  </a:lnTo>
                  <a:lnTo>
                    <a:pt x="230" y="21"/>
                  </a:lnTo>
                  <a:lnTo>
                    <a:pt x="214" y="27"/>
                  </a:lnTo>
                  <a:lnTo>
                    <a:pt x="199" y="35"/>
                  </a:lnTo>
                  <a:lnTo>
                    <a:pt x="183" y="43"/>
                  </a:lnTo>
                  <a:lnTo>
                    <a:pt x="168" y="51"/>
                  </a:lnTo>
                  <a:lnTo>
                    <a:pt x="155" y="60"/>
                  </a:lnTo>
                  <a:lnTo>
                    <a:pt x="140" y="70"/>
                  </a:lnTo>
                  <a:lnTo>
                    <a:pt x="128" y="80"/>
                  </a:lnTo>
                  <a:lnTo>
                    <a:pt x="114" y="92"/>
                  </a:lnTo>
                  <a:lnTo>
                    <a:pt x="103" y="103"/>
                  </a:lnTo>
                  <a:lnTo>
                    <a:pt x="91" y="115"/>
                  </a:lnTo>
                  <a:lnTo>
                    <a:pt x="80" y="128"/>
                  </a:lnTo>
                  <a:lnTo>
                    <a:pt x="70" y="140"/>
                  </a:lnTo>
                  <a:lnTo>
                    <a:pt x="59" y="155"/>
                  </a:lnTo>
                  <a:lnTo>
                    <a:pt x="51" y="169"/>
                  </a:lnTo>
                  <a:lnTo>
                    <a:pt x="42" y="184"/>
                  </a:lnTo>
                  <a:lnTo>
                    <a:pt x="35" y="199"/>
                  </a:lnTo>
                  <a:lnTo>
                    <a:pt x="27" y="214"/>
                  </a:lnTo>
                  <a:lnTo>
                    <a:pt x="21" y="230"/>
                  </a:lnTo>
                  <a:lnTo>
                    <a:pt x="16" y="246"/>
                  </a:lnTo>
                  <a:lnTo>
                    <a:pt x="11" y="263"/>
                  </a:lnTo>
                  <a:lnTo>
                    <a:pt x="7" y="280"/>
                  </a:lnTo>
                  <a:lnTo>
                    <a:pt x="4" y="297"/>
                  </a:lnTo>
                  <a:lnTo>
                    <a:pt x="1" y="315"/>
                  </a:lnTo>
                  <a:lnTo>
                    <a:pt x="0" y="333"/>
                  </a:lnTo>
                  <a:lnTo>
                    <a:pt x="0" y="350"/>
                  </a:lnTo>
                  <a:lnTo>
                    <a:pt x="0" y="350"/>
                  </a:lnTo>
                  <a:lnTo>
                    <a:pt x="0" y="369"/>
                  </a:lnTo>
                  <a:lnTo>
                    <a:pt x="1" y="386"/>
                  </a:lnTo>
                  <a:lnTo>
                    <a:pt x="4" y="404"/>
                  </a:lnTo>
                  <a:lnTo>
                    <a:pt x="7" y="422"/>
                  </a:lnTo>
                  <a:lnTo>
                    <a:pt x="11" y="438"/>
                  </a:lnTo>
                  <a:lnTo>
                    <a:pt x="16" y="455"/>
                  </a:lnTo>
                  <a:lnTo>
                    <a:pt x="21" y="472"/>
                  </a:lnTo>
                  <a:lnTo>
                    <a:pt x="27" y="487"/>
                  </a:lnTo>
                  <a:lnTo>
                    <a:pt x="35" y="503"/>
                  </a:lnTo>
                  <a:lnTo>
                    <a:pt x="42" y="517"/>
                  </a:lnTo>
                  <a:lnTo>
                    <a:pt x="51" y="533"/>
                  </a:lnTo>
                  <a:lnTo>
                    <a:pt x="59" y="546"/>
                  </a:lnTo>
                  <a:lnTo>
                    <a:pt x="70" y="561"/>
                  </a:lnTo>
                  <a:lnTo>
                    <a:pt x="80" y="573"/>
                  </a:lnTo>
                  <a:lnTo>
                    <a:pt x="91" y="587"/>
                  </a:lnTo>
                  <a:lnTo>
                    <a:pt x="103" y="598"/>
                  </a:lnTo>
                  <a:lnTo>
                    <a:pt x="114" y="610"/>
                  </a:lnTo>
                  <a:lnTo>
                    <a:pt x="128" y="621"/>
                  </a:lnTo>
                  <a:lnTo>
                    <a:pt x="140" y="631"/>
                  </a:lnTo>
                  <a:lnTo>
                    <a:pt x="155" y="642"/>
                  </a:lnTo>
                  <a:lnTo>
                    <a:pt x="168" y="650"/>
                  </a:lnTo>
                  <a:lnTo>
                    <a:pt x="183" y="658"/>
                  </a:lnTo>
                  <a:lnTo>
                    <a:pt x="199" y="667"/>
                  </a:lnTo>
                  <a:lnTo>
                    <a:pt x="214" y="674"/>
                  </a:lnTo>
                  <a:lnTo>
                    <a:pt x="230" y="680"/>
                  </a:lnTo>
                  <a:lnTo>
                    <a:pt x="246" y="685"/>
                  </a:lnTo>
                  <a:lnTo>
                    <a:pt x="263" y="691"/>
                  </a:lnTo>
                  <a:lnTo>
                    <a:pt x="280" y="694"/>
                  </a:lnTo>
                  <a:lnTo>
                    <a:pt x="297" y="697"/>
                  </a:lnTo>
                  <a:lnTo>
                    <a:pt x="315" y="699"/>
                  </a:lnTo>
                  <a:lnTo>
                    <a:pt x="332" y="701"/>
                  </a:lnTo>
                  <a:lnTo>
                    <a:pt x="350" y="701"/>
                  </a:lnTo>
                  <a:lnTo>
                    <a:pt x="350"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55">
              <a:extLst>
                <a:ext uri="{FF2B5EF4-FFF2-40B4-BE49-F238E27FC236}">
                  <a16:creationId xmlns:a16="http://schemas.microsoft.com/office/drawing/2014/main" id="{C901BC26-382C-F74C-A397-6AD7C25E4A24}"/>
                </a:ext>
              </a:extLst>
            </p:cNvPr>
            <p:cNvSpPr>
              <a:spLocks/>
            </p:cNvSpPr>
            <p:nvPr/>
          </p:nvSpPr>
          <p:spPr bwMode="auto">
            <a:xfrm>
              <a:off x="2895600" y="3313113"/>
              <a:ext cx="514350" cy="330200"/>
            </a:xfrm>
            <a:custGeom>
              <a:avLst/>
              <a:gdLst/>
              <a:ahLst/>
              <a:cxnLst>
                <a:cxn ang="0">
                  <a:pos x="0" y="36"/>
                </a:cxn>
                <a:cxn ang="0">
                  <a:pos x="0" y="380"/>
                </a:cxn>
                <a:cxn ang="0">
                  <a:pos x="0" y="380"/>
                </a:cxn>
                <a:cxn ang="0">
                  <a:pos x="1" y="387"/>
                </a:cxn>
                <a:cxn ang="0">
                  <a:pos x="3" y="394"/>
                </a:cxn>
                <a:cxn ang="0">
                  <a:pos x="6" y="400"/>
                </a:cxn>
                <a:cxn ang="0">
                  <a:pos x="11" y="405"/>
                </a:cxn>
                <a:cxn ang="0">
                  <a:pos x="16" y="409"/>
                </a:cxn>
                <a:cxn ang="0">
                  <a:pos x="22" y="412"/>
                </a:cxn>
                <a:cxn ang="0">
                  <a:pos x="28" y="414"/>
                </a:cxn>
                <a:cxn ang="0">
                  <a:pos x="36" y="415"/>
                </a:cxn>
                <a:cxn ang="0">
                  <a:pos x="614" y="415"/>
                </a:cxn>
                <a:cxn ang="0">
                  <a:pos x="614" y="415"/>
                </a:cxn>
                <a:cxn ang="0">
                  <a:pos x="621" y="414"/>
                </a:cxn>
                <a:cxn ang="0">
                  <a:pos x="627" y="412"/>
                </a:cxn>
                <a:cxn ang="0">
                  <a:pos x="633" y="409"/>
                </a:cxn>
                <a:cxn ang="0">
                  <a:pos x="639" y="405"/>
                </a:cxn>
                <a:cxn ang="0">
                  <a:pos x="643" y="400"/>
                </a:cxn>
                <a:cxn ang="0">
                  <a:pos x="646" y="394"/>
                </a:cxn>
                <a:cxn ang="0">
                  <a:pos x="648" y="387"/>
                </a:cxn>
                <a:cxn ang="0">
                  <a:pos x="649" y="380"/>
                </a:cxn>
                <a:cxn ang="0">
                  <a:pos x="649" y="36"/>
                </a:cxn>
                <a:cxn ang="0">
                  <a:pos x="649" y="36"/>
                </a:cxn>
                <a:cxn ang="0">
                  <a:pos x="648" y="28"/>
                </a:cxn>
                <a:cxn ang="0">
                  <a:pos x="646" y="22"/>
                </a:cxn>
                <a:cxn ang="0">
                  <a:pos x="643" y="16"/>
                </a:cxn>
                <a:cxn ang="0">
                  <a:pos x="639" y="11"/>
                </a:cxn>
                <a:cxn ang="0">
                  <a:pos x="633" y="6"/>
                </a:cxn>
                <a:cxn ang="0">
                  <a:pos x="627" y="3"/>
                </a:cxn>
                <a:cxn ang="0">
                  <a:pos x="621" y="1"/>
                </a:cxn>
                <a:cxn ang="0">
                  <a:pos x="614" y="0"/>
                </a:cxn>
                <a:cxn ang="0">
                  <a:pos x="36" y="0"/>
                </a:cxn>
                <a:cxn ang="0">
                  <a:pos x="36" y="0"/>
                </a:cxn>
                <a:cxn ang="0">
                  <a:pos x="28" y="1"/>
                </a:cxn>
                <a:cxn ang="0">
                  <a:pos x="22" y="3"/>
                </a:cxn>
                <a:cxn ang="0">
                  <a:pos x="16" y="6"/>
                </a:cxn>
                <a:cxn ang="0">
                  <a:pos x="11" y="11"/>
                </a:cxn>
                <a:cxn ang="0">
                  <a:pos x="6" y="16"/>
                </a:cxn>
                <a:cxn ang="0">
                  <a:pos x="3" y="22"/>
                </a:cxn>
                <a:cxn ang="0">
                  <a:pos x="1" y="28"/>
                </a:cxn>
                <a:cxn ang="0">
                  <a:pos x="0" y="36"/>
                </a:cxn>
                <a:cxn ang="0">
                  <a:pos x="0" y="36"/>
                </a:cxn>
              </a:cxnLst>
              <a:rect l="0" t="0" r="r" b="b"/>
              <a:pathLst>
                <a:path w="649" h="415">
                  <a:moveTo>
                    <a:pt x="0" y="36"/>
                  </a:moveTo>
                  <a:lnTo>
                    <a:pt x="0" y="380"/>
                  </a:lnTo>
                  <a:lnTo>
                    <a:pt x="0" y="380"/>
                  </a:lnTo>
                  <a:lnTo>
                    <a:pt x="1" y="387"/>
                  </a:lnTo>
                  <a:lnTo>
                    <a:pt x="3" y="394"/>
                  </a:lnTo>
                  <a:lnTo>
                    <a:pt x="6" y="400"/>
                  </a:lnTo>
                  <a:lnTo>
                    <a:pt x="11" y="405"/>
                  </a:lnTo>
                  <a:lnTo>
                    <a:pt x="16" y="409"/>
                  </a:lnTo>
                  <a:lnTo>
                    <a:pt x="22" y="412"/>
                  </a:lnTo>
                  <a:lnTo>
                    <a:pt x="28" y="414"/>
                  </a:lnTo>
                  <a:lnTo>
                    <a:pt x="36" y="415"/>
                  </a:lnTo>
                  <a:lnTo>
                    <a:pt x="614" y="415"/>
                  </a:lnTo>
                  <a:lnTo>
                    <a:pt x="614" y="415"/>
                  </a:lnTo>
                  <a:lnTo>
                    <a:pt x="621" y="414"/>
                  </a:lnTo>
                  <a:lnTo>
                    <a:pt x="627" y="412"/>
                  </a:lnTo>
                  <a:lnTo>
                    <a:pt x="633" y="409"/>
                  </a:lnTo>
                  <a:lnTo>
                    <a:pt x="639" y="405"/>
                  </a:lnTo>
                  <a:lnTo>
                    <a:pt x="643" y="400"/>
                  </a:lnTo>
                  <a:lnTo>
                    <a:pt x="646" y="394"/>
                  </a:lnTo>
                  <a:lnTo>
                    <a:pt x="648" y="387"/>
                  </a:lnTo>
                  <a:lnTo>
                    <a:pt x="649" y="380"/>
                  </a:lnTo>
                  <a:lnTo>
                    <a:pt x="649" y="36"/>
                  </a:lnTo>
                  <a:lnTo>
                    <a:pt x="649" y="36"/>
                  </a:lnTo>
                  <a:lnTo>
                    <a:pt x="648" y="28"/>
                  </a:lnTo>
                  <a:lnTo>
                    <a:pt x="646" y="22"/>
                  </a:lnTo>
                  <a:lnTo>
                    <a:pt x="643" y="16"/>
                  </a:lnTo>
                  <a:lnTo>
                    <a:pt x="639" y="11"/>
                  </a:lnTo>
                  <a:lnTo>
                    <a:pt x="633" y="6"/>
                  </a:lnTo>
                  <a:lnTo>
                    <a:pt x="627" y="3"/>
                  </a:lnTo>
                  <a:lnTo>
                    <a:pt x="621" y="1"/>
                  </a:lnTo>
                  <a:lnTo>
                    <a:pt x="614" y="0"/>
                  </a:lnTo>
                  <a:lnTo>
                    <a:pt x="36" y="0"/>
                  </a:lnTo>
                  <a:lnTo>
                    <a:pt x="36" y="0"/>
                  </a:lnTo>
                  <a:lnTo>
                    <a:pt x="28" y="1"/>
                  </a:lnTo>
                  <a:lnTo>
                    <a:pt x="22" y="3"/>
                  </a:lnTo>
                  <a:lnTo>
                    <a:pt x="16" y="6"/>
                  </a:lnTo>
                  <a:lnTo>
                    <a:pt x="11" y="11"/>
                  </a:lnTo>
                  <a:lnTo>
                    <a:pt x="6" y="16"/>
                  </a:lnTo>
                  <a:lnTo>
                    <a:pt x="3" y="22"/>
                  </a:lnTo>
                  <a:lnTo>
                    <a:pt x="1"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56">
              <a:extLst>
                <a:ext uri="{FF2B5EF4-FFF2-40B4-BE49-F238E27FC236}">
                  <a16:creationId xmlns:a16="http://schemas.microsoft.com/office/drawing/2014/main" id="{FBE36BD4-AF36-954F-961D-7814F9BEE492}"/>
                </a:ext>
              </a:extLst>
            </p:cNvPr>
            <p:cNvSpPr>
              <a:spLocks/>
            </p:cNvSpPr>
            <p:nvPr/>
          </p:nvSpPr>
          <p:spPr bwMode="auto">
            <a:xfrm>
              <a:off x="2530475" y="3127375"/>
              <a:ext cx="438150" cy="515938"/>
            </a:xfrm>
            <a:custGeom>
              <a:avLst/>
              <a:gdLst/>
              <a:ahLst/>
              <a:cxnLst>
                <a:cxn ang="0">
                  <a:pos x="247" y="648"/>
                </a:cxn>
                <a:cxn ang="0">
                  <a:pos x="267" y="648"/>
                </a:cxn>
                <a:cxn ang="0">
                  <a:pos x="267" y="639"/>
                </a:cxn>
                <a:cxn ang="0">
                  <a:pos x="270" y="607"/>
                </a:cxn>
                <a:cxn ang="0">
                  <a:pos x="279" y="577"/>
                </a:cxn>
                <a:cxn ang="0">
                  <a:pos x="291" y="549"/>
                </a:cxn>
                <a:cxn ang="0">
                  <a:pos x="309" y="524"/>
                </a:cxn>
                <a:cxn ang="0">
                  <a:pos x="329" y="503"/>
                </a:cxn>
                <a:cxn ang="0">
                  <a:pos x="353" y="484"/>
                </a:cxn>
                <a:cxn ang="0">
                  <a:pos x="381" y="471"/>
                </a:cxn>
                <a:cxn ang="0">
                  <a:pos x="410" y="462"/>
                </a:cxn>
                <a:cxn ang="0">
                  <a:pos x="410" y="269"/>
                </a:cxn>
                <a:cxn ang="0">
                  <a:pos x="413" y="252"/>
                </a:cxn>
                <a:cxn ang="0">
                  <a:pos x="418" y="235"/>
                </a:cxn>
                <a:cxn ang="0">
                  <a:pos x="425" y="221"/>
                </a:cxn>
                <a:cxn ang="0">
                  <a:pos x="435" y="208"/>
                </a:cxn>
                <a:cxn ang="0">
                  <a:pos x="448" y="198"/>
                </a:cxn>
                <a:cxn ang="0">
                  <a:pos x="462" y="191"/>
                </a:cxn>
                <a:cxn ang="0">
                  <a:pos x="478" y="186"/>
                </a:cxn>
                <a:cxn ang="0">
                  <a:pos x="496" y="183"/>
                </a:cxn>
                <a:cxn ang="0">
                  <a:pos x="553" y="0"/>
                </a:cxn>
                <a:cxn ang="0">
                  <a:pos x="477" y="0"/>
                </a:cxn>
                <a:cxn ang="0">
                  <a:pos x="472" y="2"/>
                </a:cxn>
                <a:cxn ang="0">
                  <a:pos x="457" y="10"/>
                </a:cxn>
                <a:cxn ang="0">
                  <a:pos x="425" y="35"/>
                </a:cxn>
                <a:cxn ang="0">
                  <a:pos x="367" y="87"/>
                </a:cxn>
                <a:cxn ang="0">
                  <a:pos x="263" y="189"/>
                </a:cxn>
                <a:cxn ang="0">
                  <a:pos x="128" y="330"/>
                </a:cxn>
                <a:cxn ang="0">
                  <a:pos x="45" y="424"/>
                </a:cxn>
                <a:cxn ang="0">
                  <a:pos x="33" y="441"/>
                </a:cxn>
                <a:cxn ang="0">
                  <a:pos x="11" y="477"/>
                </a:cxn>
                <a:cxn ang="0">
                  <a:pos x="5" y="497"/>
                </a:cxn>
                <a:cxn ang="0">
                  <a:pos x="0" y="517"/>
                </a:cxn>
                <a:cxn ang="0">
                  <a:pos x="0" y="536"/>
                </a:cxn>
                <a:cxn ang="0">
                  <a:pos x="6" y="556"/>
                </a:cxn>
                <a:cxn ang="0">
                  <a:pos x="16" y="576"/>
                </a:cxn>
                <a:cxn ang="0">
                  <a:pos x="25" y="587"/>
                </a:cxn>
                <a:cxn ang="0">
                  <a:pos x="48" y="606"/>
                </a:cxn>
                <a:cxn ang="0">
                  <a:pos x="76" y="620"/>
                </a:cxn>
                <a:cxn ang="0">
                  <a:pos x="106" y="632"/>
                </a:cxn>
                <a:cxn ang="0">
                  <a:pos x="137" y="639"/>
                </a:cxn>
                <a:cxn ang="0">
                  <a:pos x="187" y="645"/>
                </a:cxn>
                <a:cxn ang="0">
                  <a:pos x="247" y="648"/>
                </a:cxn>
              </a:cxnLst>
              <a:rect l="0" t="0" r="r" b="b"/>
              <a:pathLst>
                <a:path w="553" h="648">
                  <a:moveTo>
                    <a:pt x="247" y="648"/>
                  </a:moveTo>
                  <a:lnTo>
                    <a:pt x="247" y="648"/>
                  </a:lnTo>
                  <a:lnTo>
                    <a:pt x="267" y="648"/>
                  </a:lnTo>
                  <a:lnTo>
                    <a:pt x="267" y="648"/>
                  </a:lnTo>
                  <a:lnTo>
                    <a:pt x="267" y="639"/>
                  </a:lnTo>
                  <a:lnTo>
                    <a:pt x="267" y="639"/>
                  </a:lnTo>
                  <a:lnTo>
                    <a:pt x="268" y="622"/>
                  </a:lnTo>
                  <a:lnTo>
                    <a:pt x="270" y="607"/>
                  </a:lnTo>
                  <a:lnTo>
                    <a:pt x="273" y="591"/>
                  </a:lnTo>
                  <a:lnTo>
                    <a:pt x="279" y="577"/>
                  </a:lnTo>
                  <a:lnTo>
                    <a:pt x="284" y="563"/>
                  </a:lnTo>
                  <a:lnTo>
                    <a:pt x="291" y="549"/>
                  </a:lnTo>
                  <a:lnTo>
                    <a:pt x="299" y="536"/>
                  </a:lnTo>
                  <a:lnTo>
                    <a:pt x="309" y="524"/>
                  </a:lnTo>
                  <a:lnTo>
                    <a:pt x="318" y="514"/>
                  </a:lnTo>
                  <a:lnTo>
                    <a:pt x="329" y="503"/>
                  </a:lnTo>
                  <a:lnTo>
                    <a:pt x="341" y="493"/>
                  </a:lnTo>
                  <a:lnTo>
                    <a:pt x="353" y="484"/>
                  </a:lnTo>
                  <a:lnTo>
                    <a:pt x="367" y="477"/>
                  </a:lnTo>
                  <a:lnTo>
                    <a:pt x="381" y="471"/>
                  </a:lnTo>
                  <a:lnTo>
                    <a:pt x="396" y="466"/>
                  </a:lnTo>
                  <a:lnTo>
                    <a:pt x="410" y="462"/>
                  </a:lnTo>
                  <a:lnTo>
                    <a:pt x="410" y="269"/>
                  </a:lnTo>
                  <a:lnTo>
                    <a:pt x="410" y="269"/>
                  </a:lnTo>
                  <a:lnTo>
                    <a:pt x="411" y="260"/>
                  </a:lnTo>
                  <a:lnTo>
                    <a:pt x="413" y="252"/>
                  </a:lnTo>
                  <a:lnTo>
                    <a:pt x="415" y="244"/>
                  </a:lnTo>
                  <a:lnTo>
                    <a:pt x="418" y="235"/>
                  </a:lnTo>
                  <a:lnTo>
                    <a:pt x="421" y="228"/>
                  </a:lnTo>
                  <a:lnTo>
                    <a:pt x="425" y="221"/>
                  </a:lnTo>
                  <a:lnTo>
                    <a:pt x="430" y="215"/>
                  </a:lnTo>
                  <a:lnTo>
                    <a:pt x="435" y="208"/>
                  </a:lnTo>
                  <a:lnTo>
                    <a:pt x="442" y="203"/>
                  </a:lnTo>
                  <a:lnTo>
                    <a:pt x="448" y="198"/>
                  </a:lnTo>
                  <a:lnTo>
                    <a:pt x="455" y="194"/>
                  </a:lnTo>
                  <a:lnTo>
                    <a:pt x="462" y="191"/>
                  </a:lnTo>
                  <a:lnTo>
                    <a:pt x="471" y="188"/>
                  </a:lnTo>
                  <a:lnTo>
                    <a:pt x="478" y="186"/>
                  </a:lnTo>
                  <a:lnTo>
                    <a:pt x="486" y="184"/>
                  </a:lnTo>
                  <a:lnTo>
                    <a:pt x="496" y="183"/>
                  </a:lnTo>
                  <a:lnTo>
                    <a:pt x="553" y="183"/>
                  </a:lnTo>
                  <a:lnTo>
                    <a:pt x="553" y="0"/>
                  </a:lnTo>
                  <a:lnTo>
                    <a:pt x="553" y="0"/>
                  </a:lnTo>
                  <a:lnTo>
                    <a:pt x="477" y="0"/>
                  </a:lnTo>
                  <a:lnTo>
                    <a:pt x="477" y="0"/>
                  </a:lnTo>
                  <a:lnTo>
                    <a:pt x="472" y="2"/>
                  </a:lnTo>
                  <a:lnTo>
                    <a:pt x="465" y="5"/>
                  </a:lnTo>
                  <a:lnTo>
                    <a:pt x="457" y="10"/>
                  </a:lnTo>
                  <a:lnTo>
                    <a:pt x="448" y="16"/>
                  </a:lnTo>
                  <a:lnTo>
                    <a:pt x="425" y="35"/>
                  </a:lnTo>
                  <a:lnTo>
                    <a:pt x="398" y="58"/>
                  </a:lnTo>
                  <a:lnTo>
                    <a:pt x="367" y="87"/>
                  </a:lnTo>
                  <a:lnTo>
                    <a:pt x="334" y="118"/>
                  </a:lnTo>
                  <a:lnTo>
                    <a:pt x="263" y="189"/>
                  </a:lnTo>
                  <a:lnTo>
                    <a:pt x="192" y="261"/>
                  </a:lnTo>
                  <a:lnTo>
                    <a:pt x="128" y="330"/>
                  </a:lnTo>
                  <a:lnTo>
                    <a:pt x="76" y="387"/>
                  </a:lnTo>
                  <a:lnTo>
                    <a:pt x="45" y="424"/>
                  </a:lnTo>
                  <a:lnTo>
                    <a:pt x="45" y="424"/>
                  </a:lnTo>
                  <a:lnTo>
                    <a:pt x="33" y="441"/>
                  </a:lnTo>
                  <a:lnTo>
                    <a:pt x="21" y="458"/>
                  </a:lnTo>
                  <a:lnTo>
                    <a:pt x="11" y="477"/>
                  </a:lnTo>
                  <a:lnTo>
                    <a:pt x="8" y="488"/>
                  </a:lnTo>
                  <a:lnTo>
                    <a:pt x="5" y="497"/>
                  </a:lnTo>
                  <a:lnTo>
                    <a:pt x="1" y="507"/>
                  </a:lnTo>
                  <a:lnTo>
                    <a:pt x="0" y="517"/>
                  </a:lnTo>
                  <a:lnTo>
                    <a:pt x="0" y="527"/>
                  </a:lnTo>
                  <a:lnTo>
                    <a:pt x="0" y="536"/>
                  </a:lnTo>
                  <a:lnTo>
                    <a:pt x="3" y="547"/>
                  </a:lnTo>
                  <a:lnTo>
                    <a:pt x="6" y="556"/>
                  </a:lnTo>
                  <a:lnTo>
                    <a:pt x="10" y="565"/>
                  </a:lnTo>
                  <a:lnTo>
                    <a:pt x="16" y="576"/>
                  </a:lnTo>
                  <a:lnTo>
                    <a:pt x="16" y="576"/>
                  </a:lnTo>
                  <a:lnTo>
                    <a:pt x="25" y="587"/>
                  </a:lnTo>
                  <a:lnTo>
                    <a:pt x="37" y="598"/>
                  </a:lnTo>
                  <a:lnTo>
                    <a:pt x="48" y="606"/>
                  </a:lnTo>
                  <a:lnTo>
                    <a:pt x="62" y="614"/>
                  </a:lnTo>
                  <a:lnTo>
                    <a:pt x="76" y="620"/>
                  </a:lnTo>
                  <a:lnTo>
                    <a:pt x="91" y="627"/>
                  </a:lnTo>
                  <a:lnTo>
                    <a:pt x="106" y="632"/>
                  </a:lnTo>
                  <a:lnTo>
                    <a:pt x="122" y="636"/>
                  </a:lnTo>
                  <a:lnTo>
                    <a:pt x="137" y="639"/>
                  </a:lnTo>
                  <a:lnTo>
                    <a:pt x="154" y="641"/>
                  </a:lnTo>
                  <a:lnTo>
                    <a:pt x="187" y="645"/>
                  </a:lnTo>
                  <a:lnTo>
                    <a:pt x="218" y="647"/>
                  </a:lnTo>
                  <a:lnTo>
                    <a:pt x="247" y="648"/>
                  </a:lnTo>
                  <a:lnTo>
                    <a:pt x="247" y="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57">
              <a:extLst>
                <a:ext uri="{FF2B5EF4-FFF2-40B4-BE49-F238E27FC236}">
                  <a16:creationId xmlns:a16="http://schemas.microsoft.com/office/drawing/2014/main" id="{6EE25C71-DAA7-E14F-9C0B-BBC63CDA0164}"/>
                </a:ext>
              </a:extLst>
            </p:cNvPr>
            <p:cNvSpPr>
              <a:spLocks/>
            </p:cNvSpPr>
            <p:nvPr/>
          </p:nvSpPr>
          <p:spPr bwMode="auto">
            <a:xfrm>
              <a:off x="3071813" y="3127375"/>
              <a:ext cx="161925" cy="146050"/>
            </a:xfrm>
            <a:custGeom>
              <a:avLst/>
              <a:gdLst/>
              <a:ahLst/>
              <a:cxnLst>
                <a:cxn ang="0">
                  <a:pos x="102" y="0"/>
                </a:cxn>
                <a:cxn ang="0">
                  <a:pos x="0" y="81"/>
                </a:cxn>
                <a:cxn ang="0">
                  <a:pos x="78" y="143"/>
                </a:cxn>
                <a:cxn ang="0">
                  <a:pos x="68" y="183"/>
                </a:cxn>
                <a:cxn ang="0">
                  <a:pos x="137" y="183"/>
                </a:cxn>
                <a:cxn ang="0">
                  <a:pos x="126" y="143"/>
                </a:cxn>
                <a:cxn ang="0">
                  <a:pos x="205" y="81"/>
                </a:cxn>
                <a:cxn ang="0">
                  <a:pos x="102" y="0"/>
                </a:cxn>
              </a:cxnLst>
              <a:rect l="0" t="0" r="r" b="b"/>
              <a:pathLst>
                <a:path w="205" h="183">
                  <a:moveTo>
                    <a:pt x="102" y="0"/>
                  </a:moveTo>
                  <a:lnTo>
                    <a:pt x="0" y="81"/>
                  </a:lnTo>
                  <a:lnTo>
                    <a:pt x="78" y="143"/>
                  </a:lnTo>
                  <a:lnTo>
                    <a:pt x="68" y="183"/>
                  </a:lnTo>
                  <a:lnTo>
                    <a:pt x="137" y="183"/>
                  </a:lnTo>
                  <a:lnTo>
                    <a:pt x="126" y="143"/>
                  </a:lnTo>
                  <a:lnTo>
                    <a:pt x="205" y="81"/>
                  </a:lnTo>
                  <a:lnTo>
                    <a:pt x="1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58">
              <a:extLst>
                <a:ext uri="{FF2B5EF4-FFF2-40B4-BE49-F238E27FC236}">
                  <a16:creationId xmlns:a16="http://schemas.microsoft.com/office/drawing/2014/main" id="{1451ACE8-0194-C740-AE5E-FCC5CC36B7C8}"/>
                </a:ext>
              </a:extLst>
            </p:cNvPr>
            <p:cNvSpPr>
              <a:spLocks/>
            </p:cNvSpPr>
            <p:nvPr/>
          </p:nvSpPr>
          <p:spPr bwMode="auto">
            <a:xfrm>
              <a:off x="3335338" y="3127375"/>
              <a:ext cx="439737" cy="515938"/>
            </a:xfrm>
            <a:custGeom>
              <a:avLst/>
              <a:gdLst/>
              <a:ahLst/>
              <a:cxnLst>
                <a:cxn ang="0">
                  <a:pos x="0" y="183"/>
                </a:cxn>
                <a:cxn ang="0">
                  <a:pos x="58" y="183"/>
                </a:cxn>
                <a:cxn ang="0">
                  <a:pos x="74" y="186"/>
                </a:cxn>
                <a:cxn ang="0">
                  <a:pos x="91" y="191"/>
                </a:cxn>
                <a:cxn ang="0">
                  <a:pos x="104" y="198"/>
                </a:cxn>
                <a:cxn ang="0">
                  <a:pos x="117" y="208"/>
                </a:cxn>
                <a:cxn ang="0">
                  <a:pos x="127" y="221"/>
                </a:cxn>
                <a:cxn ang="0">
                  <a:pos x="136" y="235"/>
                </a:cxn>
                <a:cxn ang="0">
                  <a:pos x="141" y="252"/>
                </a:cxn>
                <a:cxn ang="0">
                  <a:pos x="142" y="269"/>
                </a:cxn>
                <a:cxn ang="0">
                  <a:pos x="142" y="462"/>
                </a:cxn>
                <a:cxn ang="0">
                  <a:pos x="172" y="471"/>
                </a:cxn>
                <a:cxn ang="0">
                  <a:pos x="199" y="484"/>
                </a:cxn>
                <a:cxn ang="0">
                  <a:pos x="224" y="503"/>
                </a:cxn>
                <a:cxn ang="0">
                  <a:pos x="245" y="524"/>
                </a:cxn>
                <a:cxn ang="0">
                  <a:pos x="261" y="549"/>
                </a:cxn>
                <a:cxn ang="0">
                  <a:pos x="275" y="577"/>
                </a:cxn>
                <a:cxn ang="0">
                  <a:pos x="283" y="607"/>
                </a:cxn>
                <a:cxn ang="0">
                  <a:pos x="285" y="639"/>
                </a:cxn>
                <a:cxn ang="0">
                  <a:pos x="285" y="648"/>
                </a:cxn>
                <a:cxn ang="0">
                  <a:pos x="305" y="648"/>
                </a:cxn>
                <a:cxn ang="0">
                  <a:pos x="334" y="647"/>
                </a:cxn>
                <a:cxn ang="0">
                  <a:pos x="398" y="641"/>
                </a:cxn>
                <a:cxn ang="0">
                  <a:pos x="431" y="636"/>
                </a:cxn>
                <a:cxn ang="0">
                  <a:pos x="462" y="627"/>
                </a:cxn>
                <a:cxn ang="0">
                  <a:pos x="492" y="614"/>
                </a:cxn>
                <a:cxn ang="0">
                  <a:pos x="516" y="598"/>
                </a:cxn>
                <a:cxn ang="0">
                  <a:pos x="537" y="576"/>
                </a:cxn>
                <a:cxn ang="0">
                  <a:pos x="542" y="565"/>
                </a:cxn>
                <a:cxn ang="0">
                  <a:pos x="550" y="547"/>
                </a:cxn>
                <a:cxn ang="0">
                  <a:pos x="553" y="527"/>
                </a:cxn>
                <a:cxn ang="0">
                  <a:pos x="551" y="507"/>
                </a:cxn>
                <a:cxn ang="0">
                  <a:pos x="546" y="488"/>
                </a:cxn>
                <a:cxn ang="0">
                  <a:pos x="532" y="458"/>
                </a:cxn>
                <a:cxn ang="0">
                  <a:pos x="508" y="424"/>
                </a:cxn>
                <a:cxn ang="0">
                  <a:pos x="476" y="387"/>
                </a:cxn>
                <a:cxn ang="0">
                  <a:pos x="360" y="261"/>
                </a:cxn>
                <a:cxn ang="0">
                  <a:pos x="219" y="118"/>
                </a:cxn>
                <a:cxn ang="0">
                  <a:pos x="155" y="58"/>
                </a:cxn>
                <a:cxn ang="0">
                  <a:pos x="105" y="16"/>
                </a:cxn>
                <a:cxn ang="0">
                  <a:pos x="88" y="5"/>
                </a:cxn>
                <a:cxn ang="0">
                  <a:pos x="76" y="0"/>
                </a:cxn>
                <a:cxn ang="0">
                  <a:pos x="0" y="0"/>
                </a:cxn>
              </a:cxnLst>
              <a:rect l="0" t="0" r="r" b="b"/>
              <a:pathLst>
                <a:path w="553" h="648">
                  <a:moveTo>
                    <a:pt x="0" y="0"/>
                  </a:moveTo>
                  <a:lnTo>
                    <a:pt x="0" y="183"/>
                  </a:lnTo>
                  <a:lnTo>
                    <a:pt x="58" y="183"/>
                  </a:lnTo>
                  <a:lnTo>
                    <a:pt x="58" y="183"/>
                  </a:lnTo>
                  <a:lnTo>
                    <a:pt x="66" y="184"/>
                  </a:lnTo>
                  <a:lnTo>
                    <a:pt x="74" y="186"/>
                  </a:lnTo>
                  <a:lnTo>
                    <a:pt x="83" y="188"/>
                  </a:lnTo>
                  <a:lnTo>
                    <a:pt x="91" y="191"/>
                  </a:lnTo>
                  <a:lnTo>
                    <a:pt x="98" y="194"/>
                  </a:lnTo>
                  <a:lnTo>
                    <a:pt x="104" y="198"/>
                  </a:lnTo>
                  <a:lnTo>
                    <a:pt x="112" y="203"/>
                  </a:lnTo>
                  <a:lnTo>
                    <a:pt x="117" y="208"/>
                  </a:lnTo>
                  <a:lnTo>
                    <a:pt x="123" y="215"/>
                  </a:lnTo>
                  <a:lnTo>
                    <a:pt x="127" y="221"/>
                  </a:lnTo>
                  <a:lnTo>
                    <a:pt x="132" y="228"/>
                  </a:lnTo>
                  <a:lnTo>
                    <a:pt x="136" y="235"/>
                  </a:lnTo>
                  <a:lnTo>
                    <a:pt x="139" y="244"/>
                  </a:lnTo>
                  <a:lnTo>
                    <a:pt x="141" y="252"/>
                  </a:lnTo>
                  <a:lnTo>
                    <a:pt x="142" y="260"/>
                  </a:lnTo>
                  <a:lnTo>
                    <a:pt x="142" y="269"/>
                  </a:lnTo>
                  <a:lnTo>
                    <a:pt x="142" y="462"/>
                  </a:lnTo>
                  <a:lnTo>
                    <a:pt x="142" y="462"/>
                  </a:lnTo>
                  <a:lnTo>
                    <a:pt x="157" y="466"/>
                  </a:lnTo>
                  <a:lnTo>
                    <a:pt x="172" y="471"/>
                  </a:lnTo>
                  <a:lnTo>
                    <a:pt x="185" y="477"/>
                  </a:lnTo>
                  <a:lnTo>
                    <a:pt x="199" y="484"/>
                  </a:lnTo>
                  <a:lnTo>
                    <a:pt x="211" y="493"/>
                  </a:lnTo>
                  <a:lnTo>
                    <a:pt x="224" y="503"/>
                  </a:lnTo>
                  <a:lnTo>
                    <a:pt x="234" y="514"/>
                  </a:lnTo>
                  <a:lnTo>
                    <a:pt x="245" y="524"/>
                  </a:lnTo>
                  <a:lnTo>
                    <a:pt x="254" y="536"/>
                  </a:lnTo>
                  <a:lnTo>
                    <a:pt x="261" y="549"/>
                  </a:lnTo>
                  <a:lnTo>
                    <a:pt x="268" y="563"/>
                  </a:lnTo>
                  <a:lnTo>
                    <a:pt x="275" y="577"/>
                  </a:lnTo>
                  <a:lnTo>
                    <a:pt x="279" y="591"/>
                  </a:lnTo>
                  <a:lnTo>
                    <a:pt x="283" y="607"/>
                  </a:lnTo>
                  <a:lnTo>
                    <a:pt x="285" y="622"/>
                  </a:lnTo>
                  <a:lnTo>
                    <a:pt x="285" y="639"/>
                  </a:lnTo>
                  <a:lnTo>
                    <a:pt x="285" y="639"/>
                  </a:lnTo>
                  <a:lnTo>
                    <a:pt x="285" y="648"/>
                  </a:lnTo>
                  <a:lnTo>
                    <a:pt x="285" y="648"/>
                  </a:lnTo>
                  <a:lnTo>
                    <a:pt x="305" y="648"/>
                  </a:lnTo>
                  <a:lnTo>
                    <a:pt x="305" y="648"/>
                  </a:lnTo>
                  <a:lnTo>
                    <a:pt x="334" y="647"/>
                  </a:lnTo>
                  <a:lnTo>
                    <a:pt x="366" y="645"/>
                  </a:lnTo>
                  <a:lnTo>
                    <a:pt x="398" y="641"/>
                  </a:lnTo>
                  <a:lnTo>
                    <a:pt x="415" y="639"/>
                  </a:lnTo>
                  <a:lnTo>
                    <a:pt x="431" y="636"/>
                  </a:lnTo>
                  <a:lnTo>
                    <a:pt x="447" y="632"/>
                  </a:lnTo>
                  <a:lnTo>
                    <a:pt x="462" y="627"/>
                  </a:lnTo>
                  <a:lnTo>
                    <a:pt x="477" y="620"/>
                  </a:lnTo>
                  <a:lnTo>
                    <a:pt x="492" y="614"/>
                  </a:lnTo>
                  <a:lnTo>
                    <a:pt x="504" y="606"/>
                  </a:lnTo>
                  <a:lnTo>
                    <a:pt x="516" y="598"/>
                  </a:lnTo>
                  <a:lnTo>
                    <a:pt x="527" y="587"/>
                  </a:lnTo>
                  <a:lnTo>
                    <a:pt x="537" y="576"/>
                  </a:lnTo>
                  <a:lnTo>
                    <a:pt x="537" y="576"/>
                  </a:lnTo>
                  <a:lnTo>
                    <a:pt x="542" y="565"/>
                  </a:lnTo>
                  <a:lnTo>
                    <a:pt x="547" y="556"/>
                  </a:lnTo>
                  <a:lnTo>
                    <a:pt x="550" y="547"/>
                  </a:lnTo>
                  <a:lnTo>
                    <a:pt x="552" y="536"/>
                  </a:lnTo>
                  <a:lnTo>
                    <a:pt x="553" y="527"/>
                  </a:lnTo>
                  <a:lnTo>
                    <a:pt x="552" y="517"/>
                  </a:lnTo>
                  <a:lnTo>
                    <a:pt x="551" y="507"/>
                  </a:lnTo>
                  <a:lnTo>
                    <a:pt x="549" y="497"/>
                  </a:lnTo>
                  <a:lnTo>
                    <a:pt x="546" y="488"/>
                  </a:lnTo>
                  <a:lnTo>
                    <a:pt x="541" y="477"/>
                  </a:lnTo>
                  <a:lnTo>
                    <a:pt x="532" y="458"/>
                  </a:lnTo>
                  <a:lnTo>
                    <a:pt x="521" y="441"/>
                  </a:lnTo>
                  <a:lnTo>
                    <a:pt x="508" y="424"/>
                  </a:lnTo>
                  <a:lnTo>
                    <a:pt x="508" y="424"/>
                  </a:lnTo>
                  <a:lnTo>
                    <a:pt x="476" y="387"/>
                  </a:lnTo>
                  <a:lnTo>
                    <a:pt x="425" y="330"/>
                  </a:lnTo>
                  <a:lnTo>
                    <a:pt x="360" y="261"/>
                  </a:lnTo>
                  <a:lnTo>
                    <a:pt x="289" y="189"/>
                  </a:lnTo>
                  <a:lnTo>
                    <a:pt x="219" y="118"/>
                  </a:lnTo>
                  <a:lnTo>
                    <a:pt x="185" y="87"/>
                  </a:lnTo>
                  <a:lnTo>
                    <a:pt x="155" y="58"/>
                  </a:lnTo>
                  <a:lnTo>
                    <a:pt x="128" y="35"/>
                  </a:lnTo>
                  <a:lnTo>
                    <a:pt x="105" y="16"/>
                  </a:lnTo>
                  <a:lnTo>
                    <a:pt x="96" y="10"/>
                  </a:lnTo>
                  <a:lnTo>
                    <a:pt x="88" y="5"/>
                  </a:lnTo>
                  <a:lnTo>
                    <a:pt x="82" y="2"/>
                  </a:lnTo>
                  <a:lnTo>
                    <a:pt x="76" y="0"/>
                  </a:lnTo>
                  <a:lnTo>
                    <a:pt x="7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59">
              <a:extLst>
                <a:ext uri="{FF2B5EF4-FFF2-40B4-BE49-F238E27FC236}">
                  <a16:creationId xmlns:a16="http://schemas.microsoft.com/office/drawing/2014/main" id="{84DEBE52-E4E4-8C49-8DF2-44F3765BF2B1}"/>
                </a:ext>
              </a:extLst>
            </p:cNvPr>
            <p:cNvSpPr>
              <a:spLocks/>
            </p:cNvSpPr>
            <p:nvPr/>
          </p:nvSpPr>
          <p:spPr bwMode="auto">
            <a:xfrm>
              <a:off x="2530475" y="3656013"/>
              <a:ext cx="1243012" cy="122238"/>
            </a:xfrm>
            <a:custGeom>
              <a:avLst/>
              <a:gdLst/>
              <a:ahLst/>
              <a:cxnLst>
                <a:cxn ang="0">
                  <a:pos x="1322" y="32"/>
                </a:cxn>
                <a:cxn ang="0">
                  <a:pos x="1321" y="33"/>
                </a:cxn>
                <a:cxn ang="0">
                  <a:pos x="1108" y="33"/>
                </a:cxn>
                <a:cxn ang="0">
                  <a:pos x="1108" y="33"/>
                </a:cxn>
                <a:cxn ang="0">
                  <a:pos x="1108" y="33"/>
                </a:cxn>
                <a:cxn ang="0">
                  <a:pos x="1108" y="33"/>
                </a:cxn>
                <a:cxn ang="0">
                  <a:pos x="1107" y="41"/>
                </a:cxn>
                <a:cxn ang="0">
                  <a:pos x="1105" y="48"/>
                </a:cxn>
                <a:cxn ang="0">
                  <a:pos x="1102" y="54"/>
                </a:cxn>
                <a:cxn ang="0">
                  <a:pos x="1097" y="59"/>
                </a:cxn>
                <a:cxn ang="0">
                  <a:pos x="1091" y="63"/>
                </a:cxn>
                <a:cxn ang="0">
                  <a:pos x="1085" y="68"/>
                </a:cxn>
                <a:cxn ang="0">
                  <a:pos x="1079" y="70"/>
                </a:cxn>
                <a:cxn ang="0">
                  <a:pos x="1071" y="70"/>
                </a:cxn>
                <a:cxn ang="0">
                  <a:pos x="496" y="70"/>
                </a:cxn>
                <a:cxn ang="0">
                  <a:pos x="496" y="70"/>
                </a:cxn>
                <a:cxn ang="0">
                  <a:pos x="488" y="70"/>
                </a:cxn>
                <a:cxn ang="0">
                  <a:pos x="481" y="68"/>
                </a:cxn>
                <a:cxn ang="0">
                  <a:pos x="476" y="63"/>
                </a:cxn>
                <a:cxn ang="0">
                  <a:pos x="470" y="59"/>
                </a:cxn>
                <a:cxn ang="0">
                  <a:pos x="465" y="54"/>
                </a:cxn>
                <a:cxn ang="0">
                  <a:pos x="462" y="48"/>
                </a:cxn>
                <a:cxn ang="0">
                  <a:pos x="460" y="41"/>
                </a:cxn>
                <a:cxn ang="0">
                  <a:pos x="459" y="33"/>
                </a:cxn>
                <a:cxn ang="0">
                  <a:pos x="459" y="33"/>
                </a:cxn>
                <a:cxn ang="0">
                  <a:pos x="459" y="33"/>
                </a:cxn>
                <a:cxn ang="0">
                  <a:pos x="245" y="32"/>
                </a:cxn>
                <a:cxn ang="0">
                  <a:pos x="245" y="32"/>
                </a:cxn>
                <a:cxn ang="0">
                  <a:pos x="203" y="31"/>
                </a:cxn>
                <a:cxn ang="0">
                  <a:pos x="179" y="29"/>
                </a:cxn>
                <a:cxn ang="0">
                  <a:pos x="154" y="27"/>
                </a:cxn>
                <a:cxn ang="0">
                  <a:pos x="128" y="23"/>
                </a:cxn>
                <a:cxn ang="0">
                  <a:pos x="102" y="17"/>
                </a:cxn>
                <a:cxn ang="0">
                  <a:pos x="76" y="9"/>
                </a:cxn>
                <a:cxn ang="0">
                  <a:pos x="64" y="5"/>
                </a:cxn>
                <a:cxn ang="0">
                  <a:pos x="51" y="0"/>
                </a:cxn>
                <a:cxn ang="0">
                  <a:pos x="51" y="0"/>
                </a:cxn>
                <a:cxn ang="0">
                  <a:pos x="0" y="155"/>
                </a:cxn>
                <a:cxn ang="0">
                  <a:pos x="0" y="155"/>
                </a:cxn>
                <a:cxn ang="0">
                  <a:pos x="1567" y="155"/>
                </a:cxn>
                <a:cxn ang="0">
                  <a:pos x="1567" y="155"/>
                </a:cxn>
                <a:cxn ang="0">
                  <a:pos x="1516" y="0"/>
                </a:cxn>
                <a:cxn ang="0">
                  <a:pos x="1516" y="0"/>
                </a:cxn>
                <a:cxn ang="0">
                  <a:pos x="1503" y="5"/>
                </a:cxn>
                <a:cxn ang="0">
                  <a:pos x="1490" y="9"/>
                </a:cxn>
                <a:cxn ang="0">
                  <a:pos x="1465" y="17"/>
                </a:cxn>
                <a:cxn ang="0">
                  <a:pos x="1438" y="23"/>
                </a:cxn>
                <a:cxn ang="0">
                  <a:pos x="1413" y="27"/>
                </a:cxn>
                <a:cxn ang="0">
                  <a:pos x="1387" y="29"/>
                </a:cxn>
                <a:cxn ang="0">
                  <a:pos x="1363" y="31"/>
                </a:cxn>
                <a:cxn ang="0">
                  <a:pos x="1322" y="32"/>
                </a:cxn>
                <a:cxn ang="0">
                  <a:pos x="1322" y="32"/>
                </a:cxn>
              </a:cxnLst>
              <a:rect l="0" t="0" r="r" b="b"/>
              <a:pathLst>
                <a:path w="1567" h="155">
                  <a:moveTo>
                    <a:pt x="1322" y="32"/>
                  </a:moveTo>
                  <a:lnTo>
                    <a:pt x="1321" y="33"/>
                  </a:lnTo>
                  <a:lnTo>
                    <a:pt x="1108" y="33"/>
                  </a:lnTo>
                  <a:lnTo>
                    <a:pt x="1108" y="33"/>
                  </a:lnTo>
                  <a:lnTo>
                    <a:pt x="1108" y="33"/>
                  </a:lnTo>
                  <a:lnTo>
                    <a:pt x="1108" y="33"/>
                  </a:lnTo>
                  <a:lnTo>
                    <a:pt x="1107" y="41"/>
                  </a:lnTo>
                  <a:lnTo>
                    <a:pt x="1105" y="48"/>
                  </a:lnTo>
                  <a:lnTo>
                    <a:pt x="1102" y="54"/>
                  </a:lnTo>
                  <a:lnTo>
                    <a:pt x="1097" y="59"/>
                  </a:lnTo>
                  <a:lnTo>
                    <a:pt x="1091" y="63"/>
                  </a:lnTo>
                  <a:lnTo>
                    <a:pt x="1085" y="68"/>
                  </a:lnTo>
                  <a:lnTo>
                    <a:pt x="1079" y="70"/>
                  </a:lnTo>
                  <a:lnTo>
                    <a:pt x="1071" y="70"/>
                  </a:lnTo>
                  <a:lnTo>
                    <a:pt x="496" y="70"/>
                  </a:lnTo>
                  <a:lnTo>
                    <a:pt x="496" y="70"/>
                  </a:lnTo>
                  <a:lnTo>
                    <a:pt x="488" y="70"/>
                  </a:lnTo>
                  <a:lnTo>
                    <a:pt x="481" y="68"/>
                  </a:lnTo>
                  <a:lnTo>
                    <a:pt x="476" y="63"/>
                  </a:lnTo>
                  <a:lnTo>
                    <a:pt x="470" y="59"/>
                  </a:lnTo>
                  <a:lnTo>
                    <a:pt x="465" y="54"/>
                  </a:lnTo>
                  <a:lnTo>
                    <a:pt x="462" y="48"/>
                  </a:lnTo>
                  <a:lnTo>
                    <a:pt x="460" y="41"/>
                  </a:lnTo>
                  <a:lnTo>
                    <a:pt x="459" y="33"/>
                  </a:lnTo>
                  <a:lnTo>
                    <a:pt x="459" y="33"/>
                  </a:lnTo>
                  <a:lnTo>
                    <a:pt x="459" y="33"/>
                  </a:lnTo>
                  <a:lnTo>
                    <a:pt x="245" y="32"/>
                  </a:lnTo>
                  <a:lnTo>
                    <a:pt x="245" y="32"/>
                  </a:lnTo>
                  <a:lnTo>
                    <a:pt x="203" y="31"/>
                  </a:lnTo>
                  <a:lnTo>
                    <a:pt x="179" y="29"/>
                  </a:lnTo>
                  <a:lnTo>
                    <a:pt x="154" y="27"/>
                  </a:lnTo>
                  <a:lnTo>
                    <a:pt x="128" y="23"/>
                  </a:lnTo>
                  <a:lnTo>
                    <a:pt x="102" y="17"/>
                  </a:lnTo>
                  <a:lnTo>
                    <a:pt x="76" y="9"/>
                  </a:lnTo>
                  <a:lnTo>
                    <a:pt x="64" y="5"/>
                  </a:lnTo>
                  <a:lnTo>
                    <a:pt x="51" y="0"/>
                  </a:lnTo>
                  <a:lnTo>
                    <a:pt x="51" y="0"/>
                  </a:lnTo>
                  <a:lnTo>
                    <a:pt x="0" y="155"/>
                  </a:lnTo>
                  <a:lnTo>
                    <a:pt x="0" y="155"/>
                  </a:lnTo>
                  <a:lnTo>
                    <a:pt x="1567" y="155"/>
                  </a:lnTo>
                  <a:lnTo>
                    <a:pt x="1567" y="155"/>
                  </a:lnTo>
                  <a:lnTo>
                    <a:pt x="1516" y="0"/>
                  </a:lnTo>
                  <a:lnTo>
                    <a:pt x="1516" y="0"/>
                  </a:lnTo>
                  <a:lnTo>
                    <a:pt x="1503" y="5"/>
                  </a:lnTo>
                  <a:lnTo>
                    <a:pt x="1490" y="9"/>
                  </a:lnTo>
                  <a:lnTo>
                    <a:pt x="1465" y="17"/>
                  </a:lnTo>
                  <a:lnTo>
                    <a:pt x="1438" y="23"/>
                  </a:lnTo>
                  <a:lnTo>
                    <a:pt x="1413" y="27"/>
                  </a:lnTo>
                  <a:lnTo>
                    <a:pt x="1387" y="29"/>
                  </a:lnTo>
                  <a:lnTo>
                    <a:pt x="1363" y="31"/>
                  </a:lnTo>
                  <a:lnTo>
                    <a:pt x="1322" y="32"/>
                  </a:lnTo>
                  <a:lnTo>
                    <a:pt x="132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Rectangle 2">
            <a:extLst>
              <a:ext uri="{FF2B5EF4-FFF2-40B4-BE49-F238E27FC236}">
                <a16:creationId xmlns:a16="http://schemas.microsoft.com/office/drawing/2014/main" id="{95D767F3-8CCF-144D-B4E4-433F9DAD9421}"/>
              </a:ext>
            </a:extLst>
          </p:cNvPr>
          <p:cNvSpPr/>
          <p:nvPr/>
        </p:nvSpPr>
        <p:spPr>
          <a:xfrm>
            <a:off x="4724910" y="2002971"/>
            <a:ext cx="7220347" cy="37301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875A58-1A8C-BD4D-952A-378C4CDD9231}"/>
              </a:ext>
            </a:extLst>
          </p:cNvPr>
          <p:cNvSpPr txBox="1"/>
          <p:nvPr/>
        </p:nvSpPr>
        <p:spPr>
          <a:xfrm>
            <a:off x="4615393" y="1626458"/>
            <a:ext cx="3906006" cy="369332"/>
          </a:xfrm>
          <a:prstGeom prst="rect">
            <a:avLst/>
          </a:prstGeom>
          <a:noFill/>
        </p:spPr>
        <p:txBody>
          <a:bodyPr wrap="none" rtlCol="0">
            <a:spAutoFit/>
          </a:bodyPr>
          <a:lstStyle/>
          <a:p>
            <a:r>
              <a:rPr lang="en-US" dirty="0"/>
              <a:t>The PST cohort is drafting joint comments</a:t>
            </a:r>
          </a:p>
        </p:txBody>
      </p:sp>
    </p:spTree>
    <p:extLst>
      <p:ext uri="{BB962C8B-B14F-4D97-AF65-F5344CB8AC3E}">
        <p14:creationId xmlns:p14="http://schemas.microsoft.com/office/powerpoint/2010/main" val="1115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6"/>
                                        </p:tgtEl>
                                      </p:cBhvr>
                                    </p:animEffect>
                                    <p:set>
                                      <p:cBhvr>
                                        <p:cTn id="9" dur="1" fill="hold">
                                          <p:stCondLst>
                                            <p:cond delay="499"/>
                                          </p:stCondLst>
                                        </p:cTn>
                                        <p:tgtEl>
                                          <p:spTgt spid="56"/>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8"/>
                                        </p:tgtEl>
                                      </p:cBhvr>
                                    </p:animEffect>
                                    <p:set>
                                      <p:cBhvr>
                                        <p:cTn id="15" dur="1" fill="hold">
                                          <p:stCondLst>
                                            <p:cond delay="499"/>
                                          </p:stCondLst>
                                        </p:cTn>
                                        <p:tgtEl>
                                          <p:spTgt spid="5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1"/>
                                        </p:tgtEl>
                                      </p:cBhvr>
                                    </p:animEffect>
                                    <p:set>
                                      <p:cBhvr>
                                        <p:cTn id="18" dur="1" fill="hold">
                                          <p:stCondLst>
                                            <p:cond delay="499"/>
                                          </p:stCondLst>
                                        </p:cTn>
                                        <p:tgtEl>
                                          <p:spTgt spid="7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8BF00555-09A1-D248-8878-00F9EC8C0929}"/>
              </a:ext>
            </a:extLst>
          </p:cNvPr>
          <p:cNvSpPr txBox="1"/>
          <p:nvPr/>
        </p:nvSpPr>
        <p:spPr>
          <a:xfrm>
            <a:off x="586014" y="4186649"/>
            <a:ext cx="10450286" cy="1785104"/>
          </a:xfrm>
          <a:prstGeom prst="rect">
            <a:avLst/>
          </a:prstGeom>
          <a:noFill/>
        </p:spPr>
        <p:txBody>
          <a:bodyPr wrap="square" lIns="91440" tIns="45720" rIns="91440" bIns="45720" rtlCol="0" anchor="t">
            <a:spAutoFit/>
          </a:bodyPr>
          <a:lstStyle/>
          <a:p>
            <a:pPr marL="346075" indent="-331788">
              <a:spcAft>
                <a:spcPts val="1200"/>
              </a:spcAft>
              <a:buFont typeface="+mj-lt"/>
              <a:buAutoNum type="arabicPeriod"/>
            </a:pPr>
            <a:r>
              <a:rPr lang="en-US" sz="2000">
                <a:solidFill>
                  <a:schemeClr val="tx2"/>
                </a:solidFill>
                <a:latin typeface="Tw Cen MT"/>
              </a:rPr>
              <a:t>Let me know by Oct. 22 (</a:t>
            </a:r>
            <a:r>
              <a:rPr lang="en-US" sz="2000">
                <a:solidFill>
                  <a:schemeClr val="accent1"/>
                </a:solidFill>
                <a:latin typeface="Tw Cen MT"/>
                <a:hlinkClick r:id="rId3">
                  <a:extLst>
                    <a:ext uri="{A12FA001-AC4F-418D-AE19-62706E023703}">
                      <ahyp:hlinkClr xmlns:ahyp="http://schemas.microsoft.com/office/drawing/2018/hyperlinkcolor" val="tx"/>
                    </a:ext>
                  </a:extLst>
                </a:hlinkClick>
              </a:rPr>
              <a:t>jciulla@rmi.org</a:t>
            </a:r>
            <a:r>
              <a:rPr lang="en-US" sz="2000">
                <a:solidFill>
                  <a:schemeClr val="tx2"/>
                </a:solidFill>
                <a:latin typeface="Tw Cen MT"/>
              </a:rPr>
              <a:t>) </a:t>
            </a:r>
            <a:endParaRPr lang="en-US">
              <a:solidFill>
                <a:schemeClr val="tx2"/>
              </a:solidFill>
            </a:endParaRPr>
          </a:p>
          <a:p>
            <a:pPr marL="346075" indent="-331788">
              <a:spcAft>
                <a:spcPts val="1200"/>
              </a:spcAft>
              <a:buFont typeface="+mj-lt"/>
              <a:buAutoNum type="arabicPeriod"/>
            </a:pPr>
            <a:r>
              <a:rPr lang="en-US" sz="2000">
                <a:solidFill>
                  <a:schemeClr val="tx2"/>
                </a:solidFill>
                <a:latin typeface="Tw Cen MT"/>
              </a:rPr>
              <a:t>Determine how you want to contribute (just sign on or help draft) </a:t>
            </a:r>
            <a:endParaRPr lang="en-US" sz="2000">
              <a:solidFill>
                <a:schemeClr val="tx2"/>
              </a:solidFill>
              <a:latin typeface="Tw Cen MT" panose="020B0602020104020603" pitchFamily="34" charset="77"/>
            </a:endParaRPr>
          </a:p>
          <a:p>
            <a:pPr marL="346075" indent="-331788">
              <a:spcAft>
                <a:spcPts val="1200"/>
              </a:spcAft>
              <a:buFont typeface="+mj-lt"/>
              <a:buAutoNum type="arabicPeriod"/>
            </a:pPr>
            <a:r>
              <a:rPr lang="en-US" sz="2000">
                <a:solidFill>
                  <a:schemeClr val="tx2"/>
                </a:solidFill>
                <a:latin typeface="Tw Cen MT"/>
              </a:rPr>
              <a:t>Get sign-on from decision-making authorities (city council, mayor).</a:t>
            </a:r>
          </a:p>
          <a:p>
            <a:pPr marL="346075" indent="-331788">
              <a:spcAft>
                <a:spcPts val="1200"/>
              </a:spcAft>
              <a:buFont typeface="+mj-lt"/>
              <a:buAutoNum type="arabicPeriod"/>
            </a:pPr>
            <a:r>
              <a:rPr lang="en-US" sz="2000">
                <a:solidFill>
                  <a:schemeClr val="tx2"/>
                </a:solidFill>
                <a:latin typeface="Tw Cen MT"/>
              </a:rPr>
              <a:t>Submit comments to PUCT on </a:t>
            </a:r>
            <a:r>
              <a:rPr lang="en-US" sz="2000" b="1">
                <a:solidFill>
                  <a:schemeClr val="tx2"/>
                </a:solidFill>
                <a:latin typeface="Tw Cen MT"/>
              </a:rPr>
              <a:t>November 12, 2021.</a:t>
            </a:r>
            <a:endParaRPr lang="en-US" sz="2000">
              <a:solidFill>
                <a:schemeClr val="tx2"/>
              </a:solidFill>
              <a:latin typeface="Tw Cen MT"/>
            </a:endParaRPr>
          </a:p>
        </p:txBody>
      </p:sp>
      <p:sp>
        <p:nvSpPr>
          <p:cNvPr id="24" name="TextBox 23">
            <a:extLst>
              <a:ext uri="{FF2B5EF4-FFF2-40B4-BE49-F238E27FC236}">
                <a16:creationId xmlns:a16="http://schemas.microsoft.com/office/drawing/2014/main" id="{839364CC-790D-FA45-A648-8A5E4C7E7C5D}"/>
              </a:ext>
            </a:extLst>
          </p:cNvPr>
          <p:cNvSpPr txBox="1"/>
          <p:nvPr/>
        </p:nvSpPr>
        <p:spPr>
          <a:xfrm>
            <a:off x="586014" y="3655951"/>
            <a:ext cx="8235149" cy="461665"/>
          </a:xfrm>
          <a:prstGeom prst="rect">
            <a:avLst/>
          </a:prstGeom>
          <a:noFill/>
        </p:spPr>
        <p:txBody>
          <a:bodyPr wrap="square" rtlCol="0">
            <a:spAutoFit/>
          </a:bodyPr>
          <a:lstStyle/>
          <a:p>
            <a:r>
              <a:rPr lang="en-US" sz="2400" b="1">
                <a:solidFill>
                  <a:schemeClr val="accent1"/>
                </a:solidFill>
                <a:latin typeface="Tw Cen MT" panose="020B0602020104020603" pitchFamily="34" charset="77"/>
              </a:rPr>
              <a:t>If you are interested, please:</a:t>
            </a:r>
          </a:p>
        </p:txBody>
      </p:sp>
      <p:sp>
        <p:nvSpPr>
          <p:cNvPr id="10" name="Double Bracket 9">
            <a:extLst>
              <a:ext uri="{FF2B5EF4-FFF2-40B4-BE49-F238E27FC236}">
                <a16:creationId xmlns:a16="http://schemas.microsoft.com/office/drawing/2014/main" id="{A965135D-1789-E94F-AD59-7050A500A272}"/>
              </a:ext>
            </a:extLst>
          </p:cNvPr>
          <p:cNvSpPr/>
          <p:nvPr/>
        </p:nvSpPr>
        <p:spPr>
          <a:xfrm>
            <a:off x="586014" y="493394"/>
            <a:ext cx="11019972" cy="2260601"/>
          </a:xfrm>
          <a:prstGeom prst="bracketPair">
            <a:avLst>
              <a:gd name="adj" fmla="val 17012"/>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63FA68B-ECE8-7A49-80C8-EEEFE1779DC8}"/>
              </a:ext>
            </a:extLst>
          </p:cNvPr>
          <p:cNvSpPr txBox="1"/>
          <p:nvPr/>
        </p:nvSpPr>
        <p:spPr>
          <a:xfrm>
            <a:off x="740184" y="1146640"/>
            <a:ext cx="10711632" cy="954107"/>
          </a:xfrm>
          <a:prstGeom prst="rect">
            <a:avLst/>
          </a:prstGeom>
          <a:noFill/>
        </p:spPr>
        <p:txBody>
          <a:bodyPr wrap="square" rtlCol="0">
            <a:spAutoFit/>
          </a:bodyPr>
          <a:lstStyle/>
          <a:p>
            <a:pPr algn="ctr"/>
            <a:r>
              <a:rPr lang="en-US" sz="2800" b="1">
                <a:solidFill>
                  <a:schemeClr val="tx2"/>
                </a:solidFill>
              </a:rPr>
              <a:t>What is your initial level of interest about signing on to the comments? </a:t>
            </a:r>
          </a:p>
          <a:p>
            <a:pPr algn="ctr"/>
            <a:r>
              <a:rPr lang="en-US" sz="2800" b="1">
                <a:solidFill>
                  <a:schemeClr val="tx2"/>
                </a:solidFill>
              </a:rPr>
              <a:t>What questions are you holding?</a:t>
            </a:r>
          </a:p>
        </p:txBody>
      </p:sp>
    </p:spTree>
    <p:extLst>
      <p:ext uri="{BB962C8B-B14F-4D97-AF65-F5344CB8AC3E}">
        <p14:creationId xmlns:p14="http://schemas.microsoft.com/office/powerpoint/2010/main" val="13852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4" grpId="0"/>
    </p:bldLst>
  </p:timing>
</p:sld>
</file>

<file path=ppt/theme/theme1.xml><?xml version="1.0" encoding="utf-8"?>
<a:theme xmlns:a="http://schemas.openxmlformats.org/drawingml/2006/main" name="Office Them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I_Base_Template" id="{0C82E332-3FA3-D74A-A5FD-820475C8A1BD}" vid="{676F0921-E299-884B-B4A6-1B2343884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f8972a-dea7-4e2e-b2b3-d6d5286ac0dd">
      <UserInfo>
        <DisplayName>Duncan Kay</DisplayName>
        <AccountId>777</AccountId>
        <AccountType/>
      </UserInfo>
    </SharedWithUsers>
    <_ip_UnifiedCompliancePolicyUIAction xmlns="http://schemas.microsoft.com/sharepoint/v3" xsi:nil="true"/>
    <f775baf5e5554a71a205783cb50e93e2 xmlns="2248c6f9-58ce-4b9e-8d43-9573a45af8c9">
      <Terms xmlns="http://schemas.microsoft.com/office/infopath/2007/PartnerControls"/>
    </f775baf5e5554a71a205783cb50e93e2>
    <TaxCatchAll xmlns="a1df9832-fa29-4d0b-8301-c5ccf72ca850">
      <Value>5</Value>
      <Value>4</Value>
      <Value>3</Value>
      <Value>2</Value>
      <Value>1</Value>
    </TaxCatchAll>
    <nbadbcaecc0a422da4cb56a491f5e8ac xmlns="2248c6f9-58ce-4b9e-8d43-9573a45af8c9">
      <Terms xmlns="http://schemas.microsoft.com/office/infopath/2007/PartnerControls">
        <TermInfo xmlns="http://schemas.microsoft.com/office/infopath/2007/PartnerControls">
          <TermName xmlns="http://schemas.microsoft.com/office/infopath/2007/PartnerControls">None chosen</TermName>
          <TermId xmlns="http://schemas.microsoft.com/office/infopath/2007/PartnerControls">167b4b46-1305-4f1c-ae8d-d28783621603</TermId>
        </TermInfo>
      </Terms>
    </nbadbcaecc0a422da4cb56a491f5e8ac>
    <na074a27545d489294425a46b2de6f42 xmlns="2248c6f9-58ce-4b9e-8d43-9573a45af8c9">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e78c81d2-f77a-4423-bced-88c0de1115e6</TermId>
        </TermInfo>
      </Terms>
    </na074a27545d489294425a46b2de6f42>
    <dbfa67d51dcf489fb2ec1a4466c380f5 xmlns="2248c6f9-58ce-4b9e-8d43-9573a45af8c9">
      <Terms xmlns="http://schemas.microsoft.com/office/infopath/2007/PartnerControls">
        <TermInfo xmlns="http://schemas.microsoft.com/office/infopath/2007/PartnerControls">
          <TermName xmlns="http://schemas.microsoft.com/office/infopath/2007/PartnerControls">Confidential - project team use only</TermName>
          <TermId xmlns="http://schemas.microsoft.com/office/infopath/2007/PartnerControls">54d3cecb-33d6-4e58-8a62-4705f8ce86d9</TermId>
        </TermInfo>
      </Terms>
    </dbfa67d51dcf489fb2ec1a4466c380f5>
    <l6f7901e9b3f41b08d05bf07b75c91e8 xmlns="2248c6f9-58ce-4b9e-8d43-9573a45af8c9">
      <Terms xmlns="http://schemas.microsoft.com/office/infopath/2007/PartnerControls">
        <TermInfo xmlns="http://schemas.microsoft.com/office/infopath/2007/PartnerControls">
          <TermName xmlns="http://schemas.microsoft.com/office/infopath/2007/PartnerControls">Carbon Free Cities and Regions</TermName>
          <TermId xmlns="http://schemas.microsoft.com/office/infopath/2007/PartnerControls">a59d5bc4-4b27-40c9-ae91-854acbad63d5</TermId>
        </TermInfo>
      </Terms>
    </l6f7901e9b3f41b08d05bf07b75c91e8>
    <b95af63889e14385867e006018ff93dc xmlns="2248c6f9-58ce-4b9e-8d43-9573a45af8c9">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1196e416-c1e2-46e4-892a-39f21fb650b4</TermId>
        </TermInfo>
      </Terms>
    </b95af63889e14385867e006018ff93dc>
    <_ip_UnifiedCompliancePolicyProperties xmlns="http://schemas.microsoft.com/sharepoint/v3" xsi:nil="true"/>
    <Project xmlns="2248c6f9-58ce-4b9e-8d43-9573a45af8c9">Urban Transformation Big Bet</Proje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9A339FC3FA2240891B6E079FD3A469" ma:contentTypeVersion="29" ma:contentTypeDescription="Create a new document." ma:contentTypeScope="" ma:versionID="a685bcf8314005eae25920562f3f8372">
  <xsd:schema xmlns:xsd="http://www.w3.org/2001/XMLSchema" xmlns:xs="http://www.w3.org/2001/XMLSchema" xmlns:p="http://schemas.microsoft.com/office/2006/metadata/properties" xmlns:ns1="http://schemas.microsoft.com/sharepoint/v3" xmlns:ns2="2248c6f9-58ce-4b9e-8d43-9573a45af8c9" xmlns:ns3="a1df9832-fa29-4d0b-8301-c5ccf72ca850" xmlns:ns4="e9f8972a-dea7-4e2e-b2b3-d6d5286ac0dd" targetNamespace="http://schemas.microsoft.com/office/2006/metadata/properties" ma:root="true" ma:fieldsID="d7ddd51f216e17fa67b13f0d62cefb26" ns1:_="" ns2:_="" ns3:_="" ns4:_="">
    <xsd:import namespace="http://schemas.microsoft.com/sharepoint/v3"/>
    <xsd:import namespace="2248c6f9-58ce-4b9e-8d43-9573a45af8c9"/>
    <xsd:import namespace="a1df9832-fa29-4d0b-8301-c5ccf72ca850"/>
    <xsd:import namespace="e9f8972a-dea7-4e2e-b2b3-d6d5286ac0dd"/>
    <xsd:element name="properties">
      <xsd:complexType>
        <xsd:sequence>
          <xsd:element name="documentManagement">
            <xsd:complexType>
              <xsd:all>
                <xsd:element ref="ns2:b95af63889e14385867e006018ff93dc" minOccurs="0"/>
                <xsd:element ref="ns3:TaxCatchAll" minOccurs="0"/>
                <xsd:element ref="ns2:dbfa67d51dcf489fb2ec1a4466c380f5" minOccurs="0"/>
                <xsd:element ref="ns2:l6f7901e9b3f41b08d05bf07b75c91e8" minOccurs="0"/>
                <xsd:element ref="ns2:f775baf5e5554a71a205783cb50e93e2" minOccurs="0"/>
                <xsd:element ref="ns2:na074a27545d489294425a46b2de6f42" minOccurs="0"/>
                <xsd:element ref="ns2:nbadbcaecc0a422da4cb56a491f5e8ac" minOccurs="0"/>
                <xsd:element ref="ns2:Project"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Unified Compliance Policy Properties" ma:hidden="true" ma:internalName="_ip_UnifiedCompliancePolicyProperties">
      <xsd:simpleType>
        <xsd:restriction base="dms:Note"/>
      </xsd:simpleType>
    </xsd:element>
    <xsd:element name="_ip_UnifiedCompliancePolicyUIAction" ma:index="3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48c6f9-58ce-4b9e-8d43-9573a45af8c9" elementFormDefault="qualified">
    <xsd:import namespace="http://schemas.microsoft.com/office/2006/documentManagement/types"/>
    <xsd:import namespace="http://schemas.microsoft.com/office/infopath/2007/PartnerControls"/>
    <xsd:element name="b95af63889e14385867e006018ff93dc" ma:index="9" nillable="true" ma:taxonomy="true" ma:internalName="b95af63889e14385867e006018ff93dc" ma:taxonomyFieldName="Document_x0020_Status" ma:displayName="Document Status" ma:default="1;#Draft|1196e416-c1e2-46e4-892a-39f21fb650b4" ma:fieldId="{b95af638-89e1-4385-867e-006018ff93dc}" ma:sspId="78ca830c-a034-4168-b956-d7763e68b615" ma:termSetId="d65b1371-216a-449b-be5c-ac755384594b" ma:anchorId="00000000-0000-0000-0000-000000000000" ma:open="false" ma:isKeyword="false">
      <xsd:complexType>
        <xsd:sequence>
          <xsd:element ref="pc:Terms" minOccurs="0" maxOccurs="1"/>
        </xsd:sequence>
      </xsd:complexType>
    </xsd:element>
    <xsd:element name="dbfa67d51dcf489fb2ec1a4466c380f5" ma:index="12" nillable="true" ma:taxonomy="true" ma:internalName="dbfa67d51dcf489fb2ec1a4466c380f5" ma:taxonomyFieldName="Legal_x0020_Designation" ma:displayName="Legal Designation" ma:default="2;#Confidential - project team use only|54d3cecb-33d6-4e58-8a62-4705f8ce86d9" ma:fieldId="{dbfa67d5-1dcf-489f-b2ec-1a4466c380f5}" ma:sspId="78ca830c-a034-4168-b956-d7763e68b615" ma:termSetId="d7cab2b2-b4f8-46a9-89b2-4eecb42d47ca" ma:anchorId="00000000-0000-0000-0000-000000000000" ma:open="false" ma:isKeyword="false">
      <xsd:complexType>
        <xsd:sequence>
          <xsd:element ref="pc:Terms" minOccurs="0" maxOccurs="1"/>
        </xsd:sequence>
      </xsd:complexType>
    </xsd:element>
    <xsd:element name="l6f7901e9b3f41b08d05bf07b75c91e8" ma:index="14" nillable="true" ma:taxonomy="true" ma:internalName="l6f7901e9b3f41b08d05bf07b75c91e8" ma:taxonomyFieldName="Program" ma:displayName="Program" ma:default="3;#Carbon Free Cities and Regions|a59d5bc4-4b27-40c9-ae91-854acbad63d5" ma:fieldId="{56f7901e-9b3f-41b0-8d05-bf07b75c91e8}" ma:sspId="78ca830c-a034-4168-b956-d7763e68b615" ma:termSetId="fb5b2e61-77ad-482a-9c70-531e7aa7f77d" ma:anchorId="00000000-0000-0000-0000-000000000000" ma:open="false" ma:isKeyword="false">
      <xsd:complexType>
        <xsd:sequence>
          <xsd:element ref="pc:Terms" minOccurs="0" maxOccurs="1"/>
        </xsd:sequence>
      </xsd:complexType>
    </xsd:element>
    <xsd:element name="f775baf5e5554a71a205783cb50e93e2" ma:index="16" nillable="true" ma:taxonomy="true" ma:internalName="f775baf5e5554a71a205783cb50e93e2" ma:taxonomyFieldName="Initiative" ma:displayName="Initiative" ma:default="" ma:fieldId="{f775baf5-e555-4a71-a205-783cb50e93e2}" ma:sspId="78ca830c-a034-4168-b956-d7763e68b615" ma:termSetId="903b7f5a-2ae5-4e42-8208-77428af6ee1e" ma:anchorId="00000000-0000-0000-0000-000000000000" ma:open="false" ma:isKeyword="false">
      <xsd:complexType>
        <xsd:sequence>
          <xsd:element ref="pc:Terms" minOccurs="0" maxOccurs="1"/>
        </xsd:sequence>
      </xsd:complexType>
    </xsd:element>
    <xsd:element name="na074a27545d489294425a46b2de6f42" ma:index="18" nillable="true" ma:taxonomy="true" ma:internalName="na074a27545d489294425a46b2de6f42" ma:taxonomyFieldName="Countries_x0020_Impacted" ma:displayName="Countries Impacted" ma:default="4;#United States|e78c81d2-f77a-4423-bced-88c0de1115e6" ma:fieldId="{7a074a27-545d-4892-9442-5a46b2de6f42}" ma:taxonomyMulti="true" ma:sspId="78ca830c-a034-4168-b956-d7763e68b615" ma:termSetId="e1c3647c-981b-42b1-93b5-578d8c5389fd" ma:anchorId="00000000-0000-0000-0000-000000000000" ma:open="false" ma:isKeyword="false">
      <xsd:complexType>
        <xsd:sequence>
          <xsd:element ref="pc:Terms" minOccurs="0" maxOccurs="1"/>
        </xsd:sequence>
      </xsd:complexType>
    </xsd:element>
    <xsd:element name="nbadbcaecc0a422da4cb56a491f5e8ac" ma:index="20" nillable="true" ma:taxonomy="true" ma:internalName="nbadbcaecc0a422da4cb56a491f5e8ac" ma:taxonomyFieldName="Technology" ma:displayName="Technology" ma:default="5;#None chosen|167b4b46-1305-4f1c-ae8d-d28783621603" ma:fieldId="{7badbcae-cc0a-422d-a4cb-56a491f5e8ac}" ma:sspId="78ca830c-a034-4168-b956-d7763e68b615" ma:termSetId="fb0d05d2-464d-47d8-b8c5-88e37d853ee5" ma:anchorId="00000000-0000-0000-0000-000000000000" ma:open="false" ma:isKeyword="false">
      <xsd:complexType>
        <xsd:sequence>
          <xsd:element ref="pc:Terms" minOccurs="0" maxOccurs="1"/>
        </xsd:sequence>
      </xsd:complexType>
    </xsd:element>
    <xsd:element name="Project" ma:index="21" nillable="true" ma:displayName="Project" ma:default="Urban Transformation Big Bet" ma:format="Dropdown" ma:internalName="Project">
      <xsd:simpleType>
        <xsd:restriction base="dms:Text">
          <xsd:maxLength value="255"/>
        </xsd:restriction>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df9832-fa29-4d0b-8301-c5ccf72ca8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a04769f-429c-4a22-9040-13295c2a4421}" ma:internalName="TaxCatchAll" ma:showField="CatchAllData" ma:web="e9f8972a-dea7-4e2e-b2b3-d6d5286ac0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f8972a-dea7-4e2e-b2b3-d6d5286ac0dd"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39EFC-8B04-4DF9-A1A8-87C9FB2A91EE}">
  <ds:schemaRefs>
    <ds:schemaRef ds:uri="http://schemas.microsoft.com/sharepoint/v3"/>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e9f8972a-dea7-4e2e-b2b3-d6d5286ac0dd"/>
    <ds:schemaRef ds:uri="http://schemas.openxmlformats.org/package/2006/metadata/core-properties"/>
    <ds:schemaRef ds:uri="a1df9832-fa29-4d0b-8301-c5ccf72ca850"/>
    <ds:schemaRef ds:uri="2248c6f9-58ce-4b9e-8d43-9573a45af8c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7679E4C-F08E-4D66-9B3C-14FB9A24CAAC}">
  <ds:schemaRefs>
    <ds:schemaRef ds:uri="2248c6f9-58ce-4b9e-8d43-9573a45af8c9"/>
    <ds:schemaRef ds:uri="a1df9832-fa29-4d0b-8301-c5ccf72ca850"/>
    <ds:schemaRef ds:uri="e9f8972a-dea7-4e2e-b2b3-d6d5286ac0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2E6429-0A20-422A-8DD2-35FBC791C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TX Resilient Buildings Cohort Plan</Template>
  <TotalTime>51</TotalTime>
  <Words>991</Words>
  <Application>Microsoft Office PowerPoint</Application>
  <PresentationFormat>Widescreen</PresentationFormat>
  <Paragraphs>53</Paragraphs>
  <Slides>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vt:i4>
      </vt:variant>
    </vt:vector>
  </HeadingPairs>
  <TitlesOfParts>
    <vt:vector size="21" baseType="lpstr">
      <vt:lpstr>Arial</vt:lpstr>
      <vt:lpstr>Arial Narrow</vt:lpstr>
      <vt:lpstr>Calibri</vt:lpstr>
      <vt:lpstr>Inter</vt:lpstr>
      <vt:lpstr>Inter-Regular</vt:lpstr>
      <vt:lpstr>Interstate</vt:lpstr>
      <vt:lpstr>Interstate Light</vt:lpstr>
      <vt:lpstr>Metropolis</vt:lpstr>
      <vt:lpstr>Metropolis Semi Bold</vt:lpstr>
      <vt:lpstr>Trebuchet MS</vt:lpstr>
      <vt:lpstr>TW Cen MT</vt:lpstr>
      <vt:lpstr>TW Cen MT</vt:lpstr>
      <vt:lpstr>Twentieth Century</vt:lpstr>
      <vt:lpstr>Wingdings</vt:lpstr>
      <vt:lpstr>Office Theme</vt:lpstr>
      <vt:lpstr>An opportunity to bring local energy priorities to the state level </vt:lpstr>
      <vt:lpstr>The Public Utility Commission of Texas (PUCT) is investigating changes to ERCOT market design</vt:lpstr>
      <vt:lpstr>PowerPoint Presentation</vt:lpstr>
      <vt:lpstr>These comments have the potential to directly advance local goals like resiliency in crises, affordable electricity, and more comfortable homes</vt:lpstr>
      <vt:lpstr>There are different pathways to pursue engagement in the PUCT proceeding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 Cohort Proposals</dc:title>
  <dc:creator>Ryan Shea</dc:creator>
  <cp:lastModifiedBy>Barbara Bradford</cp:lastModifiedBy>
  <cp:revision>3</cp:revision>
  <dcterms:created xsi:type="dcterms:W3CDTF">2021-08-09T22:18:43Z</dcterms:created>
  <dcterms:modified xsi:type="dcterms:W3CDTF">2021-10-22T19:57:20Z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0x010100E79A339FC3FA2240891B6E079FD3A469</vt:lpwstr>
  </property>
  <property fmtid="{D5CDD505-2E9C-101B-9397-08002B2CF9AE}" pid="3" name="Technology">
    <vt:lpwstr>5;#None chosen|167b4b46-1305-4f1c-ae8d-d28783621603</vt:lpwstr>
  </property>
  <property fmtid="{D5CDD505-2E9C-101B-9397-08002B2CF9AE}" pid="4" name="Countries Impacted">
    <vt:lpwstr>4;#United States|e78c81d2-f77a-4423-bced-88c0de1115e6</vt:lpwstr>
  </property>
  <property fmtid="{D5CDD505-2E9C-101B-9397-08002B2CF9AE}" pid="5" name="Legal Designation">
    <vt:lpwstr>2;#Confidential - project team use only|54d3cecb-33d6-4e58-8a62-4705f8ce86d9</vt:lpwstr>
  </property>
  <property fmtid="{D5CDD505-2E9C-101B-9397-08002B2CF9AE}" pid="6" name="Document Status">
    <vt:lpwstr>1;#Draft|1196e416-c1e2-46e4-892a-39f21fb650b4</vt:lpwstr>
  </property>
  <property fmtid="{D5CDD505-2E9C-101B-9397-08002B2CF9AE}" pid="7" name="Program">
    <vt:lpwstr>3;#Carbon Free Cities and Regions|a59d5bc4-4b27-40c9-ae91-854acbad63d5</vt:lpwstr>
  </property>
  <property fmtid="{D5CDD505-2E9C-101B-9397-08002B2CF9AE}" pid="8" name="Initiative">
    <vt:lpwstr/>
  </property>
</Properties>
</file>