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2"/>
    <p:sldMasterId id="2147483684" r:id="rId3"/>
  </p:sldMasterIdLst>
  <p:notesMasterIdLst>
    <p:notesMasterId r:id="rId24"/>
  </p:notesMasterIdLst>
  <p:sldIdLst>
    <p:sldId id="279" r:id="rId4"/>
    <p:sldId id="291" r:id="rId5"/>
    <p:sldId id="258" r:id="rId6"/>
    <p:sldId id="260" r:id="rId7"/>
    <p:sldId id="259" r:id="rId8"/>
    <p:sldId id="268" r:id="rId9"/>
    <p:sldId id="262" r:id="rId10"/>
    <p:sldId id="273" r:id="rId11"/>
    <p:sldId id="289" r:id="rId12"/>
    <p:sldId id="272" r:id="rId13"/>
    <p:sldId id="290" r:id="rId14"/>
    <p:sldId id="292" r:id="rId15"/>
    <p:sldId id="278" r:id="rId16"/>
    <p:sldId id="269" r:id="rId17"/>
    <p:sldId id="263" r:id="rId18"/>
    <p:sldId id="270" r:id="rId19"/>
    <p:sldId id="285" r:id="rId20"/>
    <p:sldId id="261" r:id="rId21"/>
    <p:sldId id="275" r:id="rId22"/>
    <p:sldId id="276" r:id="rId23"/>
  </p:sldIdLst>
  <p:sldSz cx="9144000" cy="6858000" type="screen4x3"/>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Franklin Gothic Demi" panose="020B0703020102020204" pitchFamily="34" charset="0"/>
      <p:regular r:id="rId31"/>
      <p:italic r:id="rId32"/>
    </p:embeddedFont>
    <p:embeddedFont>
      <p:font typeface="Montserrat" panose="00000500000000000000" pitchFamily="2" charset="0"/>
      <p:regular r:id="rId33"/>
      <p:bold r:id="rId34"/>
      <p:italic r:id="rId35"/>
      <p:boldItalic r:id="rId36"/>
    </p:embeddedFont>
    <p:embeddedFont>
      <p:font typeface="Montserrat Black" panose="00000A00000000000000" pitchFamily="2" charset="0"/>
      <p:bold r:id="rId37"/>
      <p:boldItalic r:id="rId38"/>
    </p:embeddedFont>
    <p:embeddedFont>
      <p:font typeface="Montserrat Light" panose="00000400000000000000" pitchFamily="2" charset="0"/>
      <p:regular r:id="rId39"/>
      <p:italic r:id="rId40"/>
    </p:embeddedFont>
    <p:embeddedFont>
      <p:font typeface="Montserrat SemiBold" panose="00000700000000000000" pitchFamily="2" charset="0"/>
      <p:bold r:id="rId41"/>
      <p:boldItalic r:id="rId42"/>
    </p:embeddedFont>
    <p:embeddedFont>
      <p:font typeface="Motor Oil 1937 M54" panose="02000500000000000000" pitchFamily="2" charset="0"/>
      <p:regular r:id="rId43"/>
    </p:embeddedFont>
  </p:embeddedFontLst>
  <p:custDataLst>
    <p:tags r:id="rId44"/>
  </p:custDataLst>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260B04-FAB6-A81A-6EE0-517ADAAD1CFA}" name="Rebekah Gongora" initials="RG" userId="S::RHernandez@nctcog.org::b248514a-f116-4c90-8244-8972482e7ce0" providerId="AD"/>
  <p188:author id="{8BDC6A56-A47D-C0C8-66F8-E6A122678C37}" name="Nicholas Allen" initials="NA" userId="S::NAllen@nctcog.org::8fa7c7c7-039d-4828-94d9-9ea8081ad17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tina Roach" initials="CR" lastIdx="1" clrIdx="0">
    <p:extLst>
      <p:ext uri="{19B8F6BF-5375-455C-9EA6-DF929625EA0E}">
        <p15:presenceInfo xmlns:p15="http://schemas.microsoft.com/office/powerpoint/2012/main" userId="S-1-5-21-2015567608-1236798086-1458450816-457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868"/>
    <a:srgbClr val="8496B0"/>
    <a:srgbClr val="D9E2F3"/>
    <a:srgbClr val="F2F2F2"/>
    <a:srgbClr val="BF0A30"/>
    <a:srgbClr val="F5F5F5"/>
    <a:srgbClr val="002054"/>
    <a:srgbClr val="060E56"/>
    <a:srgbClr val="4E8EBE"/>
    <a:srgbClr val="A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63D67B-C5F0-4F06-B843-7387A00475A9}" v="22" dt="2022-08-04T20:33:58.4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85" autoAdjust="0"/>
    <p:restoredTop sz="94624" autoAdjust="0"/>
  </p:normalViewPr>
  <p:slideViewPr>
    <p:cSldViewPr>
      <p:cViewPr>
        <p:scale>
          <a:sx n="80" d="100"/>
          <a:sy n="80" d="100"/>
        </p:scale>
        <p:origin x="736" y="-52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4"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heme" Target="theme/theme1.xml"/><Relationship Id="rId8" Type="http://schemas.openxmlformats.org/officeDocument/2006/relationships/slide" Target="slides/slide5.xml"/><Relationship Id="rId51"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1" y="0"/>
            <a:ext cx="2971382" cy="456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23" tIns="45711" rIns="91423" bIns="45711" numCol="1" anchor="t" anchorCtr="0" compatLnSpc="1">
            <a:prstTxWarp prst="textNoShape">
              <a:avLst/>
            </a:prstTxWarp>
          </a:bodyPr>
          <a:lstStyle>
            <a:lvl1pPr defTabSz="913948" eaLnBrk="0" hangingPunct="0">
              <a:defRPr sz="1200">
                <a:latin typeface="Times New Roman" pitchFamily="18" charset="0"/>
              </a:defRPr>
            </a:lvl1pPr>
          </a:lstStyle>
          <a:p>
            <a:endParaRPr lang="en-US" dirty="0"/>
          </a:p>
        </p:txBody>
      </p:sp>
      <p:sp>
        <p:nvSpPr>
          <p:cNvPr id="2057" name="Rectangle 9"/>
          <p:cNvSpPr>
            <a:spLocks noGrp="1" noRot="1" noChangeAspect="1" noChangeArrowheads="1" noTextEdit="1"/>
          </p:cNvSpPr>
          <p:nvPr>
            <p:ph type="sldImg" idx="2"/>
          </p:nvPr>
        </p:nvSpPr>
        <p:spPr bwMode="auto">
          <a:xfrm>
            <a:off x="1143000" y="687388"/>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8" name="Rectangle 10"/>
          <p:cNvSpPr>
            <a:spLocks noGrp="1" noChangeArrowheads="1"/>
          </p:cNvSpPr>
          <p:nvPr>
            <p:ph type="body" sz="quarter" idx="3"/>
          </p:nvPr>
        </p:nvSpPr>
        <p:spPr bwMode="auto">
          <a:xfrm>
            <a:off x="913670" y="4343713"/>
            <a:ext cx="5030663" cy="411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23" tIns="45711" rIns="91423"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9" name="Rectangle 11"/>
          <p:cNvSpPr>
            <a:spLocks noGrp="1" noChangeArrowheads="1"/>
          </p:cNvSpPr>
          <p:nvPr>
            <p:ph type="dt" idx="1"/>
          </p:nvPr>
        </p:nvSpPr>
        <p:spPr bwMode="auto">
          <a:xfrm>
            <a:off x="3886618" y="0"/>
            <a:ext cx="2971382" cy="456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23" tIns="45711" rIns="91423" bIns="45711" numCol="1" anchor="t" anchorCtr="0" compatLnSpc="1">
            <a:prstTxWarp prst="textNoShape">
              <a:avLst/>
            </a:prstTxWarp>
          </a:bodyPr>
          <a:lstStyle>
            <a:lvl1pPr algn="r" defTabSz="913948" eaLnBrk="0" hangingPunct="0">
              <a:defRPr sz="1200">
                <a:latin typeface="Times New Roman" pitchFamily="18" charset="0"/>
              </a:defRPr>
            </a:lvl1pPr>
          </a:lstStyle>
          <a:p>
            <a:endParaRPr lang="en-US" dirty="0"/>
          </a:p>
        </p:txBody>
      </p:sp>
      <p:sp>
        <p:nvSpPr>
          <p:cNvPr id="2060" name="Rectangle 12"/>
          <p:cNvSpPr>
            <a:spLocks noGrp="1" noChangeArrowheads="1"/>
          </p:cNvSpPr>
          <p:nvPr>
            <p:ph type="ftr" sz="quarter" idx="4"/>
          </p:nvPr>
        </p:nvSpPr>
        <p:spPr bwMode="auto">
          <a:xfrm>
            <a:off x="1" y="8687426"/>
            <a:ext cx="2971382" cy="456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23" tIns="45711" rIns="91423" bIns="45711" numCol="1" anchor="b" anchorCtr="0" compatLnSpc="1">
            <a:prstTxWarp prst="textNoShape">
              <a:avLst/>
            </a:prstTxWarp>
          </a:bodyPr>
          <a:lstStyle>
            <a:lvl1pPr defTabSz="913948" eaLnBrk="0" hangingPunct="0">
              <a:defRPr sz="1200">
                <a:latin typeface="Times New Roman" pitchFamily="18" charset="0"/>
              </a:defRPr>
            </a:lvl1pPr>
          </a:lstStyle>
          <a:p>
            <a:endParaRPr lang="en-US" dirty="0"/>
          </a:p>
        </p:txBody>
      </p:sp>
      <p:sp>
        <p:nvSpPr>
          <p:cNvPr id="2061" name="Rectangle 13"/>
          <p:cNvSpPr>
            <a:spLocks noGrp="1" noChangeArrowheads="1"/>
          </p:cNvSpPr>
          <p:nvPr>
            <p:ph type="sldNum" sz="quarter" idx="5"/>
          </p:nvPr>
        </p:nvSpPr>
        <p:spPr bwMode="auto">
          <a:xfrm>
            <a:off x="3886618" y="8687426"/>
            <a:ext cx="2971382" cy="456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23" tIns="45711" rIns="91423" bIns="45711" numCol="1" anchor="b" anchorCtr="0" compatLnSpc="1">
            <a:prstTxWarp prst="textNoShape">
              <a:avLst/>
            </a:prstTxWarp>
          </a:bodyPr>
          <a:lstStyle>
            <a:lvl1pPr algn="r" defTabSz="913948" eaLnBrk="0" hangingPunct="0">
              <a:defRPr sz="1200">
                <a:latin typeface="Times New Roman" pitchFamily="18" charset="0"/>
              </a:defRPr>
            </a:lvl1pPr>
          </a:lstStyle>
          <a:p>
            <a:fld id="{C5AD84BD-B57F-44ED-B432-012949432F91}" type="slidenum">
              <a:rPr lang="en-US"/>
              <a:pPr/>
              <a:t>‹#›</a:t>
            </a:fld>
            <a:endParaRPr lang="en-US" dirty="0"/>
          </a:p>
        </p:txBody>
      </p:sp>
    </p:spTree>
    <p:extLst>
      <p:ext uri="{BB962C8B-B14F-4D97-AF65-F5344CB8AC3E}">
        <p14:creationId xmlns:p14="http://schemas.microsoft.com/office/powerpoint/2010/main" val="3480004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1</a:t>
            </a:fld>
            <a:endParaRPr lang="en-US" dirty="0"/>
          </a:p>
        </p:txBody>
      </p:sp>
    </p:spTree>
    <p:extLst>
      <p:ext uri="{BB962C8B-B14F-4D97-AF65-F5344CB8AC3E}">
        <p14:creationId xmlns:p14="http://schemas.microsoft.com/office/powerpoint/2010/main" val="160046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10</a:t>
            </a:fld>
            <a:endParaRPr lang="en-US" dirty="0"/>
          </a:p>
        </p:txBody>
      </p:sp>
    </p:spTree>
    <p:extLst>
      <p:ext uri="{BB962C8B-B14F-4D97-AF65-F5344CB8AC3E}">
        <p14:creationId xmlns:p14="http://schemas.microsoft.com/office/powerpoint/2010/main" val="2468678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11</a:t>
            </a:fld>
            <a:endParaRPr lang="en-US" dirty="0"/>
          </a:p>
        </p:txBody>
      </p:sp>
    </p:spTree>
    <p:extLst>
      <p:ext uri="{BB962C8B-B14F-4D97-AF65-F5344CB8AC3E}">
        <p14:creationId xmlns:p14="http://schemas.microsoft.com/office/powerpoint/2010/main" val="1186243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12</a:t>
            </a:fld>
            <a:endParaRPr lang="en-US" dirty="0"/>
          </a:p>
        </p:txBody>
      </p:sp>
    </p:spTree>
    <p:extLst>
      <p:ext uri="{BB962C8B-B14F-4D97-AF65-F5344CB8AC3E}">
        <p14:creationId xmlns:p14="http://schemas.microsoft.com/office/powerpoint/2010/main" val="4222627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13</a:t>
            </a:fld>
            <a:endParaRPr lang="en-US" dirty="0"/>
          </a:p>
        </p:txBody>
      </p:sp>
    </p:spTree>
    <p:extLst>
      <p:ext uri="{BB962C8B-B14F-4D97-AF65-F5344CB8AC3E}">
        <p14:creationId xmlns:p14="http://schemas.microsoft.com/office/powerpoint/2010/main" val="3175900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14</a:t>
            </a:fld>
            <a:endParaRPr lang="en-US" dirty="0"/>
          </a:p>
        </p:txBody>
      </p:sp>
    </p:spTree>
    <p:extLst>
      <p:ext uri="{BB962C8B-B14F-4D97-AF65-F5344CB8AC3E}">
        <p14:creationId xmlns:p14="http://schemas.microsoft.com/office/powerpoint/2010/main" val="4087404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15</a:t>
            </a:fld>
            <a:endParaRPr lang="en-US" dirty="0"/>
          </a:p>
        </p:txBody>
      </p:sp>
    </p:spTree>
    <p:extLst>
      <p:ext uri="{BB962C8B-B14F-4D97-AF65-F5344CB8AC3E}">
        <p14:creationId xmlns:p14="http://schemas.microsoft.com/office/powerpoint/2010/main" val="255779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16</a:t>
            </a:fld>
            <a:endParaRPr lang="en-US" dirty="0"/>
          </a:p>
        </p:txBody>
      </p:sp>
    </p:spTree>
    <p:extLst>
      <p:ext uri="{BB962C8B-B14F-4D97-AF65-F5344CB8AC3E}">
        <p14:creationId xmlns:p14="http://schemas.microsoft.com/office/powerpoint/2010/main" val="1964449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17</a:t>
            </a:fld>
            <a:endParaRPr lang="en-US" dirty="0"/>
          </a:p>
        </p:txBody>
      </p:sp>
    </p:spTree>
    <p:extLst>
      <p:ext uri="{BB962C8B-B14F-4D97-AF65-F5344CB8AC3E}">
        <p14:creationId xmlns:p14="http://schemas.microsoft.com/office/powerpoint/2010/main" val="4175779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18</a:t>
            </a:fld>
            <a:endParaRPr lang="en-US" dirty="0"/>
          </a:p>
        </p:txBody>
      </p:sp>
    </p:spTree>
    <p:extLst>
      <p:ext uri="{BB962C8B-B14F-4D97-AF65-F5344CB8AC3E}">
        <p14:creationId xmlns:p14="http://schemas.microsoft.com/office/powerpoint/2010/main" val="321251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19</a:t>
            </a:fld>
            <a:endParaRPr lang="en-US" dirty="0"/>
          </a:p>
        </p:txBody>
      </p:sp>
    </p:spTree>
    <p:extLst>
      <p:ext uri="{BB962C8B-B14F-4D97-AF65-F5344CB8AC3E}">
        <p14:creationId xmlns:p14="http://schemas.microsoft.com/office/powerpoint/2010/main" val="2305830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2</a:t>
            </a:fld>
            <a:endParaRPr lang="en-US" dirty="0"/>
          </a:p>
        </p:txBody>
      </p:sp>
    </p:spTree>
    <p:extLst>
      <p:ext uri="{BB962C8B-B14F-4D97-AF65-F5344CB8AC3E}">
        <p14:creationId xmlns:p14="http://schemas.microsoft.com/office/powerpoint/2010/main" val="2277688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20</a:t>
            </a:fld>
            <a:endParaRPr lang="en-US" dirty="0"/>
          </a:p>
        </p:txBody>
      </p:sp>
    </p:spTree>
    <p:extLst>
      <p:ext uri="{BB962C8B-B14F-4D97-AF65-F5344CB8AC3E}">
        <p14:creationId xmlns:p14="http://schemas.microsoft.com/office/powerpoint/2010/main" val="3689821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3</a:t>
            </a:fld>
            <a:endParaRPr lang="en-US" dirty="0"/>
          </a:p>
        </p:txBody>
      </p:sp>
    </p:spTree>
    <p:extLst>
      <p:ext uri="{BB962C8B-B14F-4D97-AF65-F5344CB8AC3E}">
        <p14:creationId xmlns:p14="http://schemas.microsoft.com/office/powerpoint/2010/main" val="1307003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4</a:t>
            </a:fld>
            <a:endParaRPr lang="en-US" dirty="0"/>
          </a:p>
        </p:txBody>
      </p:sp>
    </p:spTree>
    <p:extLst>
      <p:ext uri="{BB962C8B-B14F-4D97-AF65-F5344CB8AC3E}">
        <p14:creationId xmlns:p14="http://schemas.microsoft.com/office/powerpoint/2010/main" val="185079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5</a:t>
            </a:fld>
            <a:endParaRPr lang="en-US" dirty="0"/>
          </a:p>
        </p:txBody>
      </p:sp>
    </p:spTree>
    <p:extLst>
      <p:ext uri="{BB962C8B-B14F-4D97-AF65-F5344CB8AC3E}">
        <p14:creationId xmlns:p14="http://schemas.microsoft.com/office/powerpoint/2010/main" val="1510184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6</a:t>
            </a:fld>
            <a:endParaRPr lang="en-US" dirty="0"/>
          </a:p>
        </p:txBody>
      </p:sp>
    </p:spTree>
    <p:extLst>
      <p:ext uri="{BB962C8B-B14F-4D97-AF65-F5344CB8AC3E}">
        <p14:creationId xmlns:p14="http://schemas.microsoft.com/office/powerpoint/2010/main" val="329138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7</a:t>
            </a:fld>
            <a:endParaRPr lang="en-US" dirty="0"/>
          </a:p>
        </p:txBody>
      </p:sp>
    </p:spTree>
    <p:extLst>
      <p:ext uri="{BB962C8B-B14F-4D97-AF65-F5344CB8AC3E}">
        <p14:creationId xmlns:p14="http://schemas.microsoft.com/office/powerpoint/2010/main" val="4018003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8</a:t>
            </a:fld>
            <a:endParaRPr lang="en-US" dirty="0"/>
          </a:p>
        </p:txBody>
      </p:sp>
    </p:spTree>
    <p:extLst>
      <p:ext uri="{BB962C8B-B14F-4D97-AF65-F5344CB8AC3E}">
        <p14:creationId xmlns:p14="http://schemas.microsoft.com/office/powerpoint/2010/main" val="2667277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D84BD-B57F-44ED-B432-012949432F91}" type="slidenum">
              <a:rPr lang="en-US" smtClean="0"/>
              <a:pPr/>
              <a:t>9</a:t>
            </a:fld>
            <a:endParaRPr lang="en-US" dirty="0"/>
          </a:p>
        </p:txBody>
      </p:sp>
    </p:spTree>
    <p:extLst>
      <p:ext uri="{BB962C8B-B14F-4D97-AF65-F5344CB8AC3E}">
        <p14:creationId xmlns:p14="http://schemas.microsoft.com/office/powerpoint/2010/main" val="1163563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B624343-5C6F-4D75-B8B0-A4F32DDDF1A4}"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2775372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24343-5C6F-4D75-B8B0-A4F32DDDF1A4}"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1943589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24343-5C6F-4D75-B8B0-A4F32DDDF1A4}"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3537745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B624343-5C6F-4D75-B8B0-A4F32DDDF1A4}"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3154403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24343-5C6F-4D75-B8B0-A4F32DDDF1A4}"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2407315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624343-5C6F-4D75-B8B0-A4F32DDDF1A4}"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3654888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624343-5C6F-4D75-B8B0-A4F32DDDF1A4}" type="datetimeFigureOut">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3709486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624343-5C6F-4D75-B8B0-A4F32DDDF1A4}" type="datetimeFigureOut">
              <a:rPr lang="en-US" smtClean="0"/>
              <a:t>11/2/2022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1530453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624343-5C6F-4D75-B8B0-A4F32DDDF1A4}" type="datetimeFigureOut">
              <a:rPr lang="en-US" smtClean="0"/>
              <a:t>11/2/2022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230802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624343-5C6F-4D75-B8B0-A4F32DDDF1A4}" type="datetimeFigureOut">
              <a:rPr lang="en-US" smtClean="0"/>
              <a:t>11/2/2022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3320727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B624343-5C6F-4D75-B8B0-A4F32DDDF1A4}" type="datetimeFigureOut">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324977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24343-5C6F-4D75-B8B0-A4F32DDDF1A4}"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3662928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B624343-5C6F-4D75-B8B0-A4F32DDDF1A4}" type="datetimeFigureOut">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1290482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24343-5C6F-4D75-B8B0-A4F32DDDF1A4}"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2123195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24343-5C6F-4D75-B8B0-A4F32DDDF1A4}"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3615246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624343-5C6F-4D75-B8B0-A4F32DDDF1A4}"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2321013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624343-5C6F-4D75-B8B0-A4F32DDDF1A4}" type="datetimeFigureOut">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236110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624343-5C6F-4D75-B8B0-A4F32DDDF1A4}" type="datetimeFigureOut">
              <a:rPr lang="en-US" smtClean="0"/>
              <a:t>11/2/2022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4283353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624343-5C6F-4D75-B8B0-A4F32DDDF1A4}" type="datetimeFigureOut">
              <a:rPr lang="en-US" smtClean="0"/>
              <a:t>11/2/2022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3097040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624343-5C6F-4D75-B8B0-A4F32DDDF1A4}" type="datetimeFigureOut">
              <a:rPr lang="en-US" smtClean="0"/>
              <a:t>11/2/2022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249708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B624343-5C6F-4D75-B8B0-A4F32DDDF1A4}" type="datetimeFigureOut">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3280549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B624343-5C6F-4D75-B8B0-A4F32DDDF1A4}" type="datetimeFigureOut">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32E5C7-F8C2-4999-89C9-C1846210E412}" type="slidenum">
              <a:rPr lang="en-US" smtClean="0"/>
              <a:t>‹#›</a:t>
            </a:fld>
            <a:endParaRPr lang="en-US" dirty="0"/>
          </a:p>
        </p:txBody>
      </p:sp>
    </p:spTree>
    <p:extLst>
      <p:ext uri="{BB962C8B-B14F-4D97-AF65-F5344CB8AC3E}">
        <p14:creationId xmlns:p14="http://schemas.microsoft.com/office/powerpoint/2010/main" val="163966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B624343-5C6F-4D75-B8B0-A4F32DDDF1A4}" type="datetimeFigureOut">
              <a:rPr lang="en-US" smtClean="0"/>
              <a:t>11/2/2022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432E5C7-F8C2-4999-89C9-C1846210E412}" type="slidenum">
              <a:rPr lang="en-US" smtClean="0"/>
              <a:t>‹#›</a:t>
            </a:fld>
            <a:endParaRPr lang="en-US" dirty="0"/>
          </a:p>
        </p:txBody>
      </p:sp>
    </p:spTree>
    <p:extLst>
      <p:ext uri="{BB962C8B-B14F-4D97-AF65-F5344CB8AC3E}">
        <p14:creationId xmlns:p14="http://schemas.microsoft.com/office/powerpoint/2010/main" val="1425843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B624343-5C6F-4D75-B8B0-A4F32DDDF1A4}" type="datetimeFigureOut">
              <a:rPr lang="en-US" smtClean="0"/>
              <a:t>11/2/2022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432E5C7-F8C2-4999-89C9-C1846210E412}" type="slidenum">
              <a:rPr lang="en-US" smtClean="0"/>
              <a:t>‹#›</a:t>
            </a:fld>
            <a:endParaRPr lang="en-US" dirty="0"/>
          </a:p>
        </p:txBody>
      </p:sp>
    </p:spTree>
    <p:extLst>
      <p:ext uri="{BB962C8B-B14F-4D97-AF65-F5344CB8AC3E}">
        <p14:creationId xmlns:p14="http://schemas.microsoft.com/office/powerpoint/2010/main" val="456552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oleObject" Target="../embeddings/oleObject1.bin"/><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w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grpSp>
        <p:nvGrpSpPr>
          <p:cNvPr id="14" name="Group 13"/>
          <p:cNvGrpSpPr/>
          <p:nvPr/>
        </p:nvGrpSpPr>
        <p:grpSpPr>
          <a:xfrm>
            <a:off x="0" y="4687111"/>
            <a:ext cx="4255284" cy="313963"/>
            <a:chOff x="2124154" y="4269926"/>
            <a:chExt cx="4255284" cy="313963"/>
          </a:xfrm>
        </p:grpSpPr>
        <p:pic>
          <p:nvPicPr>
            <p:cNvPr id="8" name="Picture 7"/>
            <p:cNvPicPr>
              <a:picLocks noChangeAspect="1"/>
            </p:cNvPicPr>
            <p:nvPr/>
          </p:nvPicPr>
          <p:blipFill rotWithShape="1">
            <a:blip r:embed="rId3"/>
            <a:srcRect t="55364"/>
            <a:stretch/>
          </p:blipFill>
          <p:spPr>
            <a:xfrm rot="5400000" flipH="1">
              <a:off x="5159165" y="3356599"/>
              <a:ext cx="306946" cy="2133600"/>
            </a:xfrm>
            <a:prstGeom prst="rect">
              <a:avLst/>
            </a:prstGeom>
          </p:spPr>
        </p:pic>
        <p:pic>
          <p:nvPicPr>
            <p:cNvPr id="13" name="Picture 12"/>
            <p:cNvPicPr>
              <a:picLocks noChangeAspect="1"/>
            </p:cNvPicPr>
            <p:nvPr/>
          </p:nvPicPr>
          <p:blipFill>
            <a:blip r:embed="rId4"/>
            <a:stretch>
              <a:fillRect/>
            </a:stretch>
          </p:blipFill>
          <p:spPr>
            <a:xfrm>
              <a:off x="2124154" y="4279063"/>
              <a:ext cx="3188484" cy="304826"/>
            </a:xfrm>
            <a:prstGeom prst="rect">
              <a:avLst/>
            </a:prstGeom>
          </p:spPr>
        </p:pic>
      </p:grpSp>
      <p:sp>
        <p:nvSpPr>
          <p:cNvPr id="3" name="Rectangle 2"/>
          <p:cNvSpPr/>
          <p:nvPr/>
        </p:nvSpPr>
        <p:spPr>
          <a:xfrm>
            <a:off x="0" y="4876800"/>
            <a:ext cx="8229600" cy="1981200"/>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a:xfrm>
            <a:off x="304800" y="5502275"/>
            <a:ext cx="2743200" cy="365125"/>
          </a:xfrm>
          <a:solidFill>
            <a:srgbClr val="002868"/>
          </a:solidFill>
        </p:spPr>
        <p:txBody>
          <a:bodyPr/>
          <a:lstStyle/>
          <a:p>
            <a:r>
              <a:rPr lang="en-US" sz="1400" spc="300" dirty="0">
                <a:solidFill>
                  <a:schemeClr val="bg1"/>
                </a:solidFill>
                <a:latin typeface="Montserrat" panose="00000500000000000000" pitchFamily="50" charset="0"/>
              </a:rPr>
              <a:t>J</a:t>
            </a:r>
            <a:fld id="{4A08E2D4-F53D-450C-AFF7-C3FFB043293A}" type="datetime3">
              <a:rPr lang="en-US" sz="1400" spc="300" smtClean="0">
                <a:solidFill>
                  <a:schemeClr val="bg1"/>
                </a:solidFill>
                <a:latin typeface="Montserrat" panose="00000500000000000000" pitchFamily="50" charset="0"/>
              </a:rPr>
              <a:t>2 November 2022</a:t>
            </a:fld>
            <a:endParaRPr lang="en-US" sz="1400" spc="300" dirty="0">
              <a:solidFill>
                <a:schemeClr val="bg1"/>
              </a:solidFill>
              <a:latin typeface="Montserrat" panose="00000500000000000000" pitchFamily="50"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2400" y="71120"/>
            <a:ext cx="1219200" cy="995680"/>
          </a:xfrm>
          <a:prstGeom prst="rect">
            <a:avLst/>
          </a:prstGeom>
        </p:spPr>
      </p:pic>
      <p:sp>
        <p:nvSpPr>
          <p:cNvPr id="7" name="Rectangle 6"/>
          <p:cNvSpPr txBox="1">
            <a:spLocks noChangeArrowheads="1"/>
          </p:cNvSpPr>
          <p:nvPr/>
        </p:nvSpPr>
        <p:spPr>
          <a:xfrm>
            <a:off x="457200" y="1642252"/>
            <a:ext cx="7239000" cy="2438400"/>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00000"/>
              </a:lnSpc>
              <a:spcAft>
                <a:spcPts val="0"/>
              </a:spcAft>
            </a:pPr>
            <a:r>
              <a:rPr lang="en-US" sz="7200" b="1" spc="1300" dirty="0">
                <a:solidFill>
                  <a:srgbClr val="002868"/>
                </a:solidFill>
                <a:latin typeface="Montserrat" panose="00000500000000000000" pitchFamily="50" charset="0"/>
              </a:rPr>
              <a:t>TEXPRESS</a:t>
            </a:r>
          </a:p>
          <a:p>
            <a:pPr fontAlgn="auto">
              <a:lnSpc>
                <a:spcPct val="100000"/>
              </a:lnSpc>
              <a:spcAft>
                <a:spcPts val="0"/>
              </a:spcAft>
            </a:pPr>
            <a:r>
              <a:rPr lang="en-US" sz="7200" b="1" spc="1300" dirty="0">
                <a:solidFill>
                  <a:srgbClr val="BF0A30"/>
                </a:solidFill>
                <a:latin typeface="Montserrat" panose="00000500000000000000" pitchFamily="50" charset="0"/>
              </a:rPr>
              <a:t>LANES:</a:t>
            </a:r>
          </a:p>
        </p:txBody>
      </p:sp>
      <p:pic>
        <p:nvPicPr>
          <p:cNvPr id="12" name="Picture 11"/>
          <p:cNvPicPr>
            <a:picLocks noChangeAspect="1"/>
          </p:cNvPicPr>
          <p:nvPr/>
        </p:nvPicPr>
        <p:blipFill>
          <a:blip r:embed="rId4"/>
          <a:stretch>
            <a:fillRect/>
          </a:stretch>
        </p:blipFill>
        <p:spPr>
          <a:xfrm>
            <a:off x="5955516" y="1166214"/>
            <a:ext cx="3188484" cy="304826"/>
          </a:xfrm>
          <a:prstGeom prst="rect">
            <a:avLst/>
          </a:prstGeom>
        </p:spPr>
      </p:pic>
      <p:sp>
        <p:nvSpPr>
          <p:cNvPr id="15" name="Rectangle 6"/>
          <p:cNvSpPr txBox="1">
            <a:spLocks noChangeArrowheads="1"/>
          </p:cNvSpPr>
          <p:nvPr/>
        </p:nvSpPr>
        <p:spPr>
          <a:xfrm>
            <a:off x="568036" y="3043380"/>
            <a:ext cx="7239000" cy="1274511"/>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00000"/>
              </a:lnSpc>
              <a:spcAft>
                <a:spcPts val="0"/>
              </a:spcAft>
            </a:pPr>
            <a:endParaRPr lang="en-US" sz="7200" b="1" spc="1300" dirty="0">
              <a:solidFill>
                <a:srgbClr val="C00000"/>
              </a:solidFill>
              <a:latin typeface="Montserrat" panose="00000500000000000000" pitchFamily="50" charset="0"/>
            </a:endParaRPr>
          </a:p>
        </p:txBody>
      </p:sp>
      <p:sp>
        <p:nvSpPr>
          <p:cNvPr id="16" name="Rectangle 6"/>
          <p:cNvSpPr txBox="1">
            <a:spLocks noChangeArrowheads="1"/>
          </p:cNvSpPr>
          <p:nvPr/>
        </p:nvSpPr>
        <p:spPr>
          <a:xfrm>
            <a:off x="512618" y="3989132"/>
            <a:ext cx="7239000" cy="411272"/>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00000"/>
              </a:lnSpc>
              <a:spcAft>
                <a:spcPts val="0"/>
              </a:spcAft>
            </a:pPr>
            <a:r>
              <a:rPr lang="en-US" sz="2000" b="1" spc="1000" dirty="0">
                <a:solidFill>
                  <a:srgbClr val="002868"/>
                </a:solidFill>
                <a:latin typeface="Montserrat SemiBold" panose="00000700000000000000" pitchFamily="50" charset="0"/>
              </a:rPr>
              <a:t>A REGIONAL OVERVIEW</a:t>
            </a:r>
          </a:p>
        </p:txBody>
      </p:sp>
      <p:sp>
        <p:nvSpPr>
          <p:cNvPr id="4" name="Rectangle 3"/>
          <p:cNvSpPr/>
          <p:nvPr/>
        </p:nvSpPr>
        <p:spPr>
          <a:xfrm>
            <a:off x="181841" y="5352139"/>
            <a:ext cx="550718" cy="609600"/>
          </a:xfrm>
          <a:prstGeom prst="rect">
            <a:avLst/>
          </a:prstGeom>
          <a:solidFill>
            <a:srgbClr val="002868"/>
          </a:solidFill>
          <a:ln>
            <a:solidFill>
              <a:srgbClr val="002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04187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p:cNvSpPr/>
          <p:nvPr/>
        </p:nvSpPr>
        <p:spPr>
          <a:xfrm>
            <a:off x="6467246" y="1436704"/>
            <a:ext cx="2506945" cy="1875513"/>
          </a:xfrm>
          <a:prstGeom prst="rect">
            <a:avLst/>
          </a:prstGeom>
        </p:spPr>
        <p:txBody>
          <a:bodyPr wrap="square">
            <a:spAutoFit/>
          </a:bodyPr>
          <a:lstStyle/>
          <a:p>
            <a:pPr algn="ctr">
              <a:lnSpc>
                <a:spcPct val="130000"/>
              </a:lnSpc>
            </a:pPr>
            <a:r>
              <a:rPr lang="en-US" sz="1500" b="1" dirty="0">
                <a:solidFill>
                  <a:srgbClr val="002868"/>
                </a:solidFill>
                <a:latin typeface="Montserrat" panose="00000500000000000000" pitchFamily="50" charset="0"/>
              </a:rPr>
              <a:t>TEXpress Lanes add capacity alongside non-tolled lanes and use a pricing model with rates that fluctuate depending on traffic.</a:t>
            </a:r>
          </a:p>
        </p:txBody>
      </p:sp>
      <p:pic>
        <p:nvPicPr>
          <p:cNvPr id="5" name="Picture 4"/>
          <p:cNvPicPr>
            <a:picLocks noChangeAspect="1"/>
          </p:cNvPicPr>
          <p:nvPr/>
        </p:nvPicPr>
        <p:blipFill rotWithShape="1">
          <a:blip r:embed="rId3"/>
          <a:srcRect t="55364"/>
          <a:stretch/>
        </p:blipFill>
        <p:spPr>
          <a:xfrm rot="5400000" flipH="1">
            <a:off x="7784647" y="-132392"/>
            <a:ext cx="344690" cy="2395962"/>
          </a:xfrm>
          <a:prstGeom prst="rect">
            <a:avLst/>
          </a:prstGeom>
        </p:spPr>
      </p:pic>
      <p:sp>
        <p:nvSpPr>
          <p:cNvPr id="6" name="Rectangle 5"/>
          <p:cNvSpPr/>
          <p:nvPr/>
        </p:nvSpPr>
        <p:spPr>
          <a:xfrm>
            <a:off x="-1" y="-17060"/>
            <a:ext cx="9154973" cy="116006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txBox="1">
            <a:spLocks noChangeArrowheads="1"/>
          </p:cNvSpPr>
          <p:nvPr/>
        </p:nvSpPr>
        <p:spPr>
          <a:xfrm>
            <a:off x="5867400" y="395514"/>
            <a:ext cx="2781300" cy="557622"/>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21555" t="1" r="24008" b="308"/>
          <a:stretch/>
        </p:blipFill>
        <p:spPr>
          <a:xfrm>
            <a:off x="-1" y="1143001"/>
            <a:ext cx="6096001" cy="2892585"/>
          </a:xfrm>
          <a:prstGeom prst="rect">
            <a:avLst/>
          </a:prstGeom>
        </p:spPr>
      </p:pic>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l="25078" r="-2"/>
          <a:stretch/>
        </p:blipFill>
        <p:spPr>
          <a:xfrm>
            <a:off x="0" y="4035586"/>
            <a:ext cx="6096000" cy="2825691"/>
          </a:xfrm>
          <a:prstGeom prst="rect">
            <a:avLst/>
          </a:prstGeom>
        </p:spPr>
      </p:pic>
      <p:sp>
        <p:nvSpPr>
          <p:cNvPr id="33" name="Rectangle 32"/>
          <p:cNvSpPr/>
          <p:nvPr/>
        </p:nvSpPr>
        <p:spPr>
          <a:xfrm>
            <a:off x="0" y="4045013"/>
            <a:ext cx="6096000" cy="2812987"/>
          </a:xfrm>
          <a:prstGeom prst="rect">
            <a:avLst/>
          </a:prstGeom>
          <a:solidFill>
            <a:schemeClr val="accent5">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6"/>
          <p:cNvSpPr txBox="1">
            <a:spLocks noChangeArrowheads="1"/>
          </p:cNvSpPr>
          <p:nvPr/>
        </p:nvSpPr>
        <p:spPr>
          <a:xfrm>
            <a:off x="387285" y="4410908"/>
            <a:ext cx="5029200" cy="19812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5500" b="1" spc="600" dirty="0">
                <a:solidFill>
                  <a:schemeClr val="bg1"/>
                </a:solidFill>
                <a:effectLst>
                  <a:outerShdw blurRad="50800" dist="25400" dir="2700000" algn="tl" rotWithShape="0">
                    <a:prstClr val="black">
                      <a:alpha val="48000"/>
                    </a:prstClr>
                  </a:outerShdw>
                </a:effectLst>
                <a:latin typeface="Montserrat" panose="00000500000000000000" pitchFamily="50" charset="0"/>
              </a:rPr>
              <a:t>TOLL ROADS</a:t>
            </a:r>
          </a:p>
        </p:txBody>
      </p:sp>
      <p:sp>
        <p:nvSpPr>
          <p:cNvPr id="20" name="Rectangle 19"/>
          <p:cNvSpPr/>
          <p:nvPr/>
        </p:nvSpPr>
        <p:spPr>
          <a:xfrm>
            <a:off x="6629400" y="4762089"/>
            <a:ext cx="2043818" cy="1372683"/>
          </a:xfrm>
          <a:prstGeom prst="rect">
            <a:avLst/>
          </a:prstGeom>
        </p:spPr>
        <p:txBody>
          <a:bodyPr wrap="square">
            <a:spAutoFit/>
          </a:bodyPr>
          <a:lstStyle/>
          <a:p>
            <a:pPr algn="ctr">
              <a:lnSpc>
                <a:spcPct val="130000"/>
              </a:lnSpc>
            </a:pPr>
            <a:r>
              <a:rPr lang="en-US" sz="1600" b="1" dirty="0">
                <a:solidFill>
                  <a:srgbClr val="002868"/>
                </a:solidFill>
                <a:latin typeface="Montserrat" panose="00000500000000000000" pitchFamily="50" charset="0"/>
              </a:rPr>
              <a:t>NTTA toll roads charge standard, non-fluctuating toll fees.</a:t>
            </a:r>
          </a:p>
        </p:txBody>
      </p:sp>
      <p:sp>
        <p:nvSpPr>
          <p:cNvPr id="32" name="Rectangle 31"/>
          <p:cNvSpPr/>
          <p:nvPr/>
        </p:nvSpPr>
        <p:spPr>
          <a:xfrm>
            <a:off x="0" y="1151655"/>
            <a:ext cx="6096000" cy="2494153"/>
          </a:xfrm>
          <a:prstGeom prst="rect">
            <a:avLst/>
          </a:prstGeom>
          <a:solidFill>
            <a:schemeClr val="accent5">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6"/>
          <p:cNvSpPr txBox="1">
            <a:spLocks noChangeArrowheads="1"/>
          </p:cNvSpPr>
          <p:nvPr/>
        </p:nvSpPr>
        <p:spPr>
          <a:xfrm>
            <a:off x="381000" y="1404987"/>
            <a:ext cx="5334000" cy="19812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5500" b="1" spc="600" dirty="0">
                <a:solidFill>
                  <a:schemeClr val="bg1"/>
                </a:solidFill>
                <a:effectLst>
                  <a:outerShdw blurRad="38100" dist="25400" dir="2700000" algn="tl" rotWithShape="0">
                    <a:prstClr val="black">
                      <a:alpha val="63000"/>
                    </a:prstClr>
                  </a:outerShdw>
                </a:effectLst>
                <a:latin typeface="Montserrat" panose="00000500000000000000" pitchFamily="50" charset="0"/>
              </a:rPr>
              <a:t>TEXPRESS LANES</a:t>
            </a:r>
          </a:p>
        </p:txBody>
      </p:sp>
      <p:pic>
        <p:nvPicPr>
          <p:cNvPr id="26" name="Picture 25"/>
          <p:cNvPicPr>
            <a:picLocks noChangeAspect="1"/>
          </p:cNvPicPr>
          <p:nvPr/>
        </p:nvPicPr>
        <p:blipFill>
          <a:blip r:embed="rId6"/>
          <a:stretch>
            <a:fillRect/>
          </a:stretch>
        </p:blipFill>
        <p:spPr>
          <a:xfrm>
            <a:off x="-1" y="3648173"/>
            <a:ext cx="7000387" cy="388476"/>
          </a:xfrm>
          <a:prstGeom prst="rect">
            <a:avLst/>
          </a:prstGeom>
        </p:spPr>
      </p:pic>
      <p:pic>
        <p:nvPicPr>
          <p:cNvPr id="28" name="Picture 27"/>
          <p:cNvPicPr>
            <a:picLocks noChangeAspect="1"/>
          </p:cNvPicPr>
          <p:nvPr/>
        </p:nvPicPr>
        <p:blipFill>
          <a:blip r:embed="rId7"/>
          <a:stretch>
            <a:fillRect/>
          </a:stretch>
        </p:blipFill>
        <p:spPr>
          <a:xfrm>
            <a:off x="6978564" y="3645808"/>
            <a:ext cx="2165436" cy="389778"/>
          </a:xfrm>
          <a:prstGeom prst="rect">
            <a:avLst/>
          </a:prstGeom>
        </p:spPr>
      </p:pic>
      <p:sp>
        <p:nvSpPr>
          <p:cNvPr id="21" name="Rectangle 20"/>
          <p:cNvSpPr/>
          <p:nvPr/>
        </p:nvSpPr>
        <p:spPr>
          <a:xfrm>
            <a:off x="-1" y="3645808"/>
            <a:ext cx="9154973" cy="391729"/>
          </a:xfrm>
          <a:prstGeom prst="rect">
            <a:avLst/>
          </a:prstGeom>
          <a:solidFill>
            <a:srgbClr val="BF0A3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457200" y="3657600"/>
            <a:ext cx="2895600" cy="369332"/>
          </a:xfrm>
          <a:prstGeom prst="rect">
            <a:avLst/>
          </a:prstGeom>
          <a:noFill/>
        </p:spPr>
        <p:txBody>
          <a:bodyPr wrap="square" rtlCol="0">
            <a:spAutoFit/>
          </a:bodyPr>
          <a:lstStyle/>
          <a:p>
            <a:r>
              <a:rPr lang="en-US" sz="1800" b="1" spc="180" dirty="0">
                <a:solidFill>
                  <a:schemeClr val="bg1"/>
                </a:solidFill>
                <a:latin typeface="Montserrat" panose="00000500000000000000" pitchFamily="50" charset="0"/>
              </a:rPr>
              <a:t>COMPARED TO</a:t>
            </a:r>
          </a:p>
        </p:txBody>
      </p:sp>
    </p:spTree>
    <p:extLst>
      <p:ext uri="{BB962C8B-B14F-4D97-AF65-F5344CB8AC3E}">
        <p14:creationId xmlns:p14="http://schemas.microsoft.com/office/powerpoint/2010/main" val="468348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p:nvSpPr>
        <p:spPr>
          <a:xfrm>
            <a:off x="0" y="-28247"/>
            <a:ext cx="9144000" cy="1163690"/>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153030" y="1219200"/>
            <a:ext cx="7010400" cy="369332"/>
          </a:xfrm>
          <a:prstGeom prst="rect">
            <a:avLst/>
          </a:prstGeom>
        </p:spPr>
        <p:txBody>
          <a:bodyPr wrap="square">
            <a:spAutoFit/>
          </a:bodyPr>
          <a:lstStyle/>
          <a:p>
            <a:r>
              <a:rPr lang="en-US" sz="1800" b="1" dirty="0">
                <a:solidFill>
                  <a:srgbClr val="002868"/>
                </a:solidFill>
                <a:latin typeface="Montserrat" panose="00000500000000000000" pitchFamily="50" charset="0"/>
              </a:rPr>
              <a:t>TEXpress Lanes can be found throughout the region.</a:t>
            </a:r>
          </a:p>
        </p:txBody>
      </p:sp>
      <p:sp>
        <p:nvSpPr>
          <p:cNvPr id="3" name="Rectangle 6"/>
          <p:cNvSpPr txBox="1">
            <a:spLocks noChangeArrowheads="1"/>
          </p:cNvSpPr>
          <p:nvPr/>
        </p:nvSpPr>
        <p:spPr>
          <a:xfrm>
            <a:off x="361950" y="3629"/>
            <a:ext cx="5124450" cy="116006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sz="4000" b="1" spc="600" dirty="0">
                <a:solidFill>
                  <a:schemeClr val="bg1"/>
                </a:solidFill>
                <a:latin typeface="Montserrat" panose="00000500000000000000" pitchFamily="50" charset="0"/>
              </a:rPr>
              <a:t>SYSTEM MAP</a:t>
            </a:r>
          </a:p>
        </p:txBody>
      </p:sp>
      <p:sp>
        <p:nvSpPr>
          <p:cNvPr id="5" name="Rectangle 6"/>
          <p:cNvSpPr txBox="1">
            <a:spLocks noChangeArrowheads="1"/>
          </p:cNvSpPr>
          <p:nvPr/>
        </p:nvSpPr>
        <p:spPr>
          <a:xfrm>
            <a:off x="5867400" y="395514"/>
            <a:ext cx="2781300" cy="366486"/>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8992"/>
          <a:stretch/>
        </p:blipFill>
        <p:spPr>
          <a:xfrm>
            <a:off x="1237557" y="2419221"/>
            <a:ext cx="6668879" cy="4362579"/>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514" b="94968"/>
          <a:stretch/>
        </p:blipFill>
        <p:spPr>
          <a:xfrm>
            <a:off x="1237557" y="1978758"/>
            <a:ext cx="6668879" cy="440463"/>
          </a:xfrm>
          <a:prstGeom prst="rect">
            <a:avLst/>
          </a:prstGeom>
        </p:spPr>
      </p:pic>
    </p:spTree>
    <p:extLst>
      <p:ext uri="{BB962C8B-B14F-4D97-AF65-F5344CB8AC3E}">
        <p14:creationId xmlns:p14="http://schemas.microsoft.com/office/powerpoint/2010/main" val="280623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6"/>
          <p:cNvSpPr txBox="1">
            <a:spLocks noChangeArrowheads="1"/>
          </p:cNvSpPr>
          <p:nvPr/>
        </p:nvSpPr>
        <p:spPr>
          <a:xfrm>
            <a:off x="631204" y="1117348"/>
            <a:ext cx="7750796" cy="177553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4000" b="1" spc="600" dirty="0">
                <a:solidFill>
                  <a:srgbClr val="002868"/>
                </a:solidFill>
                <a:latin typeface="Montserrat" panose="00000500000000000000" pitchFamily="50" charset="0"/>
              </a:rPr>
              <a:t>OPERATING PROJECTS</a:t>
            </a:r>
          </a:p>
        </p:txBody>
      </p:sp>
      <p:pic>
        <p:nvPicPr>
          <p:cNvPr id="8" name="Picture 7"/>
          <p:cNvPicPr>
            <a:picLocks noChangeAspect="1"/>
          </p:cNvPicPr>
          <p:nvPr/>
        </p:nvPicPr>
        <p:blipFill rotWithShape="1">
          <a:blip r:embed="rId3"/>
          <a:srcRect t="71216" b="1"/>
          <a:stretch/>
        </p:blipFill>
        <p:spPr>
          <a:xfrm rot="5400000" flipH="1">
            <a:off x="8199140" y="314230"/>
            <a:ext cx="344690" cy="1545030"/>
          </a:xfrm>
          <a:prstGeom prst="rect">
            <a:avLst/>
          </a:prstGeom>
        </p:spPr>
      </p:pic>
      <p:sp>
        <p:nvSpPr>
          <p:cNvPr id="6" name="Rectangle 5"/>
          <p:cNvSpPr/>
          <p:nvPr/>
        </p:nvSpPr>
        <p:spPr>
          <a:xfrm>
            <a:off x="0" y="-17060"/>
            <a:ext cx="9144000" cy="116006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txBox="1">
            <a:spLocks noChangeArrowheads="1"/>
          </p:cNvSpPr>
          <p:nvPr/>
        </p:nvSpPr>
        <p:spPr>
          <a:xfrm>
            <a:off x="5867400" y="395514"/>
            <a:ext cx="2781300" cy="557622"/>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graphicFrame>
        <p:nvGraphicFramePr>
          <p:cNvPr id="3" name="Table 4">
            <a:extLst>
              <a:ext uri="{FF2B5EF4-FFF2-40B4-BE49-F238E27FC236}">
                <a16:creationId xmlns:a16="http://schemas.microsoft.com/office/drawing/2014/main" id="{749E45A9-15A6-405A-A6C7-5D4F92DEFBD0}"/>
              </a:ext>
            </a:extLst>
          </p:cNvPr>
          <p:cNvGraphicFramePr>
            <a:graphicFrameLocks noGrp="1"/>
          </p:cNvGraphicFramePr>
          <p:nvPr>
            <p:extLst>
              <p:ext uri="{D42A27DB-BD31-4B8C-83A1-F6EECF244321}">
                <p14:modId xmlns:p14="http://schemas.microsoft.com/office/powerpoint/2010/main" val="2442558153"/>
              </p:ext>
            </p:extLst>
          </p:nvPr>
        </p:nvGraphicFramePr>
        <p:xfrm>
          <a:off x="913097" y="2616452"/>
          <a:ext cx="7187009" cy="3124200"/>
        </p:xfrm>
        <a:graphic>
          <a:graphicData uri="http://schemas.openxmlformats.org/drawingml/2006/table">
            <a:tbl>
              <a:tblPr firstRow="1" bandRow="1">
                <a:tableStyleId>{5C22544A-7EE6-4342-B048-85BDC9FD1C3A}</a:tableStyleId>
              </a:tblPr>
              <a:tblGrid>
                <a:gridCol w="1681825">
                  <a:extLst>
                    <a:ext uri="{9D8B030D-6E8A-4147-A177-3AD203B41FA5}">
                      <a16:colId xmlns:a16="http://schemas.microsoft.com/office/drawing/2014/main" val="3322494796"/>
                    </a:ext>
                  </a:extLst>
                </a:gridCol>
                <a:gridCol w="1215078">
                  <a:extLst>
                    <a:ext uri="{9D8B030D-6E8A-4147-A177-3AD203B41FA5}">
                      <a16:colId xmlns:a16="http://schemas.microsoft.com/office/drawing/2014/main" val="442839900"/>
                    </a:ext>
                  </a:extLst>
                </a:gridCol>
                <a:gridCol w="1371600">
                  <a:extLst>
                    <a:ext uri="{9D8B030D-6E8A-4147-A177-3AD203B41FA5}">
                      <a16:colId xmlns:a16="http://schemas.microsoft.com/office/drawing/2014/main" val="4006905285"/>
                    </a:ext>
                  </a:extLst>
                </a:gridCol>
                <a:gridCol w="1295400">
                  <a:extLst>
                    <a:ext uri="{9D8B030D-6E8A-4147-A177-3AD203B41FA5}">
                      <a16:colId xmlns:a16="http://schemas.microsoft.com/office/drawing/2014/main" val="1208793961"/>
                    </a:ext>
                  </a:extLst>
                </a:gridCol>
                <a:gridCol w="1623106">
                  <a:extLst>
                    <a:ext uri="{9D8B030D-6E8A-4147-A177-3AD203B41FA5}">
                      <a16:colId xmlns:a16="http://schemas.microsoft.com/office/drawing/2014/main" val="1243101586"/>
                    </a:ext>
                  </a:extLst>
                </a:gridCol>
              </a:tblGrid>
              <a:tr h="609600">
                <a:tc>
                  <a:txBody>
                    <a:bodyPr/>
                    <a:lstStyle/>
                    <a:p>
                      <a:pPr algn="ctr"/>
                      <a:endParaRPr lang="en-US" sz="1200" dirty="0">
                        <a:latin typeface="Montserrat" panose="00000500000000000000" pitchFamily="2" charset="0"/>
                      </a:endParaRPr>
                    </a:p>
                  </a:txBody>
                  <a:tcPr anchor="ctr">
                    <a:lnL w="12700" cmpd="sng">
                      <a:noFill/>
                    </a:lnL>
                    <a:lnR w="12700" cmpd="sng">
                      <a:noFill/>
                    </a:lnR>
                    <a:lnT w="12700" cmpd="sng">
                      <a:noFill/>
                    </a:lnT>
                    <a:lnB w="12700" cap="flat" cmpd="sng" algn="ctr">
                      <a:solidFill>
                        <a:srgbClr val="8496B0"/>
                      </a:solidFill>
                      <a:prstDash val="solid"/>
                      <a:round/>
                      <a:headEnd type="none" w="med" len="med"/>
                      <a:tailEnd type="none" w="med" len="med"/>
                    </a:lnB>
                    <a:lnTlToBr w="12700" cmpd="sng">
                      <a:noFill/>
                      <a:prstDash val="solid"/>
                    </a:lnTlToBr>
                    <a:lnBlToTr w="12700" cmpd="sng">
                      <a:noFill/>
                      <a:prstDash val="solid"/>
                    </a:lnBlToTr>
                    <a:solidFill>
                      <a:srgbClr val="002868"/>
                    </a:solidFill>
                  </a:tcPr>
                </a:tc>
                <a:tc>
                  <a:txBody>
                    <a:bodyPr/>
                    <a:lstStyle/>
                    <a:p>
                      <a:pPr algn="ctr"/>
                      <a:r>
                        <a:rPr lang="en-US" sz="1200" dirty="0">
                          <a:latin typeface="Montserrat" panose="00000500000000000000" pitchFamily="2" charset="0"/>
                        </a:rPr>
                        <a:t>MILES</a:t>
                      </a:r>
                    </a:p>
                  </a:txBody>
                  <a:tcPr anchor="ctr">
                    <a:lnL w="12700" cmpd="sng">
                      <a:noFill/>
                    </a:lnL>
                    <a:lnR w="12700" cmpd="sng">
                      <a:noFill/>
                    </a:lnR>
                    <a:lnT w="12700" cmpd="sng">
                      <a:noFill/>
                    </a:lnT>
                    <a:lnB w="12700" cap="flat" cmpd="sng" algn="ctr">
                      <a:solidFill>
                        <a:srgbClr val="8496B0"/>
                      </a:solidFill>
                      <a:prstDash val="solid"/>
                      <a:round/>
                      <a:headEnd type="none" w="med" len="med"/>
                      <a:tailEnd type="none" w="med" len="med"/>
                    </a:lnB>
                    <a:lnTlToBr w="12700" cmpd="sng">
                      <a:noFill/>
                      <a:prstDash val="solid"/>
                    </a:lnTlToBr>
                    <a:lnBlToTr w="12700" cmpd="sng">
                      <a:noFill/>
                      <a:prstDash val="solid"/>
                    </a:lnBlToTr>
                    <a:solidFill>
                      <a:srgbClr val="002868"/>
                    </a:solidFill>
                  </a:tcPr>
                </a:tc>
                <a:tc>
                  <a:txBody>
                    <a:bodyPr/>
                    <a:lstStyle/>
                    <a:p>
                      <a:pPr algn="ctr"/>
                      <a:r>
                        <a:rPr lang="en-US" sz="1200" dirty="0">
                          <a:latin typeface="Montserrat" panose="00000500000000000000" pitchFamily="2" charset="0"/>
                        </a:rPr>
                        <a:t>INVESTMENT</a:t>
                      </a:r>
                    </a:p>
                  </a:txBody>
                  <a:tcPr anchor="ctr">
                    <a:lnL w="12700" cmpd="sng">
                      <a:noFill/>
                    </a:lnL>
                    <a:lnR w="12700" cmpd="sng">
                      <a:noFill/>
                    </a:lnR>
                    <a:lnT w="12700" cmpd="sng">
                      <a:noFill/>
                    </a:lnT>
                    <a:lnB w="12700" cap="flat" cmpd="sng" algn="ctr">
                      <a:solidFill>
                        <a:srgbClr val="8496B0"/>
                      </a:solidFill>
                      <a:prstDash val="solid"/>
                      <a:round/>
                      <a:headEnd type="none" w="med" len="med"/>
                      <a:tailEnd type="none" w="med" len="med"/>
                    </a:lnB>
                    <a:lnTlToBr w="12700" cmpd="sng">
                      <a:noFill/>
                      <a:prstDash val="solid"/>
                    </a:lnTlToBr>
                    <a:lnBlToTr w="12700" cmpd="sng">
                      <a:noFill/>
                      <a:prstDash val="solid"/>
                    </a:lnBlToTr>
                    <a:solidFill>
                      <a:srgbClr val="002868"/>
                    </a:solidFill>
                  </a:tcPr>
                </a:tc>
                <a:tc>
                  <a:txBody>
                    <a:bodyPr/>
                    <a:lstStyle/>
                    <a:p>
                      <a:pPr algn="ctr"/>
                      <a:r>
                        <a:rPr lang="en-US" sz="1200" dirty="0">
                          <a:latin typeface="Montserrat" panose="00000500000000000000" pitchFamily="2" charset="0"/>
                        </a:rPr>
                        <a:t>PUBLIC FUNDING</a:t>
                      </a:r>
                    </a:p>
                  </a:txBody>
                  <a:tcPr anchor="ctr">
                    <a:lnL w="12700" cmpd="sng">
                      <a:noFill/>
                    </a:lnL>
                    <a:lnR w="12700" cmpd="sng">
                      <a:noFill/>
                    </a:lnR>
                    <a:lnT w="12700" cmpd="sng">
                      <a:noFill/>
                    </a:lnT>
                    <a:lnB w="12700" cap="flat" cmpd="sng" algn="ctr">
                      <a:solidFill>
                        <a:srgbClr val="8496B0"/>
                      </a:solidFill>
                      <a:prstDash val="solid"/>
                      <a:round/>
                      <a:headEnd type="none" w="med" len="med"/>
                      <a:tailEnd type="none" w="med" len="med"/>
                    </a:lnB>
                    <a:lnTlToBr w="12700" cmpd="sng">
                      <a:noFill/>
                      <a:prstDash val="solid"/>
                    </a:lnTlToBr>
                    <a:lnBlToTr w="12700" cmpd="sng">
                      <a:noFill/>
                      <a:prstDash val="solid"/>
                    </a:lnBlToTr>
                    <a:solidFill>
                      <a:srgbClr val="002868"/>
                    </a:solidFill>
                  </a:tcPr>
                </a:tc>
                <a:tc>
                  <a:txBody>
                    <a:bodyPr/>
                    <a:lstStyle/>
                    <a:p>
                      <a:pPr algn="ctr"/>
                      <a:r>
                        <a:rPr lang="en-US" sz="1200" dirty="0">
                          <a:latin typeface="Montserrat" panose="00000500000000000000" pitchFamily="2" charset="0"/>
                        </a:rPr>
                        <a:t>OPEN SINCE</a:t>
                      </a:r>
                    </a:p>
                  </a:txBody>
                  <a:tcPr anchor="ctr">
                    <a:lnL w="12700" cmpd="sng">
                      <a:noFill/>
                    </a:lnL>
                    <a:lnR w="12700" cmpd="sng">
                      <a:noFill/>
                    </a:lnR>
                    <a:lnT w="12700" cmpd="sng">
                      <a:noFill/>
                    </a:lnT>
                    <a:lnB w="12700" cap="flat" cmpd="sng" algn="ctr">
                      <a:solidFill>
                        <a:srgbClr val="8496B0"/>
                      </a:solidFill>
                      <a:prstDash val="solid"/>
                      <a:round/>
                      <a:headEnd type="none" w="med" len="med"/>
                      <a:tailEnd type="none" w="med" len="med"/>
                    </a:lnB>
                    <a:lnTlToBr w="12700" cmpd="sng">
                      <a:noFill/>
                      <a:prstDash val="solid"/>
                    </a:lnTlToBr>
                    <a:lnBlToTr w="12700" cmpd="sng">
                      <a:noFill/>
                      <a:prstDash val="solid"/>
                    </a:lnBlToTr>
                    <a:solidFill>
                      <a:srgbClr val="002868"/>
                    </a:solidFill>
                  </a:tcPr>
                </a:tc>
                <a:extLst>
                  <a:ext uri="{0D108BD9-81ED-4DB2-BD59-A6C34878D82A}">
                    <a16:rowId xmlns:a16="http://schemas.microsoft.com/office/drawing/2014/main" val="2686389190"/>
                  </a:ext>
                </a:extLst>
              </a:tr>
              <a:tr h="838200">
                <a:tc>
                  <a:txBody>
                    <a:bodyPr/>
                    <a:lstStyle/>
                    <a:p>
                      <a:pPr algn="l"/>
                      <a:r>
                        <a:rPr lang="en-US" sz="1200" b="1" dirty="0">
                          <a:solidFill>
                            <a:schemeClr val="bg1"/>
                          </a:solidFill>
                          <a:latin typeface="Montserrat" panose="00000500000000000000" pitchFamily="2" charset="0"/>
                        </a:rPr>
                        <a:t>NTE TEXPRESS</a:t>
                      </a:r>
                    </a:p>
                  </a:txBody>
                  <a:tcPr anchor="ctr">
                    <a:lnL w="12700" cmpd="sng">
                      <a:noFill/>
                    </a:lnL>
                    <a:lnR w="12700" cmpd="sng">
                      <a:noFill/>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lnTlToBr w="12700" cmpd="sng">
                      <a:noFill/>
                      <a:prstDash val="solid"/>
                    </a:lnTlToBr>
                    <a:lnBlToTr w="12700" cmpd="sng">
                      <a:noFill/>
                      <a:prstDash val="solid"/>
                    </a:lnBlToTr>
                    <a:solidFill>
                      <a:srgbClr val="002868"/>
                    </a:solidFill>
                  </a:tcPr>
                </a:tc>
                <a:tc>
                  <a:txBody>
                    <a:bodyPr/>
                    <a:lstStyle/>
                    <a:p>
                      <a:pPr algn="ctr"/>
                      <a:r>
                        <a:rPr lang="en-US" sz="1200" dirty="0">
                          <a:solidFill>
                            <a:srgbClr val="002868"/>
                          </a:solidFill>
                          <a:latin typeface="Montserrat" panose="00000500000000000000" pitchFamily="2" charset="0"/>
                        </a:rPr>
                        <a:t>13.3</a:t>
                      </a:r>
                    </a:p>
                  </a:txBody>
                  <a:tcPr anchor="ctr">
                    <a:lnL w="12700" cmpd="sng">
                      <a:noFill/>
                    </a:lnL>
                    <a:lnR w="12700" cap="flat" cmpd="sng" algn="ctr">
                      <a:solidFill>
                        <a:srgbClr val="002868"/>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002868"/>
                      </a:solidFill>
                      <a:prstDash val="solid"/>
                      <a:round/>
                      <a:headEnd type="none" w="med" len="med"/>
                      <a:tailEnd type="none" w="med" len="med"/>
                    </a:lnB>
                    <a:solidFill>
                      <a:srgbClr val="8496B0"/>
                    </a:solidFill>
                  </a:tcPr>
                </a:tc>
                <a:tc>
                  <a:txBody>
                    <a:bodyPr/>
                    <a:lstStyle/>
                    <a:p>
                      <a:pPr algn="ctr"/>
                      <a:r>
                        <a:rPr lang="en-US" sz="1200" dirty="0">
                          <a:solidFill>
                            <a:srgbClr val="002868"/>
                          </a:solidFill>
                          <a:latin typeface="Montserrat" panose="00000500000000000000" pitchFamily="2" charset="0"/>
                        </a:rPr>
                        <a:t>$2.1 BILLION</a:t>
                      </a:r>
                    </a:p>
                  </a:txBody>
                  <a:tcPr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002868"/>
                      </a:solidFill>
                      <a:prstDash val="solid"/>
                      <a:round/>
                      <a:headEnd type="none" w="med" len="med"/>
                      <a:tailEnd type="none" w="med" len="med"/>
                    </a:lnB>
                    <a:solidFill>
                      <a:srgbClr val="8496B0"/>
                    </a:solidFill>
                  </a:tcPr>
                </a:tc>
                <a:tc>
                  <a:txBody>
                    <a:bodyPr/>
                    <a:lstStyle/>
                    <a:p>
                      <a:pPr algn="ctr"/>
                      <a:r>
                        <a:rPr lang="en-US" sz="1200" dirty="0">
                          <a:solidFill>
                            <a:srgbClr val="002868"/>
                          </a:solidFill>
                          <a:latin typeface="Montserrat" panose="00000500000000000000" pitchFamily="2" charset="0"/>
                        </a:rPr>
                        <a:t>28%</a:t>
                      </a:r>
                    </a:p>
                  </a:txBody>
                  <a:tcPr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002868"/>
                      </a:solidFill>
                      <a:prstDash val="solid"/>
                      <a:round/>
                      <a:headEnd type="none" w="med" len="med"/>
                      <a:tailEnd type="none" w="med" len="med"/>
                    </a:lnB>
                    <a:solidFill>
                      <a:srgbClr val="8496B0"/>
                    </a:solidFill>
                  </a:tcPr>
                </a:tc>
                <a:tc>
                  <a:txBody>
                    <a:bodyPr/>
                    <a:lstStyle/>
                    <a:p>
                      <a:pPr algn="ctr"/>
                      <a:r>
                        <a:rPr lang="en-US" sz="1200" dirty="0">
                          <a:solidFill>
                            <a:srgbClr val="002868"/>
                          </a:solidFill>
                          <a:latin typeface="Montserrat" panose="00000500000000000000" pitchFamily="2" charset="0"/>
                        </a:rPr>
                        <a:t>OCTOBER 2014</a:t>
                      </a:r>
                    </a:p>
                  </a:txBody>
                  <a:tcPr anchor="ctr">
                    <a:lnL w="12700" cap="flat" cmpd="sng" algn="ctr">
                      <a:solidFill>
                        <a:srgbClr val="002868"/>
                      </a:solidFill>
                      <a:prstDash val="solid"/>
                      <a:round/>
                      <a:headEnd type="none" w="med" len="med"/>
                      <a:tailEnd type="none" w="med" len="med"/>
                    </a:lnL>
                    <a:lnT w="12700" cap="flat" cmpd="sng" algn="ctr">
                      <a:solidFill>
                        <a:srgbClr val="8496B0"/>
                      </a:solidFill>
                      <a:prstDash val="solid"/>
                      <a:round/>
                      <a:headEnd type="none" w="med" len="med"/>
                      <a:tailEnd type="none" w="med" len="med"/>
                    </a:lnT>
                    <a:lnB w="12700" cap="flat" cmpd="sng" algn="ctr">
                      <a:solidFill>
                        <a:srgbClr val="002868"/>
                      </a:solidFill>
                      <a:prstDash val="solid"/>
                      <a:round/>
                      <a:headEnd type="none" w="med" len="med"/>
                      <a:tailEnd type="none" w="med" len="med"/>
                    </a:lnB>
                    <a:solidFill>
                      <a:srgbClr val="8496B0"/>
                    </a:solidFill>
                  </a:tcPr>
                </a:tc>
                <a:extLst>
                  <a:ext uri="{0D108BD9-81ED-4DB2-BD59-A6C34878D82A}">
                    <a16:rowId xmlns:a16="http://schemas.microsoft.com/office/drawing/2014/main" val="836064165"/>
                  </a:ext>
                </a:extLst>
              </a:tr>
              <a:tr h="838200">
                <a:tc>
                  <a:txBody>
                    <a:bodyPr/>
                    <a:lstStyle/>
                    <a:p>
                      <a:pPr algn="l"/>
                      <a:r>
                        <a:rPr lang="en-US" sz="1200" b="1" dirty="0">
                          <a:solidFill>
                            <a:schemeClr val="bg1"/>
                          </a:solidFill>
                          <a:latin typeface="Montserrat" panose="00000500000000000000" pitchFamily="2" charset="0"/>
                        </a:rPr>
                        <a:t>LBJ TEXPRESS</a:t>
                      </a:r>
                    </a:p>
                  </a:txBody>
                  <a:tcPr anchor="ctr">
                    <a:lnL w="12700" cmpd="sng">
                      <a:noFill/>
                    </a:lnL>
                    <a:lnR w="12700" cmpd="sng">
                      <a:noFill/>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lnTlToBr w="12700" cmpd="sng">
                      <a:noFill/>
                      <a:prstDash val="solid"/>
                    </a:lnTlToBr>
                    <a:lnBlToTr w="12700" cmpd="sng">
                      <a:noFill/>
                      <a:prstDash val="solid"/>
                    </a:lnBlToTr>
                    <a:solidFill>
                      <a:srgbClr val="002868"/>
                    </a:solidFill>
                  </a:tcPr>
                </a:tc>
                <a:tc>
                  <a:txBody>
                    <a:bodyPr/>
                    <a:lstStyle/>
                    <a:p>
                      <a:pPr algn="ctr"/>
                      <a:r>
                        <a:rPr lang="en-US" sz="1200" dirty="0">
                          <a:solidFill>
                            <a:srgbClr val="002868"/>
                          </a:solidFill>
                          <a:latin typeface="Montserrat" panose="00000500000000000000" pitchFamily="2" charset="0"/>
                        </a:rPr>
                        <a:t>13.3</a:t>
                      </a:r>
                    </a:p>
                  </a:txBody>
                  <a:tcPr anchor="ctr">
                    <a:lnL w="12700" cmpd="sng">
                      <a:noFill/>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solidFill>
                      <a:srgbClr val="D9E2F3"/>
                    </a:solidFill>
                  </a:tcPr>
                </a:tc>
                <a:tc>
                  <a:txBody>
                    <a:bodyPr/>
                    <a:lstStyle/>
                    <a:p>
                      <a:pPr algn="ctr"/>
                      <a:r>
                        <a:rPr lang="en-US" sz="1200" dirty="0">
                          <a:solidFill>
                            <a:srgbClr val="002868"/>
                          </a:solidFill>
                          <a:latin typeface="Montserrat" panose="00000500000000000000" pitchFamily="2" charset="0"/>
                        </a:rPr>
                        <a:t>$2.6 BILLION</a:t>
                      </a:r>
                    </a:p>
                  </a:txBody>
                  <a:tcPr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solidFill>
                      <a:srgbClr val="D9E2F3"/>
                    </a:solidFill>
                  </a:tcPr>
                </a:tc>
                <a:tc>
                  <a:txBody>
                    <a:bodyPr/>
                    <a:lstStyle/>
                    <a:p>
                      <a:pPr algn="ctr"/>
                      <a:r>
                        <a:rPr lang="en-US" sz="1200" dirty="0">
                          <a:solidFill>
                            <a:srgbClr val="002868"/>
                          </a:solidFill>
                          <a:latin typeface="Montserrat" panose="00000500000000000000" pitchFamily="2" charset="0"/>
                        </a:rPr>
                        <a:t>18%</a:t>
                      </a:r>
                    </a:p>
                  </a:txBody>
                  <a:tcPr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solidFill>
                      <a:srgbClr val="D9E2F3"/>
                    </a:solidFill>
                  </a:tcPr>
                </a:tc>
                <a:tc>
                  <a:txBody>
                    <a:bodyPr/>
                    <a:lstStyle/>
                    <a:p>
                      <a:pPr algn="ctr"/>
                      <a:r>
                        <a:rPr lang="en-US" sz="1200" dirty="0">
                          <a:solidFill>
                            <a:srgbClr val="002868"/>
                          </a:solidFill>
                          <a:latin typeface="Montserrat" panose="00000500000000000000" pitchFamily="2" charset="0"/>
                        </a:rPr>
                        <a:t>SEPTEMBER 2015</a:t>
                      </a:r>
                    </a:p>
                  </a:txBody>
                  <a:tcPr anchor="ctr">
                    <a:lnL w="12700" cap="flat" cmpd="sng" algn="ctr">
                      <a:solidFill>
                        <a:srgbClr val="002868"/>
                      </a:solidFill>
                      <a:prstDash val="solid"/>
                      <a:round/>
                      <a:headEnd type="none" w="med" len="med"/>
                      <a:tailEnd type="none" w="med" len="med"/>
                    </a:lnL>
                    <a:lnT w="12700" cap="flat" cmpd="sng" algn="ctr">
                      <a:solidFill>
                        <a:srgbClr val="002868"/>
                      </a:solidFill>
                      <a:prstDash val="solid"/>
                      <a:round/>
                      <a:headEnd type="none" w="med" len="med"/>
                      <a:tailEnd type="none" w="med" len="med"/>
                    </a:lnT>
                    <a:lnB w="12700" cap="flat" cmpd="sng" algn="ctr">
                      <a:solidFill>
                        <a:srgbClr val="002868"/>
                      </a:solidFill>
                      <a:prstDash val="solid"/>
                      <a:round/>
                      <a:headEnd type="none" w="med" len="med"/>
                      <a:tailEnd type="none" w="med" len="med"/>
                    </a:lnB>
                    <a:solidFill>
                      <a:srgbClr val="D9E2F3"/>
                    </a:solidFill>
                  </a:tcPr>
                </a:tc>
                <a:extLst>
                  <a:ext uri="{0D108BD9-81ED-4DB2-BD59-A6C34878D82A}">
                    <a16:rowId xmlns:a16="http://schemas.microsoft.com/office/drawing/2014/main" val="2261310757"/>
                  </a:ext>
                </a:extLst>
              </a:tr>
              <a:tr h="838200">
                <a:tc>
                  <a:txBody>
                    <a:bodyPr/>
                    <a:lstStyle/>
                    <a:p>
                      <a:pPr algn="l"/>
                      <a:r>
                        <a:rPr lang="en-US" sz="1200" b="1" dirty="0">
                          <a:solidFill>
                            <a:schemeClr val="bg1"/>
                          </a:solidFill>
                          <a:latin typeface="Montserrat" panose="00000500000000000000" pitchFamily="2" charset="0"/>
                        </a:rPr>
                        <a:t>NTE 35W TEXPRESS</a:t>
                      </a:r>
                    </a:p>
                  </a:txBody>
                  <a:tcPr anchor="ctr">
                    <a:lnL w="12700" cmpd="sng">
                      <a:noFill/>
                    </a:lnL>
                    <a:lnR w="12700" cmpd="sng">
                      <a:noFill/>
                    </a:lnR>
                    <a:lnT w="12700" cap="flat" cmpd="sng" algn="ctr">
                      <a:solidFill>
                        <a:srgbClr val="8496B0"/>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2868"/>
                    </a:solidFill>
                  </a:tcPr>
                </a:tc>
                <a:tc>
                  <a:txBody>
                    <a:bodyPr/>
                    <a:lstStyle/>
                    <a:p>
                      <a:pPr algn="ctr"/>
                      <a:r>
                        <a:rPr lang="en-US" sz="1200" dirty="0">
                          <a:solidFill>
                            <a:srgbClr val="002868"/>
                          </a:solidFill>
                          <a:latin typeface="Montserrat" panose="00000500000000000000" pitchFamily="2" charset="0"/>
                        </a:rPr>
                        <a:t>10.2</a:t>
                      </a:r>
                    </a:p>
                  </a:txBody>
                  <a:tcPr anchor="ctr">
                    <a:lnL w="12700" cmpd="sng">
                      <a:noFill/>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solidFill>
                      <a:srgbClr val="8496B0"/>
                    </a:solidFill>
                  </a:tcPr>
                </a:tc>
                <a:tc>
                  <a:txBody>
                    <a:bodyPr/>
                    <a:lstStyle/>
                    <a:p>
                      <a:pPr algn="ctr"/>
                      <a:r>
                        <a:rPr lang="en-US" sz="1200" dirty="0">
                          <a:solidFill>
                            <a:srgbClr val="002868"/>
                          </a:solidFill>
                          <a:latin typeface="Montserrat" panose="00000500000000000000" pitchFamily="2" charset="0"/>
                        </a:rPr>
                        <a:t>$1.4 BILLION</a:t>
                      </a:r>
                    </a:p>
                  </a:txBody>
                  <a:tcPr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solidFill>
                      <a:srgbClr val="8496B0"/>
                    </a:solidFill>
                  </a:tcPr>
                </a:tc>
                <a:tc>
                  <a:txBody>
                    <a:bodyPr/>
                    <a:lstStyle/>
                    <a:p>
                      <a:pPr algn="ctr"/>
                      <a:r>
                        <a:rPr lang="en-US" sz="1200" dirty="0">
                          <a:solidFill>
                            <a:srgbClr val="002868"/>
                          </a:solidFill>
                          <a:latin typeface="Montserrat" panose="00000500000000000000" pitchFamily="2" charset="0"/>
                        </a:rPr>
                        <a:t>5%</a:t>
                      </a:r>
                    </a:p>
                  </a:txBody>
                  <a:tcPr anchor="ctr">
                    <a:lnL w="12700" cap="flat" cmpd="sng" algn="ctr">
                      <a:solidFill>
                        <a:srgbClr val="002868"/>
                      </a:solidFill>
                      <a:prstDash val="solid"/>
                      <a:round/>
                      <a:headEnd type="none" w="med" len="med"/>
                      <a:tailEnd type="none" w="med" len="med"/>
                    </a:lnL>
                    <a:lnR w="12700" cap="flat" cmpd="sng" algn="ctr">
                      <a:solidFill>
                        <a:srgbClr val="002868"/>
                      </a:solidFill>
                      <a:prstDash val="solid"/>
                      <a:round/>
                      <a:headEnd type="none" w="med" len="med"/>
                      <a:tailEnd type="none" w="med" len="med"/>
                    </a:lnR>
                    <a:lnT w="12700" cap="flat" cmpd="sng" algn="ctr">
                      <a:solidFill>
                        <a:srgbClr val="002868"/>
                      </a:solidFill>
                      <a:prstDash val="solid"/>
                      <a:round/>
                      <a:headEnd type="none" w="med" len="med"/>
                      <a:tailEnd type="none" w="med" len="med"/>
                    </a:lnT>
                    <a:solidFill>
                      <a:srgbClr val="8496B0"/>
                    </a:solidFill>
                  </a:tcPr>
                </a:tc>
                <a:tc>
                  <a:txBody>
                    <a:bodyPr/>
                    <a:lstStyle/>
                    <a:p>
                      <a:pPr algn="ctr"/>
                      <a:r>
                        <a:rPr lang="en-US" sz="1200" dirty="0">
                          <a:solidFill>
                            <a:srgbClr val="002868"/>
                          </a:solidFill>
                          <a:latin typeface="Montserrat" panose="00000500000000000000" pitchFamily="2" charset="0"/>
                        </a:rPr>
                        <a:t>JULY 2018</a:t>
                      </a:r>
                    </a:p>
                  </a:txBody>
                  <a:tcPr anchor="ctr">
                    <a:lnL w="12700" cap="flat" cmpd="sng" algn="ctr">
                      <a:solidFill>
                        <a:srgbClr val="002868"/>
                      </a:solidFill>
                      <a:prstDash val="solid"/>
                      <a:round/>
                      <a:headEnd type="none" w="med" len="med"/>
                      <a:tailEnd type="none" w="med" len="med"/>
                    </a:lnL>
                    <a:lnT w="12700" cap="flat" cmpd="sng" algn="ctr">
                      <a:solidFill>
                        <a:srgbClr val="002868"/>
                      </a:solidFill>
                      <a:prstDash val="solid"/>
                      <a:round/>
                      <a:headEnd type="none" w="med" len="med"/>
                      <a:tailEnd type="none" w="med" len="med"/>
                    </a:lnT>
                    <a:solidFill>
                      <a:srgbClr val="8496B0"/>
                    </a:solidFill>
                  </a:tcPr>
                </a:tc>
                <a:extLst>
                  <a:ext uri="{0D108BD9-81ED-4DB2-BD59-A6C34878D82A}">
                    <a16:rowId xmlns:a16="http://schemas.microsoft.com/office/drawing/2014/main" val="3663570983"/>
                  </a:ext>
                </a:extLst>
              </a:tr>
            </a:tbl>
          </a:graphicData>
        </a:graphic>
      </p:graphicFrame>
    </p:spTree>
    <p:extLst>
      <p:ext uri="{BB962C8B-B14F-4D97-AF65-F5344CB8AC3E}">
        <p14:creationId xmlns:p14="http://schemas.microsoft.com/office/powerpoint/2010/main" val="728885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81" r="12869" b="3333"/>
          <a:stretch/>
        </p:blipFill>
        <p:spPr>
          <a:xfrm>
            <a:off x="-7143" y="-2"/>
            <a:ext cx="9151143" cy="6858002"/>
          </a:xfrm>
          <a:prstGeom prst="rect">
            <a:avLst/>
          </a:prstGeom>
        </p:spPr>
      </p:pic>
      <p:sp>
        <p:nvSpPr>
          <p:cNvPr id="7" name="Rectangle 6"/>
          <p:cNvSpPr/>
          <p:nvPr/>
        </p:nvSpPr>
        <p:spPr>
          <a:xfrm>
            <a:off x="-7143" y="0"/>
            <a:ext cx="9151143" cy="6858000"/>
          </a:xfrm>
          <a:prstGeom prst="rect">
            <a:avLst/>
          </a:prstGeom>
          <a:solidFill>
            <a:srgbClr val="002868">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p:cNvSpPr/>
          <p:nvPr/>
        </p:nvSpPr>
        <p:spPr>
          <a:xfrm rot="16200000">
            <a:off x="2209800" y="-76201"/>
            <a:ext cx="6858003" cy="7010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6"/>
          <p:cNvSpPr txBox="1">
            <a:spLocks noChangeArrowheads="1"/>
          </p:cNvSpPr>
          <p:nvPr/>
        </p:nvSpPr>
        <p:spPr>
          <a:xfrm>
            <a:off x="5715000" y="3048000"/>
            <a:ext cx="3657600" cy="19812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3600" b="1" spc="600" dirty="0">
                <a:solidFill>
                  <a:srgbClr val="002868"/>
                </a:solidFill>
                <a:latin typeface="Montserrat" panose="00000500000000000000" pitchFamily="50" charset="0"/>
              </a:rPr>
              <a:t>CHOOSING</a:t>
            </a:r>
          </a:p>
          <a:p>
            <a:pPr fontAlgn="auto">
              <a:lnSpc>
                <a:spcPct val="110000"/>
              </a:lnSpc>
              <a:spcAft>
                <a:spcPts val="0"/>
              </a:spcAft>
            </a:pPr>
            <a:r>
              <a:rPr lang="en-US" sz="3600" b="1" spc="600" dirty="0">
                <a:solidFill>
                  <a:srgbClr val="002868"/>
                </a:solidFill>
                <a:latin typeface="Montserrat" panose="00000500000000000000" pitchFamily="50" charset="0"/>
              </a:rPr>
              <a:t>TEXPRESS</a:t>
            </a:r>
          </a:p>
        </p:txBody>
      </p:sp>
      <p:sp>
        <p:nvSpPr>
          <p:cNvPr id="4" name="Rectangle 6"/>
          <p:cNvSpPr txBox="1">
            <a:spLocks noChangeArrowheads="1"/>
          </p:cNvSpPr>
          <p:nvPr/>
        </p:nvSpPr>
        <p:spPr>
          <a:xfrm>
            <a:off x="6153150" y="2908594"/>
            <a:ext cx="2781300" cy="278811"/>
          </a:xfrm>
          <a:prstGeom prst="rect">
            <a:avLst/>
          </a:prstGeom>
        </p:spPr>
        <p:txBody>
          <a:bodyP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rgbClr val="002868"/>
                </a:solidFill>
                <a:latin typeface="Montserrat" panose="00000500000000000000" pitchFamily="50" charset="0"/>
              </a:rPr>
              <a:t>PRESS</a:t>
            </a:r>
            <a:r>
              <a:rPr lang="en-US" sz="1400" b="1" spc="300" dirty="0">
                <a:solidFill>
                  <a:srgbClr val="002868"/>
                </a:solidFill>
                <a:latin typeface="Montserrat" panose="00000500000000000000" pitchFamily="50" charset="0"/>
              </a:rPr>
              <a:t>LANES</a:t>
            </a:r>
          </a:p>
        </p:txBody>
      </p:sp>
      <p:sp>
        <p:nvSpPr>
          <p:cNvPr id="5" name="Rectangle 4"/>
          <p:cNvSpPr/>
          <p:nvPr/>
        </p:nvSpPr>
        <p:spPr>
          <a:xfrm>
            <a:off x="4876800" y="4895670"/>
            <a:ext cx="4057650" cy="1172629"/>
          </a:xfrm>
          <a:prstGeom prst="rect">
            <a:avLst/>
          </a:prstGeom>
        </p:spPr>
        <p:txBody>
          <a:bodyPr wrap="square">
            <a:spAutoFit/>
          </a:bodyPr>
          <a:lstStyle/>
          <a:p>
            <a:pPr>
              <a:lnSpc>
                <a:spcPct val="130000"/>
              </a:lnSpc>
            </a:pPr>
            <a:r>
              <a:rPr lang="en-US" sz="1800" b="1" dirty="0">
                <a:solidFill>
                  <a:srgbClr val="002868"/>
                </a:solidFill>
                <a:latin typeface="Montserrat" panose="00000500000000000000" pitchFamily="50" charset="0"/>
              </a:rPr>
              <a:t>Drivers can always choose to drive the existing non-tolled lanes or choose TEXpress Lanes.</a:t>
            </a:r>
          </a:p>
        </p:txBody>
      </p:sp>
    </p:spTree>
    <p:extLst>
      <p:ext uri="{BB962C8B-B14F-4D97-AF65-F5344CB8AC3E}">
        <p14:creationId xmlns:p14="http://schemas.microsoft.com/office/powerpoint/2010/main" val="691245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p:cNvSpPr/>
          <p:nvPr/>
        </p:nvSpPr>
        <p:spPr>
          <a:xfrm>
            <a:off x="206992" y="2032975"/>
            <a:ext cx="8915400" cy="892552"/>
          </a:xfrm>
          <a:prstGeom prst="rect">
            <a:avLst/>
          </a:prstGeom>
        </p:spPr>
        <p:txBody>
          <a:bodyPr wrap="square">
            <a:spAutoFit/>
          </a:bodyPr>
          <a:lstStyle/>
          <a:p>
            <a:pPr>
              <a:lnSpc>
                <a:spcPct val="130000"/>
              </a:lnSpc>
            </a:pPr>
            <a:r>
              <a:rPr lang="en-US" sz="2000" b="1" dirty="0">
                <a:solidFill>
                  <a:srgbClr val="002868"/>
                </a:solidFill>
                <a:latin typeface="Montserrat Light" panose="00000400000000000000" pitchFamily="50" charset="0"/>
              </a:rPr>
              <a:t>TEXpress Lanes are designed for drivers who want a reliable and time-saving trip to reach many destinations.</a:t>
            </a:r>
          </a:p>
        </p:txBody>
      </p:sp>
      <p:sp>
        <p:nvSpPr>
          <p:cNvPr id="3" name="Rectangle 2"/>
          <p:cNvSpPr/>
          <p:nvPr/>
        </p:nvSpPr>
        <p:spPr>
          <a:xfrm>
            <a:off x="206992" y="5562600"/>
            <a:ext cx="8915400" cy="892552"/>
          </a:xfrm>
          <a:prstGeom prst="rect">
            <a:avLst/>
          </a:prstGeom>
        </p:spPr>
        <p:txBody>
          <a:bodyPr wrap="square">
            <a:spAutoFit/>
          </a:bodyPr>
          <a:lstStyle/>
          <a:p>
            <a:pPr>
              <a:lnSpc>
                <a:spcPct val="130000"/>
              </a:lnSpc>
            </a:pPr>
            <a:r>
              <a:rPr lang="en-US" sz="2000" b="1" dirty="0">
                <a:solidFill>
                  <a:srgbClr val="002868"/>
                </a:solidFill>
                <a:latin typeface="Montserrat Light" panose="00000400000000000000" pitchFamily="50" charset="0"/>
              </a:rPr>
              <a:t>Drivers can make the best choice for them based on their own needs each time they drive on a roadway with TEXpress Lanes. </a:t>
            </a:r>
          </a:p>
        </p:txBody>
      </p:sp>
      <p:sp>
        <p:nvSpPr>
          <p:cNvPr id="4" name="Rectangle 3"/>
          <p:cNvSpPr/>
          <p:nvPr/>
        </p:nvSpPr>
        <p:spPr>
          <a:xfrm>
            <a:off x="0" y="3035845"/>
            <a:ext cx="8915400" cy="2362200"/>
          </a:xfrm>
          <a:prstGeom prst="rect">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6"/>
          <p:cNvSpPr txBox="1">
            <a:spLocks noChangeArrowheads="1"/>
          </p:cNvSpPr>
          <p:nvPr/>
        </p:nvSpPr>
        <p:spPr>
          <a:xfrm>
            <a:off x="206992" y="2848708"/>
            <a:ext cx="2173514" cy="118793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3200" b="1" spc="600" dirty="0">
                <a:solidFill>
                  <a:schemeClr val="bg1"/>
                </a:solidFill>
                <a:latin typeface="Motor Oil 1937 M54" panose="02000500000000000000" pitchFamily="2" charset="0"/>
                <a:ea typeface="Kozuka Gothic Std H" panose="020B0800000000000000" pitchFamily="34" charset="-128"/>
              </a:rPr>
              <a:t>WORK</a:t>
            </a:r>
          </a:p>
        </p:txBody>
      </p:sp>
      <p:sp>
        <p:nvSpPr>
          <p:cNvPr id="10" name="Rectangle 6"/>
          <p:cNvSpPr txBox="1">
            <a:spLocks noChangeArrowheads="1"/>
          </p:cNvSpPr>
          <p:nvPr/>
        </p:nvSpPr>
        <p:spPr>
          <a:xfrm>
            <a:off x="2347989" y="2848710"/>
            <a:ext cx="1865086" cy="118793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3200" b="1" spc="600" dirty="0">
                <a:solidFill>
                  <a:schemeClr val="bg1"/>
                </a:solidFill>
                <a:latin typeface="Motor Oil 1937 M54" panose="02000500000000000000" pitchFamily="2" charset="0"/>
              </a:rPr>
              <a:t>HOME</a:t>
            </a:r>
          </a:p>
        </p:txBody>
      </p:sp>
      <p:sp>
        <p:nvSpPr>
          <p:cNvPr id="7" name="Rectangle 6"/>
          <p:cNvSpPr txBox="1">
            <a:spLocks noChangeArrowheads="1"/>
          </p:cNvSpPr>
          <p:nvPr/>
        </p:nvSpPr>
        <p:spPr>
          <a:xfrm>
            <a:off x="6553486" y="2848711"/>
            <a:ext cx="2492706" cy="118793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3200" b="1" spc="600" dirty="0">
                <a:solidFill>
                  <a:schemeClr val="bg1"/>
                </a:solidFill>
                <a:latin typeface="Motor Oil 1937 M54" panose="02000500000000000000" pitchFamily="2" charset="0"/>
              </a:rPr>
              <a:t>AIRPORT</a:t>
            </a:r>
          </a:p>
        </p:txBody>
      </p:sp>
      <p:sp>
        <p:nvSpPr>
          <p:cNvPr id="8" name="Rectangle 6"/>
          <p:cNvSpPr txBox="1">
            <a:spLocks noChangeArrowheads="1"/>
          </p:cNvSpPr>
          <p:nvPr/>
        </p:nvSpPr>
        <p:spPr>
          <a:xfrm>
            <a:off x="4218529" y="2848712"/>
            <a:ext cx="2296804" cy="118793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3200" b="1" spc="600" dirty="0">
                <a:solidFill>
                  <a:schemeClr val="bg1"/>
                </a:solidFill>
                <a:latin typeface="Motor Oil 1937 M54" panose="02000500000000000000" pitchFamily="2" charset="0"/>
              </a:rPr>
              <a:t>SPORTS</a:t>
            </a:r>
          </a:p>
        </p:txBody>
      </p:sp>
      <p:sp>
        <p:nvSpPr>
          <p:cNvPr id="6" name="Rectangle 5"/>
          <p:cNvSpPr/>
          <p:nvPr/>
        </p:nvSpPr>
        <p:spPr>
          <a:xfrm>
            <a:off x="2058836" y="3035845"/>
            <a:ext cx="762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115266" y="3035845"/>
            <a:ext cx="762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6401033" y="3020098"/>
            <a:ext cx="762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6"/>
          <p:cNvSpPr txBox="1">
            <a:spLocks noChangeArrowheads="1"/>
          </p:cNvSpPr>
          <p:nvPr/>
        </p:nvSpPr>
        <p:spPr>
          <a:xfrm>
            <a:off x="206992" y="1016962"/>
            <a:ext cx="8327408" cy="133016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4000" b="1" spc="600" dirty="0">
                <a:solidFill>
                  <a:srgbClr val="002868"/>
                </a:solidFill>
                <a:latin typeface="Montserrat" panose="00000500000000000000" pitchFamily="50" charset="0"/>
              </a:rPr>
              <a:t>CHOOSING TEXPRESS</a:t>
            </a:r>
          </a:p>
        </p:txBody>
      </p:sp>
      <p:sp>
        <p:nvSpPr>
          <p:cNvPr id="14" name="Rectangle 13"/>
          <p:cNvSpPr/>
          <p:nvPr/>
        </p:nvSpPr>
        <p:spPr>
          <a:xfrm>
            <a:off x="0" y="-17060"/>
            <a:ext cx="9144000" cy="116006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6"/>
          <p:cNvSpPr txBox="1">
            <a:spLocks noChangeArrowheads="1"/>
          </p:cNvSpPr>
          <p:nvPr/>
        </p:nvSpPr>
        <p:spPr>
          <a:xfrm>
            <a:off x="5867400" y="395514"/>
            <a:ext cx="2781300" cy="366486"/>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pic>
        <p:nvPicPr>
          <p:cNvPr id="16" name="Picture 15"/>
          <p:cNvPicPr>
            <a:picLocks noChangeAspect="1"/>
          </p:cNvPicPr>
          <p:nvPr/>
        </p:nvPicPr>
        <p:blipFill>
          <a:blip r:embed="rId3"/>
          <a:stretch>
            <a:fillRect/>
          </a:stretch>
        </p:blipFill>
        <p:spPr>
          <a:xfrm>
            <a:off x="271234" y="3988283"/>
            <a:ext cx="1505443" cy="1099875"/>
          </a:xfrm>
          <a:prstGeom prst="rect">
            <a:avLst/>
          </a:prstGeom>
        </p:spPr>
      </p:pic>
      <p:pic>
        <p:nvPicPr>
          <p:cNvPr id="17" name="Picture 16"/>
          <p:cNvPicPr>
            <a:picLocks noChangeAspect="1"/>
          </p:cNvPicPr>
          <p:nvPr/>
        </p:nvPicPr>
        <p:blipFill>
          <a:blip r:embed="rId4"/>
          <a:stretch>
            <a:fillRect/>
          </a:stretch>
        </p:blipFill>
        <p:spPr>
          <a:xfrm>
            <a:off x="2521889" y="3886200"/>
            <a:ext cx="1308491" cy="1214221"/>
          </a:xfrm>
          <a:prstGeom prst="rect">
            <a:avLst/>
          </a:prstGeom>
        </p:spPr>
      </p:pic>
      <p:pic>
        <p:nvPicPr>
          <p:cNvPr id="9" name="Picture 8"/>
          <p:cNvPicPr>
            <a:picLocks noChangeAspect="1"/>
          </p:cNvPicPr>
          <p:nvPr/>
        </p:nvPicPr>
        <p:blipFill>
          <a:blip r:embed="rId5"/>
          <a:stretch>
            <a:fillRect/>
          </a:stretch>
        </p:blipFill>
        <p:spPr>
          <a:xfrm>
            <a:off x="6783280" y="3718180"/>
            <a:ext cx="1781827" cy="1799696"/>
          </a:xfrm>
          <a:prstGeom prst="rect">
            <a:avLst/>
          </a:prstGeom>
        </p:spPr>
      </p:pic>
      <p:pic>
        <p:nvPicPr>
          <p:cNvPr id="18" name="Picture 17"/>
          <p:cNvPicPr>
            <a:picLocks noChangeAspect="1"/>
          </p:cNvPicPr>
          <p:nvPr/>
        </p:nvPicPr>
        <p:blipFill>
          <a:blip r:embed="rId6"/>
          <a:stretch>
            <a:fillRect/>
          </a:stretch>
        </p:blipFill>
        <p:spPr>
          <a:xfrm>
            <a:off x="4658354" y="3922336"/>
            <a:ext cx="1249115" cy="1247126"/>
          </a:xfrm>
          <a:prstGeom prst="rect">
            <a:avLst/>
          </a:prstGeom>
        </p:spPr>
      </p:pic>
    </p:spTree>
    <p:extLst>
      <p:ext uri="{BB962C8B-B14F-4D97-AF65-F5344CB8AC3E}">
        <p14:creationId xmlns:p14="http://schemas.microsoft.com/office/powerpoint/2010/main" val="4134143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E8EBE"/>
        </a:solidFill>
        <a:effectLst/>
      </p:bgPr>
    </p:bg>
    <p:spTree>
      <p:nvGrpSpPr>
        <p:cNvPr id="1" name=""/>
        <p:cNvGrpSpPr/>
        <p:nvPr/>
      </p:nvGrpSpPr>
      <p:grpSpPr>
        <a:xfrm>
          <a:off x="0" y="0"/>
          <a:ext cx="0" cy="0"/>
          <a:chOff x="0" y="0"/>
          <a:chExt cx="0" cy="0"/>
        </a:xfrm>
      </p:grpSpPr>
      <p:graphicFrame>
        <p:nvGraphicFramePr>
          <p:cNvPr id="15" name="Object 14">
            <a:extLst>
              <a:ext uri="{FF2B5EF4-FFF2-40B4-BE49-F238E27FC236}">
                <a16:creationId xmlns:a16="http://schemas.microsoft.com/office/drawing/2014/main" id="{5719DAF6-CEE3-E3FF-C7C8-E6A3285FF969}"/>
              </a:ext>
            </a:extLst>
          </p:cNvPr>
          <p:cNvGraphicFramePr>
            <a:graphicFrameLocks noChangeAspect="1"/>
          </p:cNvGraphicFramePr>
          <p:nvPr>
            <p:extLst>
              <p:ext uri="{D42A27DB-BD31-4B8C-83A1-F6EECF244321}">
                <p14:modId xmlns:p14="http://schemas.microsoft.com/office/powerpoint/2010/main" val="1222705923"/>
              </p:ext>
            </p:extLst>
          </p:nvPr>
        </p:nvGraphicFramePr>
        <p:xfrm>
          <a:off x="1" y="0"/>
          <a:ext cx="9144000" cy="6871674"/>
        </p:xfrm>
        <a:graphic>
          <a:graphicData uri="http://schemas.openxmlformats.org/presentationml/2006/ole">
            <mc:AlternateContent xmlns:mc="http://schemas.openxmlformats.org/markup-compatibility/2006">
              <mc:Choice xmlns:v="urn:schemas-microsoft-com:vml" Requires="v">
                <p:oleObj r:id="rId3" imgW="5839200" imgH="4388400" progId="">
                  <p:embed/>
                </p:oleObj>
              </mc:Choice>
              <mc:Fallback>
                <p:oleObj r:id="rId3" imgW="5839200" imgH="4388400" progId="">
                  <p:embed/>
                  <p:pic>
                    <p:nvPicPr>
                      <p:cNvPr id="0" name=""/>
                      <p:cNvPicPr/>
                      <p:nvPr/>
                    </p:nvPicPr>
                    <p:blipFill>
                      <a:blip r:embed="rId4"/>
                      <a:stretch>
                        <a:fillRect/>
                      </a:stretch>
                    </p:blipFill>
                    <p:spPr>
                      <a:xfrm>
                        <a:off x="1" y="0"/>
                        <a:ext cx="9144000" cy="6871674"/>
                      </a:xfrm>
                      <a:prstGeom prst="rect">
                        <a:avLst/>
                      </a:prstGeom>
                    </p:spPr>
                  </p:pic>
                </p:oleObj>
              </mc:Fallback>
            </mc:AlternateContent>
          </a:graphicData>
        </a:graphic>
      </p:graphicFrame>
      <p:sp>
        <p:nvSpPr>
          <p:cNvPr id="3" name="Rectangle 2"/>
          <p:cNvSpPr/>
          <p:nvPr/>
        </p:nvSpPr>
        <p:spPr>
          <a:xfrm>
            <a:off x="2667000" y="0"/>
            <a:ext cx="76200" cy="6858000"/>
          </a:xfrm>
          <a:prstGeom prst="rect">
            <a:avLst/>
          </a:prstGeom>
          <a:solidFill>
            <a:srgbClr val="002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6399229" y="0"/>
            <a:ext cx="76200" cy="6858000"/>
          </a:xfrm>
          <a:prstGeom prst="rect">
            <a:avLst/>
          </a:prstGeom>
          <a:solidFill>
            <a:srgbClr val="002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018780" y="2597299"/>
            <a:ext cx="3200400" cy="152400"/>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1731258"/>
            <a:ext cx="2706689" cy="1261884"/>
          </a:xfrm>
          <a:prstGeom prst="rect">
            <a:avLst/>
          </a:prstGeom>
          <a:noFill/>
        </p:spPr>
        <p:txBody>
          <a:bodyPr wrap="square" rtlCol="0">
            <a:spAutoFit/>
          </a:bodyPr>
          <a:lstStyle/>
          <a:p>
            <a:pPr algn="ctr"/>
            <a:r>
              <a:rPr lang="en-US" sz="1900" dirty="0">
                <a:solidFill>
                  <a:srgbClr val="002868"/>
                </a:solidFill>
                <a:latin typeface="Franklin Gothic Demi" panose="020B0703020102020204" pitchFamily="34" charset="0"/>
              </a:rPr>
              <a:t>25+ million </a:t>
            </a:r>
            <a:r>
              <a:rPr lang="en-US" sz="1900" dirty="0">
                <a:solidFill>
                  <a:schemeClr val="bg1"/>
                </a:solidFill>
                <a:latin typeface="Franklin Gothic Demi" panose="020B0703020102020204" pitchFamily="34" charset="0"/>
              </a:rPr>
              <a:t>different vehicles have used the LBJ, NTE &amp; NTE 35W TEXpress Lanes to date</a:t>
            </a:r>
          </a:p>
        </p:txBody>
      </p:sp>
      <p:sp>
        <p:nvSpPr>
          <p:cNvPr id="7" name="TextBox 6"/>
          <p:cNvSpPr txBox="1"/>
          <p:nvPr/>
        </p:nvSpPr>
        <p:spPr>
          <a:xfrm>
            <a:off x="-27802" y="5029200"/>
            <a:ext cx="2706689" cy="969496"/>
          </a:xfrm>
          <a:prstGeom prst="rect">
            <a:avLst/>
          </a:prstGeom>
          <a:noFill/>
        </p:spPr>
        <p:txBody>
          <a:bodyPr wrap="square" rtlCol="0">
            <a:spAutoFit/>
          </a:bodyPr>
          <a:lstStyle/>
          <a:p>
            <a:pPr algn="ctr"/>
            <a:r>
              <a:rPr lang="en-US" sz="1900" dirty="0">
                <a:solidFill>
                  <a:srgbClr val="002868"/>
                </a:solidFill>
                <a:latin typeface="Franklin Gothic Demi" panose="020B0703020102020204" pitchFamily="34" charset="0"/>
              </a:rPr>
              <a:t>Over 8 million </a:t>
            </a:r>
          </a:p>
          <a:p>
            <a:pPr algn="ctr"/>
            <a:r>
              <a:rPr lang="en-US" sz="1900" dirty="0">
                <a:solidFill>
                  <a:schemeClr val="bg1"/>
                </a:solidFill>
                <a:latin typeface="Franklin Gothic Demi" panose="020B0703020102020204" pitchFamily="34" charset="0"/>
              </a:rPr>
              <a:t>people live in </a:t>
            </a:r>
          </a:p>
          <a:p>
            <a:pPr algn="ctr"/>
            <a:r>
              <a:rPr lang="en-US" sz="1900" dirty="0">
                <a:solidFill>
                  <a:schemeClr val="bg1"/>
                </a:solidFill>
                <a:latin typeface="Franklin Gothic Demi" panose="020B0703020102020204" pitchFamily="34" charset="0"/>
              </a:rPr>
              <a:t>Dallas-Fort Worth</a:t>
            </a:r>
          </a:p>
        </p:txBody>
      </p:sp>
      <p:sp>
        <p:nvSpPr>
          <p:cNvPr id="8" name="TextBox 7"/>
          <p:cNvSpPr txBox="1"/>
          <p:nvPr/>
        </p:nvSpPr>
        <p:spPr>
          <a:xfrm>
            <a:off x="2754777" y="3048638"/>
            <a:ext cx="3696485" cy="1846659"/>
          </a:xfrm>
          <a:prstGeom prst="rect">
            <a:avLst/>
          </a:prstGeom>
          <a:noFill/>
        </p:spPr>
        <p:txBody>
          <a:bodyPr wrap="square" rtlCol="0">
            <a:spAutoFit/>
          </a:bodyPr>
          <a:lstStyle/>
          <a:p>
            <a:pPr algn="ctr"/>
            <a:r>
              <a:rPr lang="en-US" sz="1900" dirty="0">
                <a:solidFill>
                  <a:schemeClr val="bg1"/>
                </a:solidFill>
                <a:latin typeface="Franklin Gothic Demi" panose="020B0703020102020204" pitchFamily="34" charset="0"/>
              </a:rPr>
              <a:t>Each managed lane trip is</a:t>
            </a:r>
            <a:r>
              <a:rPr lang="en-US" sz="1900" dirty="0">
                <a:solidFill>
                  <a:srgbClr val="002868"/>
                </a:solidFill>
                <a:latin typeface="Franklin Gothic Demi" panose="020B0703020102020204" pitchFamily="34" charset="0"/>
              </a:rPr>
              <a:t> </a:t>
            </a:r>
          </a:p>
          <a:p>
            <a:pPr algn="ctr"/>
            <a:r>
              <a:rPr lang="en-US" sz="1900" dirty="0">
                <a:solidFill>
                  <a:srgbClr val="002868"/>
                </a:solidFill>
                <a:latin typeface="Franklin Gothic Demi" panose="020B0703020102020204" pitchFamily="34" charset="0"/>
              </a:rPr>
              <a:t>8 miles </a:t>
            </a:r>
            <a:r>
              <a:rPr lang="en-US" sz="1900" dirty="0">
                <a:solidFill>
                  <a:schemeClr val="bg1"/>
                </a:solidFill>
                <a:latin typeface="Franklin Gothic Demi" panose="020B0703020102020204" pitchFamily="34" charset="0"/>
              </a:rPr>
              <a:t>on average</a:t>
            </a:r>
            <a:endParaRPr lang="en-US" sz="1900" dirty="0">
              <a:solidFill>
                <a:srgbClr val="002868"/>
              </a:solidFill>
              <a:latin typeface="Franklin Gothic Demi" panose="020B0703020102020204" pitchFamily="34" charset="0"/>
            </a:endParaRPr>
          </a:p>
          <a:p>
            <a:pPr algn="ctr"/>
            <a:endParaRPr lang="en-US" sz="1900" dirty="0">
              <a:solidFill>
                <a:schemeClr val="bg1"/>
              </a:solidFill>
              <a:latin typeface="Franklin Gothic Demi" panose="020B0703020102020204" pitchFamily="34" charset="0"/>
            </a:endParaRPr>
          </a:p>
          <a:p>
            <a:pPr algn="ctr"/>
            <a:r>
              <a:rPr lang="en-US" sz="1900" dirty="0">
                <a:solidFill>
                  <a:srgbClr val="002868"/>
                </a:solidFill>
                <a:latin typeface="Franklin Gothic Demi" panose="020B0703020102020204" pitchFamily="34" charset="0"/>
              </a:rPr>
              <a:t>85% of drivers </a:t>
            </a:r>
            <a:r>
              <a:rPr lang="en-US" sz="1900" dirty="0">
                <a:solidFill>
                  <a:schemeClr val="bg1"/>
                </a:solidFill>
                <a:latin typeface="Franklin Gothic Demi" panose="020B0703020102020204" pitchFamily="34" charset="0"/>
              </a:rPr>
              <a:t>who use managed lanes take less than 2 trips each week, only when they need it </a:t>
            </a:r>
          </a:p>
        </p:txBody>
      </p:sp>
      <p:sp>
        <p:nvSpPr>
          <p:cNvPr id="9" name="TextBox 8"/>
          <p:cNvSpPr txBox="1"/>
          <p:nvPr/>
        </p:nvSpPr>
        <p:spPr>
          <a:xfrm>
            <a:off x="6579815" y="2112551"/>
            <a:ext cx="2459798" cy="969496"/>
          </a:xfrm>
          <a:prstGeom prst="rect">
            <a:avLst/>
          </a:prstGeom>
          <a:noFill/>
        </p:spPr>
        <p:txBody>
          <a:bodyPr wrap="square" rtlCol="0">
            <a:spAutoFit/>
          </a:bodyPr>
          <a:lstStyle/>
          <a:p>
            <a:pPr algn="ctr"/>
            <a:r>
              <a:rPr lang="en-US" sz="1900" dirty="0">
                <a:solidFill>
                  <a:srgbClr val="002868"/>
                </a:solidFill>
                <a:latin typeface="Franklin Gothic Demi" panose="020B0703020102020204" pitchFamily="34" charset="0"/>
              </a:rPr>
              <a:t>Over 90% </a:t>
            </a:r>
            <a:r>
              <a:rPr lang="en-US" sz="1900" dirty="0">
                <a:solidFill>
                  <a:schemeClr val="bg1"/>
                </a:solidFill>
                <a:latin typeface="Franklin Gothic Demi" panose="020B0703020102020204" pitchFamily="34" charset="0"/>
              </a:rPr>
              <a:t>of managed lane trips are under $10 </a:t>
            </a:r>
          </a:p>
        </p:txBody>
      </p:sp>
      <p:sp>
        <p:nvSpPr>
          <p:cNvPr id="10" name="TextBox 9"/>
          <p:cNvSpPr txBox="1"/>
          <p:nvPr/>
        </p:nvSpPr>
        <p:spPr>
          <a:xfrm>
            <a:off x="6579815" y="4883006"/>
            <a:ext cx="2459798" cy="677108"/>
          </a:xfrm>
          <a:prstGeom prst="rect">
            <a:avLst/>
          </a:prstGeom>
          <a:noFill/>
        </p:spPr>
        <p:txBody>
          <a:bodyPr wrap="square" rtlCol="0">
            <a:spAutoFit/>
          </a:bodyPr>
          <a:lstStyle/>
          <a:p>
            <a:pPr algn="ctr"/>
            <a:r>
              <a:rPr lang="en-US" sz="1900" dirty="0">
                <a:solidFill>
                  <a:srgbClr val="002868"/>
                </a:solidFill>
                <a:latin typeface="Franklin Gothic Demi" panose="020B0703020102020204" pitchFamily="34" charset="0"/>
              </a:rPr>
              <a:t>73% </a:t>
            </a:r>
            <a:r>
              <a:rPr lang="en-US" sz="1900" dirty="0">
                <a:solidFill>
                  <a:schemeClr val="bg1"/>
                </a:solidFill>
                <a:latin typeface="Franklin Gothic Demi" panose="020B0703020102020204" pitchFamily="34" charset="0"/>
              </a:rPr>
              <a:t>view TEXpress Lanes favorably </a:t>
            </a:r>
          </a:p>
        </p:txBody>
      </p:sp>
      <p:sp>
        <p:nvSpPr>
          <p:cNvPr id="11" name="TextBox 10"/>
          <p:cNvSpPr txBox="1"/>
          <p:nvPr/>
        </p:nvSpPr>
        <p:spPr>
          <a:xfrm>
            <a:off x="2988065" y="657773"/>
            <a:ext cx="3231115" cy="892552"/>
          </a:xfrm>
          <a:prstGeom prst="rect">
            <a:avLst/>
          </a:prstGeom>
          <a:noFill/>
        </p:spPr>
        <p:txBody>
          <a:bodyPr wrap="square" rtlCol="0">
            <a:spAutoFit/>
          </a:bodyPr>
          <a:lstStyle/>
          <a:p>
            <a:r>
              <a:rPr lang="en-US" sz="5200" dirty="0">
                <a:solidFill>
                  <a:schemeClr val="bg1"/>
                </a:solidFill>
                <a:latin typeface="Montserrat" panose="00000500000000000000" pitchFamily="50" charset="0"/>
              </a:rPr>
              <a:t>TEXpress</a:t>
            </a:r>
          </a:p>
        </p:txBody>
      </p:sp>
      <p:sp>
        <p:nvSpPr>
          <p:cNvPr id="12" name="TextBox 11"/>
          <p:cNvSpPr txBox="1"/>
          <p:nvPr/>
        </p:nvSpPr>
        <p:spPr>
          <a:xfrm>
            <a:off x="3100288" y="2074079"/>
            <a:ext cx="3179707" cy="523220"/>
          </a:xfrm>
          <a:prstGeom prst="rect">
            <a:avLst/>
          </a:prstGeom>
          <a:noFill/>
        </p:spPr>
        <p:txBody>
          <a:bodyPr wrap="square" rtlCol="0">
            <a:spAutoFit/>
          </a:bodyPr>
          <a:lstStyle/>
          <a:p>
            <a:r>
              <a:rPr lang="en-US" sz="2800" dirty="0">
                <a:solidFill>
                  <a:srgbClr val="002868"/>
                </a:solidFill>
                <a:latin typeface="Montserrat" panose="00000500000000000000" pitchFamily="50" charset="0"/>
              </a:rPr>
              <a:t>are for everyone</a:t>
            </a:r>
          </a:p>
        </p:txBody>
      </p:sp>
      <p:sp>
        <p:nvSpPr>
          <p:cNvPr id="13" name="TextBox 12"/>
          <p:cNvSpPr txBox="1"/>
          <p:nvPr/>
        </p:nvSpPr>
        <p:spPr>
          <a:xfrm>
            <a:off x="2997368" y="1365659"/>
            <a:ext cx="3179707" cy="892552"/>
          </a:xfrm>
          <a:prstGeom prst="rect">
            <a:avLst/>
          </a:prstGeom>
          <a:noFill/>
        </p:spPr>
        <p:txBody>
          <a:bodyPr wrap="square" rtlCol="0">
            <a:spAutoFit/>
          </a:bodyPr>
          <a:lstStyle/>
          <a:p>
            <a:pPr algn="ctr"/>
            <a:r>
              <a:rPr lang="en-US" sz="5200" dirty="0">
                <a:solidFill>
                  <a:schemeClr val="bg1"/>
                </a:solidFill>
                <a:latin typeface="Montserrat" panose="00000500000000000000" pitchFamily="50" charset="0"/>
              </a:rPr>
              <a:t>Lanes</a:t>
            </a:r>
          </a:p>
        </p:txBody>
      </p:sp>
      <p:sp>
        <p:nvSpPr>
          <p:cNvPr id="14" name="TextBox 13"/>
          <p:cNvSpPr txBox="1"/>
          <p:nvPr/>
        </p:nvSpPr>
        <p:spPr>
          <a:xfrm>
            <a:off x="7144712" y="6170585"/>
            <a:ext cx="2057400" cy="184666"/>
          </a:xfrm>
          <a:prstGeom prst="rect">
            <a:avLst/>
          </a:prstGeom>
          <a:noFill/>
        </p:spPr>
        <p:txBody>
          <a:bodyPr wrap="square" rtlCol="0">
            <a:spAutoFit/>
          </a:bodyPr>
          <a:lstStyle/>
          <a:p>
            <a:r>
              <a:rPr lang="en-US" sz="600" i="1" dirty="0">
                <a:solidFill>
                  <a:schemeClr val="bg1"/>
                </a:solidFill>
                <a:latin typeface="Montserrat" panose="00000500000000000000" pitchFamily="50" charset="0"/>
              </a:rPr>
              <a:t>Source: LBJ TEXpress and NTE TEXpress Lanes</a:t>
            </a:r>
          </a:p>
        </p:txBody>
      </p:sp>
      <p:pic>
        <p:nvPicPr>
          <p:cNvPr id="33" name="Graphic 32">
            <a:extLst>
              <a:ext uri="{FF2B5EF4-FFF2-40B4-BE49-F238E27FC236}">
                <a16:creationId xmlns:a16="http://schemas.microsoft.com/office/drawing/2014/main" id="{47812DDE-750C-6BDE-6142-2BB5BD514A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39727" y="1526971"/>
            <a:ext cx="409027" cy="409027"/>
          </a:xfrm>
          <a:prstGeom prst="rect">
            <a:avLst/>
          </a:prstGeom>
        </p:spPr>
      </p:pic>
      <p:pic>
        <p:nvPicPr>
          <p:cNvPr id="35" name="Graphic 34">
            <a:extLst>
              <a:ext uri="{FF2B5EF4-FFF2-40B4-BE49-F238E27FC236}">
                <a16:creationId xmlns:a16="http://schemas.microsoft.com/office/drawing/2014/main" id="{2E17F802-6505-8EA3-292A-8F1CB40F44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49317" y="1019567"/>
            <a:ext cx="2199437" cy="916431"/>
          </a:xfrm>
          <a:prstGeom prst="rect">
            <a:avLst/>
          </a:prstGeom>
        </p:spPr>
      </p:pic>
    </p:spTree>
    <p:extLst>
      <p:ext uri="{BB962C8B-B14F-4D97-AF65-F5344CB8AC3E}">
        <p14:creationId xmlns:p14="http://schemas.microsoft.com/office/powerpoint/2010/main" val="4190256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Oval 3"/>
          <p:cNvSpPr/>
          <p:nvPr/>
        </p:nvSpPr>
        <p:spPr>
          <a:xfrm>
            <a:off x="228600" y="2590800"/>
            <a:ext cx="2286000" cy="2286000"/>
          </a:xfrm>
          <a:prstGeom prst="ellipse">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446381" y="2590800"/>
            <a:ext cx="2286000" cy="2286000"/>
          </a:xfrm>
          <a:prstGeom prst="ellipse">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6553200" y="2590800"/>
            <a:ext cx="2286000" cy="2286000"/>
          </a:xfrm>
          <a:prstGeom prst="ellipse">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6922" y="5257800"/>
            <a:ext cx="2759974" cy="830997"/>
          </a:xfrm>
          <a:prstGeom prst="rect">
            <a:avLst/>
          </a:prstGeom>
          <a:noFill/>
        </p:spPr>
        <p:txBody>
          <a:bodyPr wrap="square" rtlCol="0">
            <a:spAutoFit/>
          </a:bodyPr>
          <a:lstStyle/>
          <a:p>
            <a:pPr algn="ctr"/>
            <a:r>
              <a:rPr lang="en-US" b="1" spc="300" dirty="0">
                <a:solidFill>
                  <a:srgbClr val="002868"/>
                </a:solidFill>
                <a:latin typeface="Montserrat" panose="00000500000000000000" pitchFamily="50" charset="0"/>
              </a:rPr>
              <a:t>REDUCES CONGESTION</a:t>
            </a:r>
          </a:p>
        </p:txBody>
      </p:sp>
      <p:sp>
        <p:nvSpPr>
          <p:cNvPr id="9" name="TextBox 8"/>
          <p:cNvSpPr txBox="1"/>
          <p:nvPr/>
        </p:nvSpPr>
        <p:spPr>
          <a:xfrm>
            <a:off x="2989132" y="5257800"/>
            <a:ext cx="3200498" cy="830997"/>
          </a:xfrm>
          <a:prstGeom prst="rect">
            <a:avLst/>
          </a:prstGeom>
          <a:noFill/>
        </p:spPr>
        <p:txBody>
          <a:bodyPr wrap="square" rtlCol="0">
            <a:spAutoFit/>
          </a:bodyPr>
          <a:lstStyle/>
          <a:p>
            <a:pPr algn="ctr"/>
            <a:r>
              <a:rPr lang="en-US" b="1" spc="300" dirty="0">
                <a:solidFill>
                  <a:srgbClr val="002868"/>
                </a:solidFill>
                <a:latin typeface="Montserrat" panose="00000500000000000000" pitchFamily="50" charset="0"/>
              </a:rPr>
              <a:t>ECONOMIC DEVELOPMENT</a:t>
            </a:r>
          </a:p>
        </p:txBody>
      </p:sp>
      <p:sp>
        <p:nvSpPr>
          <p:cNvPr id="10" name="TextBox 9"/>
          <p:cNvSpPr txBox="1"/>
          <p:nvPr/>
        </p:nvSpPr>
        <p:spPr>
          <a:xfrm>
            <a:off x="6578165" y="5257800"/>
            <a:ext cx="2329059" cy="830997"/>
          </a:xfrm>
          <a:prstGeom prst="rect">
            <a:avLst/>
          </a:prstGeom>
          <a:noFill/>
        </p:spPr>
        <p:txBody>
          <a:bodyPr wrap="square" rtlCol="0">
            <a:spAutoFit/>
          </a:bodyPr>
          <a:lstStyle/>
          <a:p>
            <a:pPr algn="ctr"/>
            <a:r>
              <a:rPr lang="en-US" b="1" spc="300" dirty="0">
                <a:solidFill>
                  <a:srgbClr val="002868"/>
                </a:solidFill>
                <a:latin typeface="Montserrat" panose="00000500000000000000" pitchFamily="50" charset="0"/>
              </a:rPr>
              <a:t>AIR QUALITY</a:t>
            </a:r>
          </a:p>
        </p:txBody>
      </p:sp>
      <p:sp>
        <p:nvSpPr>
          <p:cNvPr id="11" name="Rectangle 10"/>
          <p:cNvSpPr/>
          <p:nvPr/>
        </p:nvSpPr>
        <p:spPr>
          <a:xfrm flipH="1">
            <a:off x="6189630" y="2347126"/>
            <a:ext cx="92920" cy="4510874"/>
          </a:xfrm>
          <a:prstGeom prst="rect">
            <a:avLst/>
          </a:prstGeom>
          <a:solidFill>
            <a:srgbClr val="002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rotWithShape="1">
          <a:blip r:embed="rId3"/>
          <a:srcRect t="55364"/>
          <a:stretch/>
        </p:blipFill>
        <p:spPr>
          <a:xfrm rot="5400000" flipH="1">
            <a:off x="7784647" y="-63317"/>
            <a:ext cx="344690" cy="2395962"/>
          </a:xfrm>
          <a:prstGeom prst="rect">
            <a:avLst/>
          </a:prstGeom>
        </p:spPr>
      </p:pic>
      <p:sp>
        <p:nvSpPr>
          <p:cNvPr id="12" name="Rectangle 11"/>
          <p:cNvSpPr/>
          <p:nvPr/>
        </p:nvSpPr>
        <p:spPr>
          <a:xfrm>
            <a:off x="0" y="-17060"/>
            <a:ext cx="9144000" cy="116006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6"/>
          <p:cNvSpPr txBox="1">
            <a:spLocks noChangeArrowheads="1"/>
          </p:cNvSpPr>
          <p:nvPr/>
        </p:nvSpPr>
        <p:spPr>
          <a:xfrm>
            <a:off x="5867400" y="395514"/>
            <a:ext cx="2781300" cy="366486"/>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3426193"/>
            <a:ext cx="1095697" cy="899554"/>
          </a:xfrm>
          <a:prstGeom prst="rect">
            <a:avLst/>
          </a:prstGeom>
        </p:spPr>
      </p:pic>
      <p:pic>
        <p:nvPicPr>
          <p:cNvPr id="17" name="Picture 16"/>
          <p:cNvPicPr>
            <a:picLocks noChangeAspect="1"/>
          </p:cNvPicPr>
          <p:nvPr/>
        </p:nvPicPr>
        <p:blipFill rotWithShape="1">
          <a:blip r:embed="rId5">
            <a:biLevel thresh="25000"/>
            <a:extLst>
              <a:ext uri="{28A0092B-C50C-407E-A947-70E740481C1C}">
                <a14:useLocalDpi xmlns:a14="http://schemas.microsoft.com/office/drawing/2010/main" val="0"/>
              </a:ext>
            </a:extLst>
          </a:blip>
          <a:srcRect b="36983"/>
          <a:stretch/>
        </p:blipFill>
        <p:spPr>
          <a:xfrm>
            <a:off x="6804483" y="2904667"/>
            <a:ext cx="1876425" cy="1362534"/>
          </a:xfrm>
          <a:prstGeom prst="rect">
            <a:avLst/>
          </a:prstGeom>
        </p:spPr>
      </p:pic>
      <p:sp>
        <p:nvSpPr>
          <p:cNvPr id="18" name="Down Arrow 17"/>
          <p:cNvSpPr/>
          <p:nvPr/>
        </p:nvSpPr>
        <p:spPr>
          <a:xfrm rot="14574895">
            <a:off x="4388179" y="2545802"/>
            <a:ext cx="496673" cy="1599728"/>
          </a:xfrm>
          <a:prstGeom prst="downArrow">
            <a:avLst>
              <a:gd name="adj1" fmla="val 28078"/>
              <a:gd name="adj2" fmla="val 663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4028180" y="3962400"/>
            <a:ext cx="229900" cy="338554"/>
          </a:xfrm>
          <a:prstGeom prst="rect">
            <a:avLst/>
          </a:prstGeom>
          <a:noFill/>
        </p:spPr>
        <p:txBody>
          <a:bodyPr wrap="square" rtlCol="0">
            <a:spAutoFit/>
          </a:bodyPr>
          <a:lstStyle/>
          <a:p>
            <a:pPr algn="ctr"/>
            <a:r>
              <a:rPr lang="en-US" sz="1600" dirty="0">
                <a:solidFill>
                  <a:srgbClr val="BF0A30"/>
                </a:solidFill>
                <a:latin typeface="Montserrat Black" panose="00000A00000000000000" pitchFamily="50" charset="0"/>
              </a:rPr>
              <a:t>$</a:t>
            </a:r>
          </a:p>
        </p:txBody>
      </p:sp>
      <p:sp>
        <p:nvSpPr>
          <p:cNvPr id="20" name="TextBox 19"/>
          <p:cNvSpPr txBox="1"/>
          <p:nvPr/>
        </p:nvSpPr>
        <p:spPr>
          <a:xfrm>
            <a:off x="4325812" y="3962400"/>
            <a:ext cx="229900" cy="338554"/>
          </a:xfrm>
          <a:prstGeom prst="rect">
            <a:avLst/>
          </a:prstGeom>
          <a:noFill/>
        </p:spPr>
        <p:txBody>
          <a:bodyPr wrap="square" rtlCol="0">
            <a:spAutoFit/>
          </a:bodyPr>
          <a:lstStyle/>
          <a:p>
            <a:pPr algn="ctr"/>
            <a:r>
              <a:rPr lang="en-US" sz="1600" dirty="0">
                <a:solidFill>
                  <a:srgbClr val="BF0A30"/>
                </a:solidFill>
                <a:latin typeface="Montserrat Black" panose="00000A00000000000000" pitchFamily="50" charset="0"/>
              </a:rPr>
              <a:t>$</a:t>
            </a:r>
          </a:p>
        </p:txBody>
      </p:sp>
      <p:sp>
        <p:nvSpPr>
          <p:cNvPr id="21" name="TextBox 20"/>
          <p:cNvSpPr txBox="1"/>
          <p:nvPr/>
        </p:nvSpPr>
        <p:spPr>
          <a:xfrm>
            <a:off x="4607032" y="3962400"/>
            <a:ext cx="229900" cy="338554"/>
          </a:xfrm>
          <a:prstGeom prst="rect">
            <a:avLst/>
          </a:prstGeom>
          <a:noFill/>
        </p:spPr>
        <p:txBody>
          <a:bodyPr wrap="square" rtlCol="0">
            <a:spAutoFit/>
          </a:bodyPr>
          <a:lstStyle/>
          <a:p>
            <a:pPr algn="ctr"/>
            <a:r>
              <a:rPr lang="en-US" sz="1600" dirty="0">
                <a:solidFill>
                  <a:srgbClr val="BF0A30"/>
                </a:solidFill>
                <a:latin typeface="Montserrat Black" panose="00000A00000000000000" pitchFamily="50" charset="0"/>
              </a:rPr>
              <a:t>$</a:t>
            </a:r>
          </a:p>
        </p:txBody>
      </p:sp>
      <p:sp>
        <p:nvSpPr>
          <p:cNvPr id="22" name="TextBox 21"/>
          <p:cNvSpPr txBox="1"/>
          <p:nvPr/>
        </p:nvSpPr>
        <p:spPr>
          <a:xfrm>
            <a:off x="4907217" y="3962400"/>
            <a:ext cx="229900" cy="338554"/>
          </a:xfrm>
          <a:prstGeom prst="rect">
            <a:avLst/>
          </a:prstGeom>
          <a:noFill/>
        </p:spPr>
        <p:txBody>
          <a:bodyPr wrap="square" rtlCol="0">
            <a:spAutoFit/>
          </a:bodyPr>
          <a:lstStyle/>
          <a:p>
            <a:pPr algn="ctr"/>
            <a:r>
              <a:rPr lang="en-US" sz="1600" dirty="0">
                <a:solidFill>
                  <a:srgbClr val="BF0A30"/>
                </a:solidFill>
                <a:latin typeface="Montserrat Black" panose="00000A00000000000000" pitchFamily="50" charset="0"/>
              </a:rPr>
              <a:t>$</a:t>
            </a: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2842942"/>
            <a:ext cx="1673149" cy="1612964"/>
          </a:xfrm>
          <a:prstGeom prst="rect">
            <a:avLst/>
          </a:prstGeom>
        </p:spPr>
      </p:pic>
      <p:sp>
        <p:nvSpPr>
          <p:cNvPr id="25" name="Rectangle 24"/>
          <p:cNvSpPr/>
          <p:nvPr/>
        </p:nvSpPr>
        <p:spPr>
          <a:xfrm>
            <a:off x="874674" y="6277044"/>
            <a:ext cx="990600" cy="45719"/>
          </a:xfrm>
          <a:prstGeom prst="rect">
            <a:avLst/>
          </a:prstGeom>
          <a:solidFill>
            <a:srgbClr val="002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4090883" y="6277044"/>
            <a:ext cx="990600" cy="45719"/>
          </a:xfrm>
          <a:prstGeom prst="rect">
            <a:avLst/>
          </a:prstGeom>
          <a:solidFill>
            <a:srgbClr val="002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7247395" y="6277044"/>
            <a:ext cx="990600" cy="45719"/>
          </a:xfrm>
          <a:prstGeom prst="rect">
            <a:avLst/>
          </a:prstGeom>
          <a:solidFill>
            <a:srgbClr val="002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6"/>
          <p:cNvSpPr txBox="1">
            <a:spLocks noChangeArrowheads="1"/>
          </p:cNvSpPr>
          <p:nvPr/>
        </p:nvSpPr>
        <p:spPr>
          <a:xfrm>
            <a:off x="206992" y="1321212"/>
            <a:ext cx="4700225" cy="88480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4800" b="1" spc="600" dirty="0">
                <a:solidFill>
                  <a:srgbClr val="002868"/>
                </a:solidFill>
                <a:latin typeface="Montserrat" panose="00000500000000000000" pitchFamily="50" charset="0"/>
              </a:rPr>
              <a:t>BENEFITS</a:t>
            </a:r>
          </a:p>
        </p:txBody>
      </p:sp>
      <p:sp>
        <p:nvSpPr>
          <p:cNvPr id="30" name="Rectangle 29"/>
          <p:cNvSpPr/>
          <p:nvPr/>
        </p:nvSpPr>
        <p:spPr>
          <a:xfrm flipH="1">
            <a:off x="2889816" y="2347126"/>
            <a:ext cx="92920" cy="4510874"/>
          </a:xfrm>
          <a:prstGeom prst="rect">
            <a:avLst/>
          </a:prstGeom>
          <a:solidFill>
            <a:srgbClr val="002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p:nvPicPr>
        <p:blipFill>
          <a:blip r:embed="rId7"/>
          <a:stretch>
            <a:fillRect/>
          </a:stretch>
        </p:blipFill>
        <p:spPr>
          <a:xfrm>
            <a:off x="7595855" y="3892878"/>
            <a:ext cx="422721" cy="315440"/>
          </a:xfrm>
          <a:prstGeom prst="rect">
            <a:avLst/>
          </a:prstGeom>
        </p:spPr>
      </p:pic>
    </p:spTree>
    <p:extLst>
      <p:ext uri="{BB962C8B-B14F-4D97-AF65-F5344CB8AC3E}">
        <p14:creationId xmlns:p14="http://schemas.microsoft.com/office/powerpoint/2010/main" val="663064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t="55364"/>
          <a:stretch/>
        </p:blipFill>
        <p:spPr>
          <a:xfrm rot="5400000" flipH="1">
            <a:off x="7784647" y="-63317"/>
            <a:ext cx="344690" cy="2395962"/>
          </a:xfrm>
          <a:prstGeom prst="rect">
            <a:avLst/>
          </a:prstGeom>
        </p:spPr>
      </p:pic>
      <p:sp>
        <p:nvSpPr>
          <p:cNvPr id="2" name="Rectangle 6"/>
          <p:cNvSpPr txBox="1">
            <a:spLocks noChangeArrowheads="1"/>
          </p:cNvSpPr>
          <p:nvPr/>
        </p:nvSpPr>
        <p:spPr>
          <a:xfrm>
            <a:off x="177140" y="1424499"/>
            <a:ext cx="8937008" cy="88480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4800" b="1" spc="600" dirty="0">
                <a:solidFill>
                  <a:srgbClr val="002868"/>
                </a:solidFill>
                <a:latin typeface="Montserrat" panose="00000500000000000000" pitchFamily="50" charset="0"/>
              </a:rPr>
              <a:t>REDUCES CONGESTION</a:t>
            </a:r>
          </a:p>
        </p:txBody>
      </p:sp>
      <p:sp>
        <p:nvSpPr>
          <p:cNvPr id="7" name="Rectangle 6"/>
          <p:cNvSpPr/>
          <p:nvPr/>
        </p:nvSpPr>
        <p:spPr>
          <a:xfrm>
            <a:off x="0" y="-17060"/>
            <a:ext cx="9144000" cy="116006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6"/>
          <p:cNvSpPr txBox="1">
            <a:spLocks noChangeArrowheads="1"/>
          </p:cNvSpPr>
          <p:nvPr/>
        </p:nvSpPr>
        <p:spPr>
          <a:xfrm>
            <a:off x="5867400" y="395514"/>
            <a:ext cx="2781300" cy="366486"/>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sp>
        <p:nvSpPr>
          <p:cNvPr id="10" name="TextBox 9"/>
          <p:cNvSpPr txBox="1"/>
          <p:nvPr/>
        </p:nvSpPr>
        <p:spPr>
          <a:xfrm>
            <a:off x="381000" y="2589228"/>
            <a:ext cx="6553200" cy="3300262"/>
          </a:xfrm>
          <a:prstGeom prst="rect">
            <a:avLst/>
          </a:prstGeom>
          <a:noFill/>
        </p:spPr>
        <p:txBody>
          <a:bodyPr wrap="square" rtlCol="0">
            <a:spAutoFit/>
          </a:bodyPr>
          <a:lstStyle/>
          <a:p>
            <a:pPr>
              <a:lnSpc>
                <a:spcPct val="130000"/>
              </a:lnSpc>
            </a:pPr>
            <a:r>
              <a:rPr lang="en-US" sz="1800" b="1" dirty="0">
                <a:solidFill>
                  <a:srgbClr val="002868"/>
                </a:solidFill>
                <a:latin typeface="Montserrat" panose="00000500000000000000" pitchFamily="50" charset="0"/>
              </a:rPr>
              <a:t>TEXpress or Tolled Managed Lanes are designed to keep traffic moving above 50 mph. They allow for expanded capacity without reducing efficiency. </a:t>
            </a:r>
          </a:p>
          <a:p>
            <a:pPr marL="342900" indent="-342900">
              <a:lnSpc>
                <a:spcPct val="130000"/>
              </a:lnSpc>
              <a:buFont typeface="Arial" panose="020B0604020202020204" pitchFamily="34" charset="0"/>
              <a:buChar char="•"/>
            </a:pPr>
            <a:r>
              <a:rPr lang="en-US" sz="1800" b="1" dirty="0">
                <a:solidFill>
                  <a:srgbClr val="002868"/>
                </a:solidFill>
                <a:latin typeface="Montserrat" panose="00000500000000000000" pitchFamily="50" charset="0"/>
              </a:rPr>
              <a:t>With traffic demand built up in the past 10 years, traffic conditions and reliability in the General Purpose Lanes (GPL) have inevitably deteriorated</a:t>
            </a:r>
          </a:p>
          <a:p>
            <a:pPr marL="342900" indent="-342900">
              <a:lnSpc>
                <a:spcPct val="130000"/>
              </a:lnSpc>
              <a:buFont typeface="Arial" panose="020B0604020202020204" pitchFamily="34" charset="0"/>
              <a:buChar char="•"/>
            </a:pPr>
            <a:r>
              <a:rPr lang="en-US" sz="1800" b="1" dirty="0">
                <a:solidFill>
                  <a:srgbClr val="002868"/>
                </a:solidFill>
                <a:latin typeface="Montserrat" panose="00000500000000000000" pitchFamily="50" charset="0"/>
              </a:rPr>
              <a:t>35% Peak Hour Travel Time Saved on Managed Lanes (ML)</a:t>
            </a:r>
          </a:p>
          <a:p>
            <a:pPr marL="342900" indent="-342900">
              <a:lnSpc>
                <a:spcPct val="130000"/>
              </a:lnSpc>
              <a:buFont typeface="Arial" panose="020B0604020202020204" pitchFamily="34" charset="0"/>
              <a:buChar char="•"/>
            </a:pPr>
            <a:endParaRPr lang="en-US" sz="1800" b="1" dirty="0">
              <a:solidFill>
                <a:srgbClr val="002868"/>
              </a:solidFill>
              <a:latin typeface="Montserrat" panose="00000500000000000000" pitchFamily="50" charset="0"/>
            </a:endParaRPr>
          </a:p>
        </p:txBody>
      </p:sp>
      <p:sp>
        <p:nvSpPr>
          <p:cNvPr id="20" name="TextBox 19">
            <a:extLst>
              <a:ext uri="{FF2B5EF4-FFF2-40B4-BE49-F238E27FC236}">
                <a16:creationId xmlns:a16="http://schemas.microsoft.com/office/drawing/2014/main" id="{C19E9736-4F59-4759-A5B0-4581A1113DE0}"/>
              </a:ext>
            </a:extLst>
          </p:cNvPr>
          <p:cNvSpPr txBox="1"/>
          <p:nvPr/>
        </p:nvSpPr>
        <p:spPr>
          <a:xfrm>
            <a:off x="0" y="6553200"/>
            <a:ext cx="2437437" cy="184666"/>
          </a:xfrm>
          <a:prstGeom prst="rect">
            <a:avLst/>
          </a:prstGeom>
          <a:noFill/>
        </p:spPr>
        <p:txBody>
          <a:bodyPr wrap="square" rtlCol="0">
            <a:spAutoFit/>
          </a:bodyPr>
          <a:lstStyle/>
          <a:p>
            <a:pPr algn="ctr"/>
            <a:r>
              <a:rPr lang="en-US" sz="600" i="1" dirty="0">
                <a:solidFill>
                  <a:srgbClr val="002868"/>
                </a:solidFill>
                <a:latin typeface="Montserrat Light" panose="00000400000000000000" pitchFamily="50" charset="0"/>
              </a:rPr>
              <a:t>Source: LBJ TEXpress and NTE TEXpress Lanes</a:t>
            </a:r>
          </a:p>
        </p:txBody>
      </p:sp>
      <p:pic>
        <p:nvPicPr>
          <p:cNvPr id="16" name="Graphic 15">
            <a:extLst>
              <a:ext uri="{FF2B5EF4-FFF2-40B4-BE49-F238E27FC236}">
                <a16:creationId xmlns:a16="http://schemas.microsoft.com/office/drawing/2014/main" id="{A58E71B4-8C35-4B28-AA89-204CD140C2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59291" y="1507328"/>
            <a:ext cx="1595402" cy="5013002"/>
          </a:xfrm>
          <a:prstGeom prst="rect">
            <a:avLst/>
          </a:prstGeom>
        </p:spPr>
      </p:pic>
    </p:spTree>
    <p:extLst>
      <p:ext uri="{BB962C8B-B14F-4D97-AF65-F5344CB8AC3E}">
        <p14:creationId xmlns:p14="http://schemas.microsoft.com/office/powerpoint/2010/main" val="2427383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55364"/>
          <a:stretch/>
        </p:blipFill>
        <p:spPr>
          <a:xfrm rot="5400000" flipH="1">
            <a:off x="7784647" y="-63317"/>
            <a:ext cx="344690" cy="2395962"/>
          </a:xfrm>
          <a:prstGeom prst="rect">
            <a:avLst/>
          </a:prstGeom>
        </p:spPr>
      </p:pic>
      <p:sp>
        <p:nvSpPr>
          <p:cNvPr id="5" name="Rectangle 6"/>
          <p:cNvSpPr txBox="1">
            <a:spLocks noChangeArrowheads="1"/>
          </p:cNvSpPr>
          <p:nvPr/>
        </p:nvSpPr>
        <p:spPr>
          <a:xfrm>
            <a:off x="103496" y="1354799"/>
            <a:ext cx="8937008" cy="88480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110000"/>
              </a:lnSpc>
              <a:spcAft>
                <a:spcPts val="0"/>
              </a:spcAft>
            </a:pPr>
            <a:r>
              <a:rPr lang="en-US" sz="4000" b="1" spc="600" dirty="0">
                <a:solidFill>
                  <a:srgbClr val="002868"/>
                </a:solidFill>
                <a:latin typeface="Montserrat" panose="00000500000000000000" pitchFamily="50" charset="0"/>
              </a:rPr>
              <a:t>ECONOMIC DEVELOPMENT</a:t>
            </a:r>
          </a:p>
        </p:txBody>
      </p:sp>
      <p:sp>
        <p:nvSpPr>
          <p:cNvPr id="6" name="Rectangle 5"/>
          <p:cNvSpPr/>
          <p:nvPr/>
        </p:nvSpPr>
        <p:spPr>
          <a:xfrm>
            <a:off x="0" y="-17060"/>
            <a:ext cx="9144000" cy="116006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txBox="1">
            <a:spLocks noChangeArrowheads="1"/>
          </p:cNvSpPr>
          <p:nvPr/>
        </p:nvSpPr>
        <p:spPr>
          <a:xfrm>
            <a:off x="5867400" y="395514"/>
            <a:ext cx="2781300" cy="366486"/>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sp>
        <p:nvSpPr>
          <p:cNvPr id="8" name="TextBox 7"/>
          <p:cNvSpPr txBox="1"/>
          <p:nvPr/>
        </p:nvSpPr>
        <p:spPr>
          <a:xfrm>
            <a:off x="1752600" y="2298804"/>
            <a:ext cx="5676900" cy="1372683"/>
          </a:xfrm>
          <a:prstGeom prst="rect">
            <a:avLst/>
          </a:prstGeom>
          <a:noFill/>
        </p:spPr>
        <p:txBody>
          <a:bodyPr wrap="square" rtlCol="0">
            <a:spAutoFit/>
          </a:bodyPr>
          <a:lstStyle/>
          <a:p>
            <a:pPr algn="ctr">
              <a:lnSpc>
                <a:spcPct val="130000"/>
              </a:lnSpc>
            </a:pPr>
            <a:r>
              <a:rPr lang="en-US" sz="3200" b="1" dirty="0">
                <a:solidFill>
                  <a:srgbClr val="002868"/>
                </a:solidFill>
                <a:latin typeface="Montserrat Light" panose="00000400000000000000" pitchFamily="50" charset="0"/>
              </a:rPr>
              <a:t>Improved transportation corridors bring:</a:t>
            </a:r>
            <a:endParaRPr lang="en-US" sz="9600" b="1" dirty="0">
              <a:solidFill>
                <a:srgbClr val="002868"/>
              </a:solidFill>
              <a:latin typeface="Montserrat Light" panose="00000400000000000000" pitchFamily="50" charset="0"/>
            </a:endParaRPr>
          </a:p>
        </p:txBody>
      </p:sp>
      <p:sp>
        <p:nvSpPr>
          <p:cNvPr id="2" name="Rectangle 1"/>
          <p:cNvSpPr/>
          <p:nvPr/>
        </p:nvSpPr>
        <p:spPr>
          <a:xfrm>
            <a:off x="1590675" y="3657600"/>
            <a:ext cx="5962650" cy="837117"/>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33400" y="4540619"/>
            <a:ext cx="8115300" cy="837117"/>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 y="5426780"/>
            <a:ext cx="9154973" cy="837117"/>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flipV="1">
            <a:off x="539885" y="5376660"/>
            <a:ext cx="8108815" cy="5954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flipV="1">
            <a:off x="1591437" y="4482503"/>
            <a:ext cx="5961888" cy="5954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flipV="1">
            <a:off x="-9144" y="6241043"/>
            <a:ext cx="9153144" cy="5954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p:cNvSpPr/>
          <p:nvPr/>
        </p:nvSpPr>
        <p:spPr>
          <a:xfrm rot="5400000">
            <a:off x="1981200" y="3950183"/>
            <a:ext cx="228600" cy="2286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5"/>
          <p:cNvSpPr/>
          <p:nvPr/>
        </p:nvSpPr>
        <p:spPr>
          <a:xfrm rot="5400000">
            <a:off x="1981200" y="4844877"/>
            <a:ext cx="228600" cy="2286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p:cNvSpPr/>
          <p:nvPr/>
        </p:nvSpPr>
        <p:spPr>
          <a:xfrm rot="5400000">
            <a:off x="1981200" y="5720290"/>
            <a:ext cx="228600" cy="2286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298160" y="3716030"/>
            <a:ext cx="5676900" cy="657872"/>
          </a:xfrm>
          <a:prstGeom prst="rect">
            <a:avLst/>
          </a:prstGeom>
          <a:noFill/>
        </p:spPr>
        <p:txBody>
          <a:bodyPr wrap="square" rtlCol="0">
            <a:spAutoFit/>
          </a:bodyPr>
          <a:lstStyle/>
          <a:p>
            <a:pPr>
              <a:lnSpc>
                <a:spcPct val="130000"/>
              </a:lnSpc>
            </a:pPr>
            <a:r>
              <a:rPr lang="en-US" sz="3000" dirty="0">
                <a:solidFill>
                  <a:schemeClr val="bg1"/>
                </a:solidFill>
                <a:latin typeface="Montserrat" panose="00000500000000000000" pitchFamily="50" charset="0"/>
              </a:rPr>
              <a:t>Economic development</a:t>
            </a:r>
          </a:p>
        </p:txBody>
      </p:sp>
      <p:sp>
        <p:nvSpPr>
          <p:cNvPr id="21" name="TextBox 20"/>
          <p:cNvSpPr txBox="1"/>
          <p:nvPr/>
        </p:nvSpPr>
        <p:spPr>
          <a:xfrm>
            <a:off x="2298160" y="4629704"/>
            <a:ext cx="5676900" cy="657872"/>
          </a:xfrm>
          <a:prstGeom prst="rect">
            <a:avLst/>
          </a:prstGeom>
          <a:noFill/>
        </p:spPr>
        <p:txBody>
          <a:bodyPr wrap="square" rtlCol="0">
            <a:spAutoFit/>
          </a:bodyPr>
          <a:lstStyle/>
          <a:p>
            <a:pPr>
              <a:lnSpc>
                <a:spcPct val="130000"/>
              </a:lnSpc>
            </a:pPr>
            <a:r>
              <a:rPr lang="en-US" sz="3000" dirty="0">
                <a:solidFill>
                  <a:schemeClr val="bg1"/>
                </a:solidFill>
                <a:latin typeface="Montserrat" panose="00000500000000000000" pitchFamily="50" charset="0"/>
              </a:rPr>
              <a:t>Increased property values</a:t>
            </a:r>
          </a:p>
        </p:txBody>
      </p:sp>
      <p:sp>
        <p:nvSpPr>
          <p:cNvPr id="22" name="TextBox 21"/>
          <p:cNvSpPr txBox="1"/>
          <p:nvPr/>
        </p:nvSpPr>
        <p:spPr>
          <a:xfrm>
            <a:off x="2298160" y="5503827"/>
            <a:ext cx="5676900" cy="657872"/>
          </a:xfrm>
          <a:prstGeom prst="rect">
            <a:avLst/>
          </a:prstGeom>
          <a:noFill/>
        </p:spPr>
        <p:txBody>
          <a:bodyPr wrap="square" rtlCol="0">
            <a:spAutoFit/>
          </a:bodyPr>
          <a:lstStyle/>
          <a:p>
            <a:pPr>
              <a:lnSpc>
                <a:spcPct val="130000"/>
              </a:lnSpc>
            </a:pPr>
            <a:r>
              <a:rPr lang="en-US" sz="3000" dirty="0">
                <a:solidFill>
                  <a:schemeClr val="bg1"/>
                </a:solidFill>
                <a:latin typeface="Montserrat" panose="00000500000000000000" pitchFamily="50" charset="0"/>
              </a:rPr>
              <a:t>Additional tax revenues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t="55364"/>
          <a:stretch/>
        </p:blipFill>
        <p:spPr>
          <a:xfrm rot="5400000" flipH="1">
            <a:off x="7784647" y="-63317"/>
            <a:ext cx="344690" cy="2395962"/>
          </a:xfrm>
          <a:prstGeom prst="rect">
            <a:avLst/>
          </a:prstGeom>
        </p:spPr>
      </p:pic>
      <p:sp>
        <p:nvSpPr>
          <p:cNvPr id="2" name="Rectangle 6"/>
          <p:cNvSpPr txBox="1">
            <a:spLocks noChangeArrowheads="1"/>
          </p:cNvSpPr>
          <p:nvPr/>
        </p:nvSpPr>
        <p:spPr>
          <a:xfrm>
            <a:off x="1295400" y="1919799"/>
            <a:ext cx="6833260" cy="88480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lnSpc>
                <a:spcPct val="110000"/>
              </a:lnSpc>
              <a:spcAft>
                <a:spcPts val="0"/>
              </a:spcAft>
            </a:pPr>
            <a:r>
              <a:rPr lang="en-US" sz="4800" b="1" spc="600" dirty="0">
                <a:solidFill>
                  <a:srgbClr val="002868"/>
                </a:solidFill>
                <a:latin typeface="Montserrat" panose="00000500000000000000" pitchFamily="50" charset="0"/>
              </a:rPr>
              <a:t>AIR QUALITY</a:t>
            </a:r>
          </a:p>
        </p:txBody>
      </p:sp>
      <p:sp>
        <p:nvSpPr>
          <p:cNvPr id="7" name="Rectangle 6"/>
          <p:cNvSpPr/>
          <p:nvPr/>
        </p:nvSpPr>
        <p:spPr>
          <a:xfrm>
            <a:off x="0" y="-17060"/>
            <a:ext cx="9144000" cy="116006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6"/>
          <p:cNvSpPr txBox="1">
            <a:spLocks noChangeArrowheads="1"/>
          </p:cNvSpPr>
          <p:nvPr/>
        </p:nvSpPr>
        <p:spPr>
          <a:xfrm>
            <a:off x="5867400" y="395514"/>
            <a:ext cx="2781300" cy="366486"/>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sp>
        <p:nvSpPr>
          <p:cNvPr id="11" name="TextBox 10"/>
          <p:cNvSpPr txBox="1"/>
          <p:nvPr/>
        </p:nvSpPr>
        <p:spPr>
          <a:xfrm>
            <a:off x="2743200" y="3581399"/>
            <a:ext cx="5676900" cy="1532727"/>
          </a:xfrm>
          <a:prstGeom prst="rect">
            <a:avLst/>
          </a:prstGeom>
          <a:noFill/>
        </p:spPr>
        <p:txBody>
          <a:bodyPr wrap="square" rtlCol="0">
            <a:spAutoFit/>
          </a:bodyPr>
          <a:lstStyle/>
          <a:p>
            <a:pPr algn="r">
              <a:lnSpc>
                <a:spcPct val="130000"/>
              </a:lnSpc>
            </a:pPr>
            <a:r>
              <a:rPr lang="en-US" b="1" dirty="0">
                <a:solidFill>
                  <a:srgbClr val="002868"/>
                </a:solidFill>
                <a:latin typeface="Montserrat Light" panose="00000400000000000000" pitchFamily="50" charset="0"/>
              </a:rPr>
              <a:t>Less stop-and-go traffic conditions help reduce emissions, helping improve air quality.</a:t>
            </a:r>
          </a:p>
        </p:txBody>
      </p:sp>
      <p:pic>
        <p:nvPicPr>
          <p:cNvPr id="12" name="Picture 11"/>
          <p:cNvPicPr>
            <a:picLocks noChangeAspect="1"/>
          </p:cNvPicPr>
          <p:nvPr/>
        </p:nvPicPr>
        <p:blipFill rotWithShape="1">
          <a:blip r:embed="rId3"/>
          <a:srcRect l="-1" t="628" r="-23144" b="88015"/>
          <a:stretch/>
        </p:blipFill>
        <p:spPr>
          <a:xfrm rot="5400000" flipH="1">
            <a:off x="8694534" y="4110531"/>
            <a:ext cx="368997" cy="529934"/>
          </a:xfrm>
          <a:prstGeom prst="rect">
            <a:avLst/>
          </a:prstGeom>
        </p:spPr>
      </p:pic>
      <p:pic>
        <p:nvPicPr>
          <p:cNvPr id="13" name="Picture 12"/>
          <p:cNvPicPr>
            <a:picLocks noChangeAspect="1"/>
          </p:cNvPicPr>
          <p:nvPr/>
        </p:nvPicPr>
        <p:blipFill>
          <a:blip r:embed="rId4"/>
          <a:stretch>
            <a:fillRect/>
          </a:stretch>
        </p:blipFill>
        <p:spPr>
          <a:xfrm>
            <a:off x="0" y="2590660"/>
            <a:ext cx="3200677" cy="3200677"/>
          </a:xfrm>
          <a:prstGeom prst="rect">
            <a:avLst/>
          </a:prstGeom>
        </p:spPr>
      </p:pic>
      <p:pic>
        <p:nvPicPr>
          <p:cNvPr id="16" name="Picture 15"/>
          <p:cNvPicPr>
            <a:picLocks noChangeAspect="1"/>
          </p:cNvPicPr>
          <p:nvPr/>
        </p:nvPicPr>
        <p:blipFill>
          <a:blip r:embed="rId5"/>
          <a:stretch>
            <a:fillRect/>
          </a:stretch>
        </p:blipFill>
        <p:spPr>
          <a:xfrm>
            <a:off x="1002478" y="3845100"/>
            <a:ext cx="719390" cy="530398"/>
          </a:xfrm>
          <a:prstGeom prst="rect">
            <a:avLst/>
          </a:prstGeom>
        </p:spPr>
      </p:pic>
    </p:spTree>
    <p:extLst>
      <p:ext uri="{BB962C8B-B14F-4D97-AF65-F5344CB8AC3E}">
        <p14:creationId xmlns:p14="http://schemas.microsoft.com/office/powerpoint/2010/main" val="2425768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479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5486400"/>
            <a:ext cx="9144000" cy="1371600"/>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7" name="Rectangle 7"/>
          <p:cNvSpPr>
            <a:spLocks noGrp="1" noChangeArrowheads="1"/>
          </p:cNvSpPr>
          <p:nvPr>
            <p:ph idx="1"/>
          </p:nvPr>
        </p:nvSpPr>
        <p:spPr>
          <a:xfrm>
            <a:off x="114300" y="5598317"/>
            <a:ext cx="8915400" cy="1147763"/>
          </a:xfrm>
        </p:spPr>
        <p:txBody>
          <a:bodyPr>
            <a:normAutofit/>
          </a:bodyPr>
          <a:lstStyle/>
          <a:p>
            <a:pPr marL="0" indent="0" algn="ctr">
              <a:lnSpc>
                <a:spcPct val="100000"/>
              </a:lnSpc>
              <a:buNone/>
            </a:pPr>
            <a:r>
              <a:rPr lang="en-US" sz="2000" dirty="0">
                <a:solidFill>
                  <a:schemeClr val="bg1"/>
                </a:solidFill>
                <a:latin typeface="Montserrat" panose="00000500000000000000" pitchFamily="50" charset="0"/>
              </a:rPr>
              <a:t>The Dallas-Fort Worth area has more than 8 million people living in the 16-county region and continues to add approximately 1 million new residents per decade. </a:t>
            </a:r>
          </a:p>
        </p:txBody>
      </p:sp>
      <p:sp>
        <p:nvSpPr>
          <p:cNvPr id="3" name="TextBox 2"/>
          <p:cNvSpPr txBox="1"/>
          <p:nvPr/>
        </p:nvSpPr>
        <p:spPr>
          <a:xfrm>
            <a:off x="3219450" y="5181600"/>
            <a:ext cx="2705100" cy="200055"/>
          </a:xfrm>
          <a:prstGeom prst="rect">
            <a:avLst/>
          </a:prstGeom>
          <a:noFill/>
        </p:spPr>
        <p:txBody>
          <a:bodyPr wrap="square" rtlCol="0">
            <a:spAutoFit/>
          </a:bodyPr>
          <a:lstStyle/>
          <a:p>
            <a:pPr algn="ctr"/>
            <a:r>
              <a:rPr lang="en-US" sz="700" i="1" dirty="0">
                <a:solidFill>
                  <a:srgbClr val="002868"/>
                </a:solidFill>
                <a:latin typeface="Montserrat Light" panose="00000400000000000000" pitchFamily="50" charset="0"/>
              </a:rPr>
              <a:t>Source: NCTCOG 2045 Demographic Forecast</a:t>
            </a:r>
          </a:p>
        </p:txBody>
      </p:sp>
      <p:sp>
        <p:nvSpPr>
          <p:cNvPr id="7" name="Rectangle 6"/>
          <p:cNvSpPr>
            <a:spLocks noGrp="1" noChangeArrowheads="1"/>
          </p:cNvSpPr>
          <p:nvPr>
            <p:ph type="title"/>
          </p:nvPr>
        </p:nvSpPr>
        <p:spPr>
          <a:xfrm>
            <a:off x="76200" y="-183258"/>
            <a:ext cx="7886700" cy="1325563"/>
          </a:xfrm>
        </p:spPr>
        <p:txBody>
          <a:bodyPr>
            <a:normAutofit/>
          </a:bodyPr>
          <a:lstStyle/>
          <a:p>
            <a:r>
              <a:rPr lang="en-US" sz="4200" b="1" spc="600" dirty="0">
                <a:solidFill>
                  <a:srgbClr val="002868"/>
                </a:solidFill>
                <a:latin typeface="Montserrat" panose="00000500000000000000" pitchFamily="50" charset="0"/>
              </a:rPr>
              <a:t>REGIONAL GROWTH</a:t>
            </a:r>
          </a:p>
        </p:txBody>
      </p:sp>
      <p:sp>
        <p:nvSpPr>
          <p:cNvPr id="8" name="Rectangle 7"/>
          <p:cNvSpPr/>
          <p:nvPr/>
        </p:nvSpPr>
        <p:spPr>
          <a:xfrm>
            <a:off x="7962900" y="589193"/>
            <a:ext cx="1181100"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076677" y="4724400"/>
            <a:ext cx="2743200" cy="754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5105400" y="4462790"/>
            <a:ext cx="2971800" cy="261610"/>
          </a:xfrm>
          <a:prstGeom prst="rect">
            <a:avLst/>
          </a:prstGeom>
          <a:solidFill>
            <a:schemeClr val="bg1"/>
          </a:solidFill>
        </p:spPr>
        <p:txBody>
          <a:bodyPr wrap="square" rtlCol="0">
            <a:spAutoFit/>
          </a:bodyPr>
          <a:lstStyle/>
          <a:p>
            <a:pPr algn="ctr"/>
            <a:endParaRPr lang="en-US" sz="1050" dirty="0">
              <a:solidFill>
                <a:srgbClr val="002868"/>
              </a:solidFill>
              <a:latin typeface="Montserrat Light" panose="00000400000000000000" pitchFamily="50" charset="0"/>
              <a:cs typeface="Arial" panose="020B0604020202020204" pitchFamily="34" charset="0"/>
            </a:endParaRPr>
          </a:p>
        </p:txBody>
      </p:sp>
      <p:sp>
        <p:nvSpPr>
          <p:cNvPr id="16" name="Rectangle 6"/>
          <p:cNvSpPr txBox="1">
            <a:spLocks noChangeArrowheads="1"/>
          </p:cNvSpPr>
          <p:nvPr/>
        </p:nvSpPr>
        <p:spPr>
          <a:xfrm>
            <a:off x="3733800" y="3657600"/>
            <a:ext cx="1287843" cy="4572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endParaRPr lang="en-US" sz="1200" b="1" dirty="0">
              <a:solidFill>
                <a:srgbClr val="002868"/>
              </a:solidFill>
              <a:latin typeface="Montserrat" panose="00000500000000000000" pitchFamily="50" charset="0"/>
            </a:endParaRPr>
          </a:p>
        </p:txBody>
      </p:sp>
      <p:pic>
        <p:nvPicPr>
          <p:cNvPr id="22" name="Picture 21" descr="Diagram&#10;&#10;Description automatically generated">
            <a:extLst>
              <a:ext uri="{FF2B5EF4-FFF2-40B4-BE49-F238E27FC236}">
                <a16:creationId xmlns:a16="http://schemas.microsoft.com/office/drawing/2014/main" id="{CAB06145-667B-414A-8AC1-6EB0B9A891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892799"/>
            <a:ext cx="4471416" cy="3324900"/>
          </a:xfrm>
          <a:prstGeom prst="rect">
            <a:avLst/>
          </a:prstGeom>
        </p:spPr>
      </p:pic>
      <p:pic>
        <p:nvPicPr>
          <p:cNvPr id="24" name="Picture 23" descr="Diagram&#10;&#10;Description automatically generated">
            <a:extLst>
              <a:ext uri="{FF2B5EF4-FFF2-40B4-BE49-F238E27FC236}">
                <a16:creationId xmlns:a16="http://schemas.microsoft.com/office/drawing/2014/main" id="{77F9C97F-AF12-4483-81E1-20FAB7E5B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3672" y="878118"/>
            <a:ext cx="4471416" cy="3324900"/>
          </a:xfrm>
          <a:prstGeom prst="rect">
            <a:avLst/>
          </a:prstGeom>
        </p:spPr>
      </p:pic>
      <p:sp>
        <p:nvSpPr>
          <p:cNvPr id="26" name="TextBox 25">
            <a:extLst>
              <a:ext uri="{FF2B5EF4-FFF2-40B4-BE49-F238E27FC236}">
                <a16:creationId xmlns:a16="http://schemas.microsoft.com/office/drawing/2014/main" id="{90E470B7-4841-4FA4-8332-CC4F8E174ED3}"/>
              </a:ext>
            </a:extLst>
          </p:cNvPr>
          <p:cNvSpPr txBox="1"/>
          <p:nvPr/>
        </p:nvSpPr>
        <p:spPr>
          <a:xfrm>
            <a:off x="5757862" y="4243052"/>
            <a:ext cx="1666875" cy="323165"/>
          </a:xfrm>
          <a:prstGeom prst="rect">
            <a:avLst/>
          </a:prstGeom>
          <a:solidFill>
            <a:schemeClr val="bg1"/>
          </a:solidFill>
        </p:spPr>
        <p:txBody>
          <a:bodyPr wrap="square" rtlCol="0">
            <a:spAutoFit/>
          </a:bodyPr>
          <a:lstStyle/>
          <a:p>
            <a:pPr algn="ctr"/>
            <a:r>
              <a:rPr lang="en-US" sz="1500" dirty="0">
                <a:solidFill>
                  <a:srgbClr val="002868"/>
                </a:solidFill>
                <a:latin typeface="Montserrat Light" panose="00000400000000000000" pitchFamily="50" charset="0"/>
                <a:cs typeface="Arial" panose="020B0604020202020204" pitchFamily="34" charset="0"/>
              </a:rPr>
              <a:t>2045</a:t>
            </a:r>
          </a:p>
        </p:txBody>
      </p:sp>
      <p:sp>
        <p:nvSpPr>
          <p:cNvPr id="27" name="TextBox 26">
            <a:extLst>
              <a:ext uri="{FF2B5EF4-FFF2-40B4-BE49-F238E27FC236}">
                <a16:creationId xmlns:a16="http://schemas.microsoft.com/office/drawing/2014/main" id="{0E1F0A1A-2B19-4FB0-928F-33143DF282AC}"/>
              </a:ext>
            </a:extLst>
          </p:cNvPr>
          <p:cNvSpPr txBox="1"/>
          <p:nvPr/>
        </p:nvSpPr>
        <p:spPr>
          <a:xfrm>
            <a:off x="1478470" y="4268917"/>
            <a:ext cx="1666875" cy="323165"/>
          </a:xfrm>
          <a:prstGeom prst="rect">
            <a:avLst/>
          </a:prstGeom>
          <a:solidFill>
            <a:schemeClr val="bg1"/>
          </a:solidFill>
        </p:spPr>
        <p:txBody>
          <a:bodyPr wrap="square" rtlCol="0">
            <a:spAutoFit/>
          </a:bodyPr>
          <a:lstStyle/>
          <a:p>
            <a:pPr algn="ctr"/>
            <a:r>
              <a:rPr lang="en-US" sz="1500" dirty="0">
                <a:solidFill>
                  <a:srgbClr val="002868"/>
                </a:solidFill>
                <a:latin typeface="Montserrat Light" panose="00000400000000000000" pitchFamily="50" charset="0"/>
                <a:cs typeface="Arial" panose="020B0604020202020204" pitchFamily="34" charset="0"/>
              </a:rPr>
              <a:t>2023</a:t>
            </a:r>
          </a:p>
        </p:txBody>
      </p:sp>
    </p:spTree>
    <p:extLst>
      <p:ext uri="{BB962C8B-B14F-4D97-AF65-F5344CB8AC3E}">
        <p14:creationId xmlns:p14="http://schemas.microsoft.com/office/powerpoint/2010/main" val="336485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19800"/>
            <a:ext cx="9144000" cy="838200"/>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6"/>
          <p:cNvSpPr txBox="1">
            <a:spLocks noChangeArrowheads="1"/>
          </p:cNvSpPr>
          <p:nvPr/>
        </p:nvSpPr>
        <p:spPr>
          <a:xfrm>
            <a:off x="0" y="6017942"/>
            <a:ext cx="8937008" cy="88480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4600" b="1" spc="600" dirty="0">
                <a:solidFill>
                  <a:schemeClr val="bg1"/>
                </a:solidFill>
                <a:latin typeface="Montserrat" panose="00000500000000000000" pitchFamily="50" charset="0"/>
              </a:rPr>
              <a:t>TEXPRESSLANES.COM</a:t>
            </a:r>
          </a:p>
        </p:txBody>
      </p:sp>
      <p:sp>
        <p:nvSpPr>
          <p:cNvPr id="9" name="Rectangle 8"/>
          <p:cNvSpPr/>
          <p:nvPr/>
        </p:nvSpPr>
        <p:spPr>
          <a:xfrm>
            <a:off x="8137668" y="5943600"/>
            <a:ext cx="83626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stretch>
            <a:fillRect/>
          </a:stretch>
        </p:blipFill>
        <p:spPr>
          <a:xfrm>
            <a:off x="8137668" y="6023252"/>
            <a:ext cx="836262" cy="75509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021601"/>
          </a:xfrm>
          <a:prstGeom prst="rect">
            <a:avLst/>
          </a:prstGeom>
        </p:spPr>
      </p:pic>
      <p:sp>
        <p:nvSpPr>
          <p:cNvPr id="5" name="Rectangle 4"/>
          <p:cNvSpPr/>
          <p:nvPr/>
        </p:nvSpPr>
        <p:spPr>
          <a:xfrm>
            <a:off x="0" y="0"/>
            <a:ext cx="9144000" cy="6025499"/>
          </a:xfrm>
          <a:prstGeom prst="rect">
            <a:avLst/>
          </a:prstGeom>
          <a:solidFill>
            <a:srgbClr val="002868">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066800" y="914400"/>
            <a:ext cx="7010400" cy="4572000"/>
          </a:xfrm>
          <a:prstGeom prst="rect">
            <a:avLst/>
          </a:prstGeom>
          <a:solidFill>
            <a:srgbClr val="002868">
              <a:alpha val="56000"/>
            </a:srgbClr>
          </a:solidFill>
          <a:ln w="76200">
            <a:solidFill>
              <a:srgbClr val="002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295400" y="1676906"/>
            <a:ext cx="6553200" cy="3046988"/>
          </a:xfrm>
          <a:prstGeom prst="rect">
            <a:avLst/>
          </a:prstGeom>
          <a:noFill/>
        </p:spPr>
        <p:txBody>
          <a:bodyPr wrap="square" rtlCol="0">
            <a:spAutoFit/>
          </a:bodyPr>
          <a:lstStyle/>
          <a:p>
            <a:pPr algn="ctr"/>
            <a:r>
              <a:rPr lang="en-US" sz="3200" dirty="0">
                <a:solidFill>
                  <a:schemeClr val="bg1"/>
                </a:solidFill>
                <a:latin typeface="Montserrat" panose="00000500000000000000" pitchFamily="50" charset="0"/>
              </a:rPr>
              <a:t>It’s all about drivers who want a more reliable commute.</a:t>
            </a:r>
          </a:p>
          <a:p>
            <a:pPr algn="ctr"/>
            <a:endParaRPr lang="en-US" sz="3200" dirty="0">
              <a:solidFill>
                <a:schemeClr val="bg1"/>
              </a:solidFill>
              <a:latin typeface="Montserrat" panose="00000500000000000000" pitchFamily="50" charset="0"/>
            </a:endParaRPr>
          </a:p>
          <a:p>
            <a:pPr algn="ctr"/>
            <a:r>
              <a:rPr lang="en-US" sz="3200" dirty="0">
                <a:solidFill>
                  <a:schemeClr val="bg1"/>
                </a:solidFill>
                <a:latin typeface="Montserrat" panose="00000500000000000000" pitchFamily="50" charset="0"/>
              </a:rPr>
              <a:t>TEXpress Lanes are a needed choice for North Texas residents.</a:t>
            </a:r>
          </a:p>
        </p:txBody>
      </p:sp>
    </p:spTree>
    <p:extLst>
      <p:ext uri="{BB962C8B-B14F-4D97-AF65-F5344CB8AC3E}">
        <p14:creationId xmlns:p14="http://schemas.microsoft.com/office/powerpoint/2010/main" val="3914454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55364"/>
          <a:stretch/>
        </p:blipFill>
        <p:spPr>
          <a:xfrm rot="5400000" flipH="1">
            <a:off x="7784647" y="-132392"/>
            <a:ext cx="344690" cy="2395962"/>
          </a:xfrm>
          <a:prstGeom prst="rect">
            <a:avLst/>
          </a:prstGeom>
        </p:spPr>
      </p:pic>
      <p:sp>
        <p:nvSpPr>
          <p:cNvPr id="8" name="Rectangle 7"/>
          <p:cNvSpPr/>
          <p:nvPr/>
        </p:nvSpPr>
        <p:spPr>
          <a:xfrm>
            <a:off x="-1" y="-17060"/>
            <a:ext cx="9154973" cy="116006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6"/>
          <p:cNvSpPr txBox="1">
            <a:spLocks noChangeArrowheads="1"/>
          </p:cNvSpPr>
          <p:nvPr/>
        </p:nvSpPr>
        <p:spPr>
          <a:xfrm>
            <a:off x="5867400" y="395514"/>
            <a:ext cx="2781300" cy="557622"/>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grpSp>
        <p:nvGrpSpPr>
          <p:cNvPr id="2" name="Group 1"/>
          <p:cNvGrpSpPr/>
          <p:nvPr/>
        </p:nvGrpSpPr>
        <p:grpSpPr>
          <a:xfrm>
            <a:off x="199513" y="1455636"/>
            <a:ext cx="8755944" cy="5086080"/>
            <a:chOff x="187738" y="1589989"/>
            <a:chExt cx="8755944" cy="508608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164" y="1589989"/>
              <a:ext cx="8746518" cy="5086080"/>
            </a:xfrm>
            <a:prstGeom prst="rect">
              <a:avLst/>
            </a:prstGeom>
          </p:spPr>
        </p:pic>
        <p:sp>
          <p:nvSpPr>
            <p:cNvPr id="11" name="Rectangle 6"/>
            <p:cNvSpPr txBox="1">
              <a:spLocks noChangeArrowheads="1"/>
            </p:cNvSpPr>
            <p:nvPr/>
          </p:nvSpPr>
          <p:spPr>
            <a:xfrm>
              <a:off x="187738" y="1674088"/>
              <a:ext cx="4601079" cy="46586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sz="1600" b="1" spc="300" dirty="0">
                  <a:solidFill>
                    <a:schemeClr val="bg1"/>
                  </a:solidFill>
                  <a:latin typeface="Montserrat" panose="00000500000000000000" pitchFamily="50" charset="0"/>
                </a:rPr>
                <a:t>ESTIMATED REGIONAL GROWTH</a:t>
              </a:r>
            </a:p>
          </p:txBody>
        </p:sp>
        <p:sp>
          <p:nvSpPr>
            <p:cNvPr id="12" name="Rectangle 6"/>
            <p:cNvSpPr txBox="1">
              <a:spLocks noChangeArrowheads="1"/>
            </p:cNvSpPr>
            <p:nvPr/>
          </p:nvSpPr>
          <p:spPr>
            <a:xfrm>
              <a:off x="197163" y="2357069"/>
              <a:ext cx="2850838" cy="46586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sz="1300" b="1" spc="300" dirty="0">
                  <a:solidFill>
                    <a:schemeClr val="bg1"/>
                  </a:solidFill>
                  <a:latin typeface="Montserrat" panose="00000500000000000000" pitchFamily="50" charset="0"/>
                </a:rPr>
                <a:t>POPULATION</a:t>
              </a:r>
            </a:p>
          </p:txBody>
        </p:sp>
        <p:sp>
          <p:nvSpPr>
            <p:cNvPr id="13" name="Rectangle 6"/>
            <p:cNvSpPr txBox="1">
              <a:spLocks noChangeArrowheads="1"/>
            </p:cNvSpPr>
            <p:nvPr/>
          </p:nvSpPr>
          <p:spPr>
            <a:xfrm>
              <a:off x="207375" y="2998958"/>
              <a:ext cx="2850838" cy="46586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sz="1300" b="1" spc="300" dirty="0">
                  <a:solidFill>
                    <a:schemeClr val="bg1"/>
                  </a:solidFill>
                  <a:latin typeface="Montserrat" panose="00000500000000000000" pitchFamily="50" charset="0"/>
                </a:rPr>
                <a:t>EMPLOYMENT</a:t>
              </a:r>
            </a:p>
          </p:txBody>
        </p:sp>
        <p:sp>
          <p:nvSpPr>
            <p:cNvPr id="16" name="Rectangle 6"/>
            <p:cNvSpPr txBox="1">
              <a:spLocks noChangeArrowheads="1"/>
            </p:cNvSpPr>
            <p:nvPr/>
          </p:nvSpPr>
          <p:spPr>
            <a:xfrm>
              <a:off x="203447" y="3602761"/>
              <a:ext cx="2850838" cy="46586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20000"/>
                </a:lnSpc>
                <a:spcAft>
                  <a:spcPts val="0"/>
                </a:spcAft>
              </a:pPr>
              <a:r>
                <a:rPr lang="en-US" sz="1300" b="1" spc="300" dirty="0">
                  <a:solidFill>
                    <a:schemeClr val="bg1"/>
                  </a:solidFill>
                  <a:latin typeface="Montserrat" panose="00000500000000000000" pitchFamily="50" charset="0"/>
                </a:rPr>
                <a:t>VEHICLE MILES OF TRAVEL</a:t>
              </a:r>
            </a:p>
          </p:txBody>
        </p:sp>
        <p:sp>
          <p:nvSpPr>
            <p:cNvPr id="23" name="Rectangle 6"/>
            <p:cNvSpPr txBox="1">
              <a:spLocks noChangeArrowheads="1"/>
            </p:cNvSpPr>
            <p:nvPr/>
          </p:nvSpPr>
          <p:spPr>
            <a:xfrm>
              <a:off x="215231" y="4244650"/>
              <a:ext cx="2850838" cy="46586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20000"/>
                </a:lnSpc>
                <a:spcAft>
                  <a:spcPts val="0"/>
                </a:spcAft>
              </a:pPr>
              <a:r>
                <a:rPr lang="en-US" sz="1300" b="1" spc="300" dirty="0">
                  <a:solidFill>
                    <a:schemeClr val="bg1"/>
                  </a:solidFill>
                  <a:latin typeface="Montserrat" panose="00000500000000000000" pitchFamily="50" charset="0"/>
                </a:rPr>
                <a:t>HOURLY CAPACITY</a:t>
              </a:r>
            </a:p>
            <a:p>
              <a:pPr fontAlgn="auto">
                <a:lnSpc>
                  <a:spcPct val="120000"/>
                </a:lnSpc>
                <a:spcAft>
                  <a:spcPts val="0"/>
                </a:spcAft>
              </a:pPr>
              <a:r>
                <a:rPr lang="en-US" sz="1300" b="1" spc="300" dirty="0">
                  <a:solidFill>
                    <a:schemeClr val="bg1"/>
                  </a:solidFill>
                  <a:latin typeface="Montserrat" panose="00000500000000000000" pitchFamily="50" charset="0"/>
                </a:rPr>
                <a:t>(MILES)</a:t>
              </a:r>
            </a:p>
          </p:txBody>
        </p:sp>
        <p:sp>
          <p:nvSpPr>
            <p:cNvPr id="24" name="Rectangle 6"/>
            <p:cNvSpPr txBox="1">
              <a:spLocks noChangeArrowheads="1"/>
            </p:cNvSpPr>
            <p:nvPr/>
          </p:nvSpPr>
          <p:spPr>
            <a:xfrm>
              <a:off x="215231" y="4875280"/>
              <a:ext cx="2850838" cy="46586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20000"/>
                </a:lnSpc>
                <a:spcAft>
                  <a:spcPts val="0"/>
                </a:spcAft>
              </a:pPr>
              <a:r>
                <a:rPr lang="en-US" sz="1300" b="1" spc="300" dirty="0">
                  <a:solidFill>
                    <a:schemeClr val="bg1"/>
                  </a:solidFill>
                  <a:latin typeface="Montserrat" panose="00000500000000000000" pitchFamily="50" charset="0"/>
                </a:rPr>
                <a:t>VEHICLE HOURS </a:t>
              </a:r>
            </a:p>
            <a:p>
              <a:pPr fontAlgn="auto">
                <a:lnSpc>
                  <a:spcPct val="120000"/>
                </a:lnSpc>
                <a:spcAft>
                  <a:spcPts val="0"/>
                </a:spcAft>
              </a:pPr>
              <a:r>
                <a:rPr lang="en-US" sz="1300" b="1" spc="300" dirty="0">
                  <a:solidFill>
                    <a:schemeClr val="bg1"/>
                  </a:solidFill>
                  <a:latin typeface="Montserrat" panose="00000500000000000000" pitchFamily="50" charset="0"/>
                </a:rPr>
                <a:t>SPENT IN DELAY</a:t>
              </a:r>
            </a:p>
          </p:txBody>
        </p:sp>
        <p:sp>
          <p:nvSpPr>
            <p:cNvPr id="25" name="Rectangle 6"/>
            <p:cNvSpPr txBox="1">
              <a:spLocks noChangeArrowheads="1"/>
            </p:cNvSpPr>
            <p:nvPr/>
          </p:nvSpPr>
          <p:spPr>
            <a:xfrm>
              <a:off x="203447" y="5487381"/>
              <a:ext cx="3043287" cy="46586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20000"/>
                </a:lnSpc>
                <a:spcAft>
                  <a:spcPts val="0"/>
                </a:spcAft>
              </a:pPr>
              <a:r>
                <a:rPr lang="en-US" sz="1200" b="1" spc="220" dirty="0">
                  <a:solidFill>
                    <a:schemeClr val="bg1"/>
                  </a:solidFill>
                  <a:latin typeface="Montserrat" panose="00000500000000000000" pitchFamily="50" charset="0"/>
                </a:rPr>
                <a:t>INCREASE IN TRAVEL TIME DUE TO CONGESTION</a:t>
              </a:r>
            </a:p>
          </p:txBody>
        </p:sp>
        <p:sp>
          <p:nvSpPr>
            <p:cNvPr id="26" name="Rectangle 6"/>
            <p:cNvSpPr txBox="1">
              <a:spLocks noChangeArrowheads="1"/>
            </p:cNvSpPr>
            <p:nvPr/>
          </p:nvSpPr>
          <p:spPr>
            <a:xfrm>
              <a:off x="207375" y="6106674"/>
              <a:ext cx="3020505" cy="46586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20000"/>
                </a:lnSpc>
                <a:spcAft>
                  <a:spcPts val="0"/>
                </a:spcAft>
              </a:pPr>
              <a:r>
                <a:rPr lang="en-US" sz="1250" b="1" spc="220" dirty="0">
                  <a:solidFill>
                    <a:schemeClr val="bg1"/>
                  </a:solidFill>
                  <a:latin typeface="Montserrat" panose="00000500000000000000" pitchFamily="50" charset="0"/>
                </a:rPr>
                <a:t>ANNUAL COST OF CONGESTION (BILLIONS)</a:t>
              </a:r>
            </a:p>
          </p:txBody>
        </p:sp>
        <p:sp>
          <p:nvSpPr>
            <p:cNvPr id="27" name="Rectangle 6"/>
            <p:cNvSpPr txBox="1">
              <a:spLocks noChangeArrowheads="1"/>
            </p:cNvSpPr>
            <p:nvPr/>
          </p:nvSpPr>
          <p:spPr>
            <a:xfrm>
              <a:off x="4724400" y="1674088"/>
              <a:ext cx="1278504" cy="46586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2000" b="1" dirty="0">
                  <a:solidFill>
                    <a:srgbClr val="BF0A30"/>
                  </a:solidFill>
                  <a:latin typeface="Montserrat" panose="00000500000000000000" pitchFamily="50" charset="0"/>
                </a:rPr>
                <a:t>2023</a:t>
              </a:r>
            </a:p>
          </p:txBody>
        </p:sp>
        <p:sp>
          <p:nvSpPr>
            <p:cNvPr id="28" name="Rectangle 6"/>
            <p:cNvSpPr txBox="1">
              <a:spLocks noChangeArrowheads="1"/>
            </p:cNvSpPr>
            <p:nvPr/>
          </p:nvSpPr>
          <p:spPr>
            <a:xfrm>
              <a:off x="7315199" y="1674088"/>
              <a:ext cx="1500835" cy="46586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2000" b="1" dirty="0">
                  <a:solidFill>
                    <a:srgbClr val="BF0A30"/>
                  </a:solidFill>
                  <a:latin typeface="Montserrat" panose="00000500000000000000" pitchFamily="50" charset="0"/>
                </a:rPr>
                <a:t>2045</a:t>
              </a:r>
            </a:p>
          </p:txBody>
        </p:sp>
        <p:sp>
          <p:nvSpPr>
            <p:cNvPr id="6" name="TextBox 5"/>
            <p:cNvSpPr txBox="1"/>
            <p:nvPr/>
          </p:nvSpPr>
          <p:spPr>
            <a:xfrm>
              <a:off x="4114800" y="2402272"/>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8,153,519</a:t>
              </a:r>
            </a:p>
          </p:txBody>
        </p:sp>
        <p:sp>
          <p:nvSpPr>
            <p:cNvPr id="30" name="TextBox 29"/>
            <p:cNvSpPr txBox="1"/>
            <p:nvPr/>
          </p:nvSpPr>
          <p:spPr>
            <a:xfrm>
              <a:off x="4112843" y="3033926"/>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5,724,039</a:t>
              </a:r>
            </a:p>
          </p:txBody>
        </p:sp>
        <p:sp>
          <p:nvSpPr>
            <p:cNvPr id="31" name="TextBox 30"/>
            <p:cNvSpPr txBox="1"/>
            <p:nvPr/>
          </p:nvSpPr>
          <p:spPr>
            <a:xfrm>
              <a:off x="4112843" y="3665580"/>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226,506,567</a:t>
              </a:r>
            </a:p>
          </p:txBody>
        </p:sp>
        <p:sp>
          <p:nvSpPr>
            <p:cNvPr id="32" name="TextBox 31"/>
            <p:cNvSpPr txBox="1"/>
            <p:nvPr/>
          </p:nvSpPr>
          <p:spPr>
            <a:xfrm>
              <a:off x="4112843" y="4292915"/>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44,583,406</a:t>
              </a:r>
            </a:p>
          </p:txBody>
        </p:sp>
        <p:sp>
          <p:nvSpPr>
            <p:cNvPr id="33" name="TextBox 32"/>
            <p:cNvSpPr txBox="1"/>
            <p:nvPr/>
          </p:nvSpPr>
          <p:spPr>
            <a:xfrm>
              <a:off x="4112843" y="4924622"/>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1,812,065</a:t>
              </a:r>
            </a:p>
          </p:txBody>
        </p:sp>
        <p:sp>
          <p:nvSpPr>
            <p:cNvPr id="34" name="TextBox 33"/>
            <p:cNvSpPr txBox="1"/>
            <p:nvPr/>
          </p:nvSpPr>
          <p:spPr>
            <a:xfrm>
              <a:off x="4093989" y="5535646"/>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37.28%</a:t>
              </a:r>
            </a:p>
          </p:txBody>
        </p:sp>
        <p:sp>
          <p:nvSpPr>
            <p:cNvPr id="35" name="TextBox 34"/>
            <p:cNvSpPr txBox="1"/>
            <p:nvPr/>
          </p:nvSpPr>
          <p:spPr>
            <a:xfrm>
              <a:off x="4093989" y="6154939"/>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$13.3</a:t>
              </a:r>
            </a:p>
          </p:txBody>
        </p:sp>
        <p:sp>
          <p:nvSpPr>
            <p:cNvPr id="36" name="TextBox 35"/>
            <p:cNvSpPr txBox="1"/>
            <p:nvPr/>
          </p:nvSpPr>
          <p:spPr>
            <a:xfrm>
              <a:off x="6927930" y="2402272"/>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11,411,548</a:t>
              </a:r>
            </a:p>
          </p:txBody>
        </p:sp>
        <p:sp>
          <p:nvSpPr>
            <p:cNvPr id="37" name="TextBox 36"/>
            <p:cNvSpPr txBox="1"/>
            <p:nvPr/>
          </p:nvSpPr>
          <p:spPr>
            <a:xfrm>
              <a:off x="6927930" y="3047223"/>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8,111,082</a:t>
              </a:r>
            </a:p>
          </p:txBody>
        </p:sp>
        <p:sp>
          <p:nvSpPr>
            <p:cNvPr id="38" name="TextBox 37"/>
            <p:cNvSpPr txBox="1"/>
            <p:nvPr/>
          </p:nvSpPr>
          <p:spPr>
            <a:xfrm>
              <a:off x="6927930" y="3665580"/>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325,516,238</a:t>
              </a:r>
            </a:p>
          </p:txBody>
        </p:sp>
        <p:sp>
          <p:nvSpPr>
            <p:cNvPr id="39" name="TextBox 38"/>
            <p:cNvSpPr txBox="1"/>
            <p:nvPr/>
          </p:nvSpPr>
          <p:spPr>
            <a:xfrm>
              <a:off x="6927930" y="4292915"/>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54,157,935</a:t>
              </a:r>
            </a:p>
          </p:txBody>
        </p:sp>
        <p:sp>
          <p:nvSpPr>
            <p:cNvPr id="40" name="TextBox 39"/>
            <p:cNvSpPr txBox="1"/>
            <p:nvPr/>
          </p:nvSpPr>
          <p:spPr>
            <a:xfrm>
              <a:off x="6927930" y="4924622"/>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4,101,174</a:t>
              </a:r>
            </a:p>
          </p:txBody>
        </p:sp>
        <p:sp>
          <p:nvSpPr>
            <p:cNvPr id="41" name="TextBox 40"/>
            <p:cNvSpPr txBox="1"/>
            <p:nvPr/>
          </p:nvSpPr>
          <p:spPr>
            <a:xfrm>
              <a:off x="6927930" y="5535646"/>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59.42%%</a:t>
              </a:r>
            </a:p>
          </p:txBody>
        </p:sp>
        <p:sp>
          <p:nvSpPr>
            <p:cNvPr id="42" name="TextBox 41"/>
            <p:cNvSpPr txBox="1"/>
            <p:nvPr/>
          </p:nvSpPr>
          <p:spPr>
            <a:xfrm>
              <a:off x="6927930" y="6154939"/>
              <a:ext cx="1888104" cy="369332"/>
            </a:xfrm>
            <a:prstGeom prst="rect">
              <a:avLst/>
            </a:prstGeom>
            <a:noFill/>
          </p:spPr>
          <p:txBody>
            <a:bodyPr wrap="square" rtlCol="0">
              <a:spAutoFit/>
            </a:bodyPr>
            <a:lstStyle/>
            <a:p>
              <a:pPr algn="r"/>
              <a:r>
                <a:rPr lang="en-US" sz="1800" dirty="0">
                  <a:solidFill>
                    <a:srgbClr val="002868"/>
                  </a:solidFill>
                  <a:latin typeface="Montserrat Light" panose="00000400000000000000" pitchFamily="50" charset="0"/>
                </a:rPr>
                <a:t>$30.1</a:t>
              </a:r>
            </a:p>
          </p:txBody>
        </p:sp>
      </p:grpSp>
      <p:sp>
        <p:nvSpPr>
          <p:cNvPr id="43" name="TextBox 42"/>
          <p:cNvSpPr txBox="1"/>
          <p:nvPr/>
        </p:nvSpPr>
        <p:spPr>
          <a:xfrm>
            <a:off x="3733800" y="6599664"/>
            <a:ext cx="5249152" cy="200055"/>
          </a:xfrm>
          <a:prstGeom prst="rect">
            <a:avLst/>
          </a:prstGeom>
          <a:noFill/>
        </p:spPr>
        <p:txBody>
          <a:bodyPr wrap="square" rtlCol="0">
            <a:spAutoFit/>
          </a:bodyPr>
          <a:lstStyle/>
          <a:p>
            <a:pPr algn="r"/>
            <a:r>
              <a:rPr lang="en-US" sz="700" i="1" dirty="0">
                <a:solidFill>
                  <a:srgbClr val="002868"/>
                </a:solidFill>
                <a:latin typeface="Montserrat Light" panose="00000400000000000000" pitchFamily="50" charset="0"/>
              </a:rPr>
              <a:t>Mobility 2045: The Metropolitan Transportation Plan for North Central Texas – 2022 Update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198" name="Rectangle 6"/>
          <p:cNvSpPr>
            <a:spLocks noGrp="1" noChangeArrowheads="1"/>
          </p:cNvSpPr>
          <p:nvPr>
            <p:ph type="title"/>
          </p:nvPr>
        </p:nvSpPr>
        <p:spPr>
          <a:xfrm>
            <a:off x="152400" y="-107250"/>
            <a:ext cx="7886700" cy="1325563"/>
          </a:xfrm>
        </p:spPr>
        <p:txBody>
          <a:bodyPr>
            <a:normAutofit/>
          </a:bodyPr>
          <a:lstStyle/>
          <a:p>
            <a:r>
              <a:rPr lang="en-US" sz="4000" b="1" spc="600" dirty="0">
                <a:solidFill>
                  <a:srgbClr val="002868"/>
                </a:solidFill>
                <a:latin typeface="Montserrat" panose="00000500000000000000" pitchFamily="50" charset="0"/>
              </a:rPr>
              <a:t>CONGESTION LEVELS</a:t>
            </a:r>
          </a:p>
        </p:txBody>
      </p:sp>
      <p:sp>
        <p:nvSpPr>
          <p:cNvPr id="4" name="Rectangle 3"/>
          <p:cNvSpPr/>
          <p:nvPr/>
        </p:nvSpPr>
        <p:spPr>
          <a:xfrm>
            <a:off x="0" y="5791199"/>
            <a:ext cx="9144000" cy="106680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7"/>
          <p:cNvSpPr txBox="1">
            <a:spLocks noChangeArrowheads="1"/>
          </p:cNvSpPr>
          <p:nvPr/>
        </p:nvSpPr>
        <p:spPr>
          <a:xfrm>
            <a:off x="507378" y="5897564"/>
            <a:ext cx="8096250" cy="91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00000"/>
              </a:lnSpc>
              <a:spcAft>
                <a:spcPts val="0"/>
              </a:spcAft>
              <a:buNone/>
            </a:pPr>
            <a:r>
              <a:rPr lang="en-US" sz="1600" dirty="0">
                <a:solidFill>
                  <a:schemeClr val="bg1"/>
                </a:solidFill>
                <a:latin typeface="Montserrat" panose="00000500000000000000" pitchFamily="50" charset="0"/>
              </a:rPr>
              <a:t>Current transportation funding is not keeping pace with the need to maintain and provide capacity improvements for the growing population, increasing congestion throughout the region.</a:t>
            </a:r>
          </a:p>
        </p:txBody>
      </p:sp>
      <p:pic>
        <p:nvPicPr>
          <p:cNvPr id="7" name="Picture 6"/>
          <p:cNvPicPr>
            <a:picLocks noChangeAspect="1"/>
          </p:cNvPicPr>
          <p:nvPr/>
        </p:nvPicPr>
        <p:blipFill rotWithShape="1">
          <a:blip r:embed="rId3"/>
          <a:srcRect l="5435" t="55364" b="21718"/>
          <a:stretch/>
        </p:blipFill>
        <p:spPr>
          <a:xfrm rot="5400000" flipH="1">
            <a:off x="8365935" y="233691"/>
            <a:ext cx="325956" cy="1230173"/>
          </a:xfrm>
          <a:prstGeom prst="rect">
            <a:avLst/>
          </a:prstGeom>
        </p:spPr>
      </p:pic>
      <p:sp>
        <p:nvSpPr>
          <p:cNvPr id="9" name="Rectangle 8"/>
          <p:cNvSpPr/>
          <p:nvPr/>
        </p:nvSpPr>
        <p:spPr>
          <a:xfrm>
            <a:off x="1729811" y="5050452"/>
            <a:ext cx="5890189" cy="717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6302602" y="4448442"/>
            <a:ext cx="1317398" cy="10379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430444" y="5491267"/>
            <a:ext cx="2437437" cy="184666"/>
          </a:xfrm>
          <a:prstGeom prst="rect">
            <a:avLst/>
          </a:prstGeom>
          <a:noFill/>
        </p:spPr>
        <p:txBody>
          <a:bodyPr wrap="square" rtlCol="0">
            <a:spAutoFit/>
          </a:bodyPr>
          <a:lstStyle/>
          <a:p>
            <a:pPr algn="ctr"/>
            <a:r>
              <a:rPr lang="en-US" sz="600" i="1" dirty="0">
                <a:solidFill>
                  <a:srgbClr val="002868"/>
                </a:solidFill>
                <a:latin typeface="Montserrat Light" panose="00000400000000000000" pitchFamily="50" charset="0"/>
              </a:rPr>
              <a:t>Source: NCTCOG 2045 Demographic Forecast</a:t>
            </a:r>
          </a:p>
        </p:txBody>
      </p:sp>
      <p:pic>
        <p:nvPicPr>
          <p:cNvPr id="6" name="Picture 5" descr="Diagram&#10;&#10;Description automatically generated">
            <a:extLst>
              <a:ext uri="{FF2B5EF4-FFF2-40B4-BE49-F238E27FC236}">
                <a16:creationId xmlns:a16="http://schemas.microsoft.com/office/drawing/2014/main" id="{0D869364-EB4F-4859-A8E2-706EF9B72B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9811" y="783584"/>
            <a:ext cx="5890189" cy="455151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p:nvSpPr>
        <p:spPr>
          <a:xfrm>
            <a:off x="0" y="-17060"/>
            <a:ext cx="9144000" cy="116006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4" name="Rectangle 6"/>
          <p:cNvSpPr>
            <a:spLocks noGrp="1" noChangeArrowheads="1"/>
          </p:cNvSpPr>
          <p:nvPr>
            <p:ph type="title"/>
          </p:nvPr>
        </p:nvSpPr>
        <p:spPr>
          <a:xfrm>
            <a:off x="5867400" y="176622"/>
            <a:ext cx="2781300" cy="762000"/>
          </a:xfrm>
        </p:spPr>
        <p:txBody>
          <a:bodyPr>
            <a:normAutofit/>
          </a:bodyPr>
          <a:lstStyle/>
          <a:p>
            <a:pPr algn="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sp>
        <p:nvSpPr>
          <p:cNvPr id="6" name="Rectangle 6"/>
          <p:cNvSpPr txBox="1">
            <a:spLocks noChangeArrowheads="1"/>
          </p:cNvSpPr>
          <p:nvPr/>
        </p:nvSpPr>
        <p:spPr>
          <a:xfrm>
            <a:off x="609600" y="1058401"/>
            <a:ext cx="8286750" cy="1160061"/>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sz="4400" b="1" spc="600" dirty="0">
                <a:solidFill>
                  <a:srgbClr val="002868"/>
                </a:solidFill>
                <a:latin typeface="Montserrat" panose="00000500000000000000" pitchFamily="50" charset="0"/>
              </a:rPr>
              <a:t>FUNDING CHALLENGES</a:t>
            </a:r>
          </a:p>
        </p:txBody>
      </p:sp>
      <p:sp>
        <p:nvSpPr>
          <p:cNvPr id="14" name="Oval 13"/>
          <p:cNvSpPr/>
          <p:nvPr/>
        </p:nvSpPr>
        <p:spPr>
          <a:xfrm>
            <a:off x="2981325" y="2624662"/>
            <a:ext cx="3181350" cy="3225715"/>
          </a:xfrm>
          <a:prstGeom prst="ellipse">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487765" y="1971707"/>
            <a:ext cx="2265813" cy="2265813"/>
            <a:chOff x="487765" y="2110789"/>
            <a:chExt cx="2265813" cy="2265813"/>
          </a:xfrm>
        </p:grpSpPr>
        <p:sp>
          <p:nvSpPr>
            <p:cNvPr id="5" name="Oval 4"/>
            <p:cNvSpPr/>
            <p:nvPr/>
          </p:nvSpPr>
          <p:spPr>
            <a:xfrm>
              <a:off x="591972" y="2213322"/>
              <a:ext cx="2057400" cy="2057400"/>
            </a:xfrm>
            <a:prstGeom prst="ellipse">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487765" y="2110789"/>
              <a:ext cx="2265813" cy="2265813"/>
            </a:xfrm>
            <a:prstGeom prst="ellipse">
              <a:avLst/>
            </a:prstGeom>
            <a:noFill/>
            <a:ln w="76200">
              <a:solidFill>
                <a:srgbClr val="002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p:cNvGrpSpPr/>
          <p:nvPr/>
        </p:nvGrpSpPr>
        <p:grpSpPr>
          <a:xfrm>
            <a:off x="6382887" y="1971707"/>
            <a:ext cx="2265813" cy="2265813"/>
            <a:chOff x="487765" y="2110789"/>
            <a:chExt cx="2265813" cy="2265813"/>
          </a:xfrm>
        </p:grpSpPr>
        <p:sp>
          <p:nvSpPr>
            <p:cNvPr id="20" name="Oval 19"/>
            <p:cNvSpPr/>
            <p:nvPr/>
          </p:nvSpPr>
          <p:spPr>
            <a:xfrm>
              <a:off x="591972" y="2213322"/>
              <a:ext cx="2057400" cy="2057400"/>
            </a:xfrm>
            <a:prstGeom prst="ellipse">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487765" y="2110789"/>
              <a:ext cx="2265813" cy="2265813"/>
            </a:xfrm>
            <a:prstGeom prst="ellipse">
              <a:avLst/>
            </a:prstGeom>
            <a:noFill/>
            <a:ln w="76200">
              <a:solidFill>
                <a:srgbClr val="002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Oval 23"/>
          <p:cNvSpPr/>
          <p:nvPr/>
        </p:nvSpPr>
        <p:spPr>
          <a:xfrm>
            <a:off x="2877120" y="2514600"/>
            <a:ext cx="3399288" cy="3447481"/>
          </a:xfrm>
          <a:prstGeom prst="ellipse">
            <a:avLst/>
          </a:prstGeom>
          <a:noFill/>
          <a:ln w="76200">
            <a:solidFill>
              <a:srgbClr val="002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p:cNvGrpSpPr/>
          <p:nvPr/>
        </p:nvGrpSpPr>
        <p:grpSpPr>
          <a:xfrm>
            <a:off x="487765" y="4445933"/>
            <a:ext cx="2265813" cy="2265813"/>
            <a:chOff x="487765" y="2110789"/>
            <a:chExt cx="2265813" cy="2265813"/>
          </a:xfrm>
        </p:grpSpPr>
        <p:sp>
          <p:nvSpPr>
            <p:cNvPr id="26" name="Oval 25"/>
            <p:cNvSpPr/>
            <p:nvPr/>
          </p:nvSpPr>
          <p:spPr>
            <a:xfrm>
              <a:off x="591972" y="2213322"/>
              <a:ext cx="2057400" cy="2057400"/>
            </a:xfrm>
            <a:prstGeom prst="ellipse">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487765" y="2110789"/>
              <a:ext cx="2265813" cy="2265813"/>
            </a:xfrm>
            <a:prstGeom prst="ellipse">
              <a:avLst/>
            </a:prstGeom>
            <a:noFill/>
            <a:ln w="76200">
              <a:solidFill>
                <a:srgbClr val="002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p:cNvGrpSpPr/>
          <p:nvPr/>
        </p:nvGrpSpPr>
        <p:grpSpPr>
          <a:xfrm>
            <a:off x="6380613" y="4445933"/>
            <a:ext cx="2265813" cy="2265813"/>
            <a:chOff x="487765" y="2110789"/>
            <a:chExt cx="2265813" cy="2265813"/>
          </a:xfrm>
        </p:grpSpPr>
        <p:sp>
          <p:nvSpPr>
            <p:cNvPr id="31" name="Oval 30"/>
            <p:cNvSpPr/>
            <p:nvPr/>
          </p:nvSpPr>
          <p:spPr>
            <a:xfrm>
              <a:off x="591972" y="2213322"/>
              <a:ext cx="2057400" cy="2057400"/>
            </a:xfrm>
            <a:prstGeom prst="ellipse">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487765" y="2110789"/>
              <a:ext cx="2265813" cy="2265813"/>
            </a:xfrm>
            <a:prstGeom prst="ellipse">
              <a:avLst/>
            </a:prstGeom>
            <a:noFill/>
            <a:ln w="76200">
              <a:solidFill>
                <a:srgbClr val="002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838200" y="2362200"/>
            <a:ext cx="1524000" cy="1477328"/>
          </a:xfrm>
          <a:prstGeom prst="rect">
            <a:avLst/>
          </a:prstGeom>
          <a:noFill/>
        </p:spPr>
        <p:txBody>
          <a:bodyPr wrap="square" rtlCol="0">
            <a:spAutoFit/>
          </a:bodyPr>
          <a:lstStyle/>
          <a:p>
            <a:pPr algn="ctr"/>
            <a:r>
              <a:rPr lang="en-US" sz="1800" b="1" dirty="0">
                <a:solidFill>
                  <a:schemeClr val="bg1"/>
                </a:solidFill>
                <a:latin typeface="Montserrat" panose="00000500000000000000" pitchFamily="50" charset="0"/>
              </a:rPr>
              <a:t>State fuel taxes have not increased since 1991.</a:t>
            </a:r>
          </a:p>
        </p:txBody>
      </p:sp>
      <p:sp>
        <p:nvSpPr>
          <p:cNvPr id="34" name="TextBox 33"/>
          <p:cNvSpPr txBox="1"/>
          <p:nvPr/>
        </p:nvSpPr>
        <p:spPr>
          <a:xfrm>
            <a:off x="715085" y="5115501"/>
            <a:ext cx="1811172" cy="923330"/>
          </a:xfrm>
          <a:prstGeom prst="rect">
            <a:avLst/>
          </a:prstGeom>
          <a:noFill/>
        </p:spPr>
        <p:txBody>
          <a:bodyPr wrap="square" rtlCol="0">
            <a:spAutoFit/>
          </a:bodyPr>
          <a:lstStyle/>
          <a:p>
            <a:pPr algn="ctr"/>
            <a:r>
              <a:rPr lang="en-US" sz="1800" b="1" dirty="0">
                <a:solidFill>
                  <a:schemeClr val="bg1"/>
                </a:solidFill>
                <a:latin typeface="Montserrat" panose="00000500000000000000" pitchFamily="50" charset="0"/>
              </a:rPr>
              <a:t>Increased construction costs</a:t>
            </a:r>
          </a:p>
        </p:txBody>
      </p:sp>
      <p:sp>
        <p:nvSpPr>
          <p:cNvPr id="35" name="TextBox 34"/>
          <p:cNvSpPr txBox="1"/>
          <p:nvPr/>
        </p:nvSpPr>
        <p:spPr>
          <a:xfrm>
            <a:off x="6591548" y="2514600"/>
            <a:ext cx="1843942" cy="1200329"/>
          </a:xfrm>
          <a:prstGeom prst="rect">
            <a:avLst/>
          </a:prstGeom>
          <a:noFill/>
        </p:spPr>
        <p:txBody>
          <a:bodyPr wrap="square" rtlCol="0">
            <a:spAutoFit/>
          </a:bodyPr>
          <a:lstStyle/>
          <a:p>
            <a:pPr algn="ctr"/>
            <a:r>
              <a:rPr lang="en-US" sz="1800" b="1" dirty="0">
                <a:solidFill>
                  <a:schemeClr val="bg1"/>
                </a:solidFill>
                <a:latin typeface="Montserrat" panose="00000500000000000000" pitchFamily="50" charset="0"/>
              </a:rPr>
              <a:t>Federal fuel taxes have not increased since 1993.</a:t>
            </a:r>
          </a:p>
        </p:txBody>
      </p:sp>
      <p:sp>
        <p:nvSpPr>
          <p:cNvPr id="36" name="TextBox 35"/>
          <p:cNvSpPr txBox="1"/>
          <p:nvPr/>
        </p:nvSpPr>
        <p:spPr>
          <a:xfrm>
            <a:off x="6433977" y="5115501"/>
            <a:ext cx="2159083" cy="923330"/>
          </a:xfrm>
          <a:prstGeom prst="rect">
            <a:avLst/>
          </a:prstGeom>
          <a:noFill/>
        </p:spPr>
        <p:txBody>
          <a:bodyPr wrap="square" rtlCol="0">
            <a:spAutoFit/>
          </a:bodyPr>
          <a:lstStyle/>
          <a:p>
            <a:pPr algn="ctr"/>
            <a:r>
              <a:rPr lang="en-US" sz="1800" b="1" dirty="0">
                <a:solidFill>
                  <a:schemeClr val="bg1"/>
                </a:solidFill>
                <a:latin typeface="Montserrat" panose="00000500000000000000" pitchFamily="50" charset="0"/>
              </a:rPr>
              <a:t>More </a:t>
            </a:r>
          </a:p>
          <a:p>
            <a:pPr algn="ctr"/>
            <a:r>
              <a:rPr lang="en-US" sz="1800" b="1" dirty="0">
                <a:solidFill>
                  <a:schemeClr val="bg1"/>
                </a:solidFill>
                <a:latin typeface="Montserrat" panose="00000500000000000000" pitchFamily="50" charset="0"/>
              </a:rPr>
              <a:t>fuel-efficient vehicles</a:t>
            </a:r>
          </a:p>
        </p:txBody>
      </p:sp>
      <p:sp>
        <p:nvSpPr>
          <p:cNvPr id="37" name="TextBox 36"/>
          <p:cNvSpPr txBox="1"/>
          <p:nvPr/>
        </p:nvSpPr>
        <p:spPr>
          <a:xfrm>
            <a:off x="3124200" y="3200400"/>
            <a:ext cx="2917288" cy="2197525"/>
          </a:xfrm>
          <a:prstGeom prst="rect">
            <a:avLst/>
          </a:prstGeom>
          <a:noFill/>
        </p:spPr>
        <p:txBody>
          <a:bodyPr wrap="square" rtlCol="0">
            <a:spAutoFit/>
          </a:bodyPr>
          <a:lstStyle/>
          <a:p>
            <a:pPr algn="ctr">
              <a:lnSpc>
                <a:spcPct val="120000"/>
              </a:lnSpc>
              <a:spcAft>
                <a:spcPts val="1200"/>
              </a:spcAft>
            </a:pPr>
            <a:r>
              <a:rPr lang="en-US" sz="1900" b="1" dirty="0">
                <a:solidFill>
                  <a:schemeClr val="bg1"/>
                </a:solidFill>
                <a:latin typeface="Montserrat" panose="00000500000000000000" pitchFamily="50" charset="0"/>
              </a:rPr>
              <a:t>The gas tax has lost much of its purchasing power and cannot sufficiently fund our roadways.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9144000" cy="6858000"/>
          </a:xfrm>
          <a:prstGeom prst="rect">
            <a:avLst/>
          </a:prstGeom>
          <a:solidFill>
            <a:srgbClr val="002868">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588783" y="1600200"/>
            <a:ext cx="2362200" cy="236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2036583" y="4229100"/>
            <a:ext cx="2362200" cy="236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932183" y="4229100"/>
            <a:ext cx="2362200" cy="236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449818" y="1600200"/>
            <a:ext cx="2362200" cy="236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6324600" y="1600200"/>
            <a:ext cx="2362200" cy="2362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a:off x="0" y="1180486"/>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6"/>
          <p:cNvSpPr txBox="1">
            <a:spLocks noChangeArrowheads="1"/>
          </p:cNvSpPr>
          <p:nvPr/>
        </p:nvSpPr>
        <p:spPr>
          <a:xfrm>
            <a:off x="76200" y="135339"/>
            <a:ext cx="9067800" cy="1160061"/>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sz="4000" b="1" spc="600" dirty="0">
                <a:solidFill>
                  <a:schemeClr val="bg1"/>
                </a:solidFill>
                <a:latin typeface="Montserrat" panose="00000500000000000000" pitchFamily="50" charset="0"/>
              </a:rPr>
              <a:t>EXPLORING ALTERNATIVES</a:t>
            </a:r>
          </a:p>
        </p:txBody>
      </p:sp>
      <p:sp>
        <p:nvSpPr>
          <p:cNvPr id="19" name="TextBox 18"/>
          <p:cNvSpPr txBox="1"/>
          <p:nvPr/>
        </p:nvSpPr>
        <p:spPr>
          <a:xfrm>
            <a:off x="969783" y="2088802"/>
            <a:ext cx="1600200" cy="1384995"/>
          </a:xfrm>
          <a:prstGeom prst="rect">
            <a:avLst/>
          </a:prstGeom>
          <a:noFill/>
        </p:spPr>
        <p:txBody>
          <a:bodyPr wrap="square" rtlCol="0">
            <a:spAutoFit/>
          </a:bodyPr>
          <a:lstStyle/>
          <a:p>
            <a:pPr algn="ctr"/>
            <a:r>
              <a:rPr lang="en-US" sz="2100" b="1" dirty="0">
                <a:solidFill>
                  <a:srgbClr val="002868"/>
                </a:solidFill>
                <a:latin typeface="Montserrat" panose="00000500000000000000" pitchFamily="50" charset="0"/>
              </a:rPr>
              <a:t>TEXpress Lanes expedite projects</a:t>
            </a:r>
          </a:p>
        </p:txBody>
      </p:sp>
      <p:sp>
        <p:nvSpPr>
          <p:cNvPr id="20" name="TextBox 19"/>
          <p:cNvSpPr txBox="1"/>
          <p:nvPr/>
        </p:nvSpPr>
        <p:spPr>
          <a:xfrm>
            <a:off x="3830818" y="2250384"/>
            <a:ext cx="1600200" cy="1061829"/>
          </a:xfrm>
          <a:prstGeom prst="rect">
            <a:avLst/>
          </a:prstGeom>
          <a:noFill/>
        </p:spPr>
        <p:txBody>
          <a:bodyPr wrap="square" rtlCol="0">
            <a:spAutoFit/>
          </a:bodyPr>
          <a:lstStyle/>
          <a:p>
            <a:pPr algn="ctr"/>
            <a:r>
              <a:rPr lang="en-US" sz="2100" b="1" dirty="0">
                <a:solidFill>
                  <a:srgbClr val="002868"/>
                </a:solidFill>
                <a:latin typeface="Montserrat" panose="00000500000000000000" pitchFamily="50" charset="0"/>
              </a:rPr>
              <a:t>Create extra capacity</a:t>
            </a:r>
          </a:p>
        </p:txBody>
      </p:sp>
      <p:sp>
        <p:nvSpPr>
          <p:cNvPr id="21" name="TextBox 20"/>
          <p:cNvSpPr txBox="1"/>
          <p:nvPr/>
        </p:nvSpPr>
        <p:spPr>
          <a:xfrm>
            <a:off x="6553200" y="2250383"/>
            <a:ext cx="1905000" cy="1061829"/>
          </a:xfrm>
          <a:prstGeom prst="rect">
            <a:avLst/>
          </a:prstGeom>
          <a:noFill/>
        </p:spPr>
        <p:txBody>
          <a:bodyPr wrap="square" rtlCol="0">
            <a:spAutoFit/>
          </a:bodyPr>
          <a:lstStyle/>
          <a:p>
            <a:pPr algn="ctr"/>
            <a:r>
              <a:rPr lang="en-US" sz="2100" b="1" dirty="0">
                <a:solidFill>
                  <a:srgbClr val="002868"/>
                </a:solidFill>
                <a:latin typeface="Montserrat" panose="00000500000000000000" pitchFamily="50" charset="0"/>
              </a:rPr>
              <a:t>Provide reliable travel times</a:t>
            </a:r>
          </a:p>
        </p:txBody>
      </p:sp>
      <p:sp>
        <p:nvSpPr>
          <p:cNvPr id="22" name="TextBox 21"/>
          <p:cNvSpPr txBox="1"/>
          <p:nvPr/>
        </p:nvSpPr>
        <p:spPr>
          <a:xfrm>
            <a:off x="2216674" y="4879285"/>
            <a:ext cx="2050526" cy="1061829"/>
          </a:xfrm>
          <a:prstGeom prst="rect">
            <a:avLst/>
          </a:prstGeom>
          <a:noFill/>
        </p:spPr>
        <p:txBody>
          <a:bodyPr wrap="square" rtlCol="0">
            <a:spAutoFit/>
          </a:bodyPr>
          <a:lstStyle/>
          <a:p>
            <a:pPr algn="ctr"/>
            <a:r>
              <a:rPr lang="en-US" sz="2100" b="1" dirty="0">
                <a:solidFill>
                  <a:srgbClr val="002868"/>
                </a:solidFill>
                <a:latin typeface="Montserrat" panose="00000500000000000000" pitchFamily="50" charset="0"/>
              </a:rPr>
              <a:t>Pay for their maintenance over time</a:t>
            </a:r>
          </a:p>
        </p:txBody>
      </p:sp>
      <p:sp>
        <p:nvSpPr>
          <p:cNvPr id="23" name="TextBox 22"/>
          <p:cNvSpPr txBox="1"/>
          <p:nvPr/>
        </p:nvSpPr>
        <p:spPr>
          <a:xfrm>
            <a:off x="5022229" y="4572000"/>
            <a:ext cx="2182108" cy="1708160"/>
          </a:xfrm>
          <a:prstGeom prst="rect">
            <a:avLst/>
          </a:prstGeom>
          <a:noFill/>
        </p:spPr>
        <p:txBody>
          <a:bodyPr wrap="square" rtlCol="0">
            <a:spAutoFit/>
          </a:bodyPr>
          <a:lstStyle/>
          <a:p>
            <a:pPr algn="ctr"/>
            <a:r>
              <a:rPr lang="en-US" sz="2100" b="1" dirty="0">
                <a:solidFill>
                  <a:srgbClr val="002868"/>
                </a:solidFill>
                <a:latin typeface="Montserrat" panose="00000500000000000000" pitchFamily="50" charset="0"/>
              </a:rPr>
              <a:t>Provide an option to drive on rebuilt, non-tolled lanes</a:t>
            </a:r>
          </a:p>
        </p:txBody>
      </p:sp>
    </p:spTree>
    <p:extLst>
      <p:ext uri="{BB962C8B-B14F-4D97-AF65-F5344CB8AC3E}">
        <p14:creationId xmlns:p14="http://schemas.microsoft.com/office/powerpoint/2010/main" val="4184593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743110" y="1124827"/>
            <a:ext cx="310923" cy="5733173"/>
          </a:xfrm>
          <a:prstGeom prst="rect">
            <a:avLst/>
          </a:prstGeom>
        </p:spPr>
      </p:pic>
      <p:sp>
        <p:nvSpPr>
          <p:cNvPr id="4" name="Rectangle 6"/>
          <p:cNvSpPr txBox="1">
            <a:spLocks noChangeArrowheads="1"/>
          </p:cNvSpPr>
          <p:nvPr/>
        </p:nvSpPr>
        <p:spPr>
          <a:xfrm>
            <a:off x="381000" y="1524000"/>
            <a:ext cx="5410200" cy="1981200"/>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4400" b="1" spc="600" dirty="0">
                <a:solidFill>
                  <a:srgbClr val="002868"/>
                </a:solidFill>
                <a:latin typeface="Montserrat" panose="00000500000000000000" pitchFamily="50" charset="0"/>
              </a:rPr>
              <a:t>WHAT ARE TEXPRESS LANES?</a:t>
            </a:r>
          </a:p>
        </p:txBody>
      </p:sp>
      <p:sp>
        <p:nvSpPr>
          <p:cNvPr id="2" name="Rectangle 1"/>
          <p:cNvSpPr/>
          <p:nvPr/>
        </p:nvSpPr>
        <p:spPr>
          <a:xfrm>
            <a:off x="413528" y="3733800"/>
            <a:ext cx="4006072" cy="2252924"/>
          </a:xfrm>
          <a:prstGeom prst="rect">
            <a:avLst/>
          </a:prstGeom>
        </p:spPr>
        <p:txBody>
          <a:bodyPr wrap="square">
            <a:spAutoFit/>
          </a:bodyPr>
          <a:lstStyle/>
          <a:p>
            <a:pPr>
              <a:lnSpc>
                <a:spcPct val="130000"/>
              </a:lnSpc>
            </a:pPr>
            <a:r>
              <a:rPr lang="en-US" sz="1800" b="1" dirty="0">
                <a:solidFill>
                  <a:srgbClr val="002868"/>
                </a:solidFill>
                <a:latin typeface="Montserrat Light" panose="00000400000000000000" pitchFamily="50" charset="0"/>
              </a:rPr>
              <a:t>TEXpress Lanes are unique toll lanes that are built within an existing highway. They add additional capacity to the highway to accommodate more traffic to relieve congestion. </a:t>
            </a:r>
          </a:p>
        </p:txBody>
      </p:sp>
      <p:sp>
        <p:nvSpPr>
          <p:cNvPr id="6" name="Rectangle 5"/>
          <p:cNvSpPr/>
          <p:nvPr/>
        </p:nvSpPr>
        <p:spPr>
          <a:xfrm>
            <a:off x="0" y="-17060"/>
            <a:ext cx="9144000" cy="116006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txBox="1">
            <a:spLocks noChangeArrowheads="1"/>
          </p:cNvSpPr>
          <p:nvPr/>
        </p:nvSpPr>
        <p:spPr>
          <a:xfrm>
            <a:off x="5867400" y="395514"/>
            <a:ext cx="2781300" cy="557622"/>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16408"/>
          <a:stretch/>
        </p:blipFill>
        <p:spPr>
          <a:xfrm>
            <a:off x="4898572" y="1143001"/>
            <a:ext cx="4245428" cy="571499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6"/>
          <p:cNvSpPr txBox="1">
            <a:spLocks noChangeArrowheads="1"/>
          </p:cNvSpPr>
          <p:nvPr/>
        </p:nvSpPr>
        <p:spPr>
          <a:xfrm>
            <a:off x="631204" y="1117348"/>
            <a:ext cx="7750796" cy="177553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10000"/>
              </a:lnSpc>
              <a:spcAft>
                <a:spcPts val="0"/>
              </a:spcAft>
            </a:pPr>
            <a:r>
              <a:rPr lang="en-US" sz="4000" b="1" spc="600" dirty="0">
                <a:solidFill>
                  <a:srgbClr val="002868"/>
                </a:solidFill>
                <a:latin typeface="Montserrat" panose="00000500000000000000" pitchFamily="50" charset="0"/>
              </a:rPr>
              <a:t>HOW DO TEXPRESS LANES WORK?</a:t>
            </a:r>
          </a:p>
        </p:txBody>
      </p:sp>
      <p:pic>
        <p:nvPicPr>
          <p:cNvPr id="8" name="Picture 7"/>
          <p:cNvPicPr>
            <a:picLocks noChangeAspect="1"/>
          </p:cNvPicPr>
          <p:nvPr/>
        </p:nvPicPr>
        <p:blipFill rotWithShape="1">
          <a:blip r:embed="rId3"/>
          <a:srcRect t="71216" b="1"/>
          <a:stretch/>
        </p:blipFill>
        <p:spPr>
          <a:xfrm rot="5400000" flipH="1">
            <a:off x="8199140" y="314230"/>
            <a:ext cx="344690" cy="1545030"/>
          </a:xfrm>
          <a:prstGeom prst="rect">
            <a:avLst/>
          </a:prstGeom>
        </p:spPr>
      </p:pic>
      <p:sp>
        <p:nvSpPr>
          <p:cNvPr id="2" name="Rectangle 1"/>
          <p:cNvSpPr/>
          <p:nvPr/>
        </p:nvSpPr>
        <p:spPr>
          <a:xfrm>
            <a:off x="598895" y="3044400"/>
            <a:ext cx="7907805" cy="932563"/>
          </a:xfrm>
          <a:prstGeom prst="rect">
            <a:avLst/>
          </a:prstGeom>
        </p:spPr>
        <p:txBody>
          <a:bodyPr wrap="square">
            <a:spAutoFit/>
          </a:bodyPr>
          <a:lstStyle/>
          <a:p>
            <a:pPr>
              <a:lnSpc>
                <a:spcPct val="130000"/>
              </a:lnSpc>
            </a:pPr>
            <a:r>
              <a:rPr lang="en-US" sz="1400" b="1" dirty="0">
                <a:solidFill>
                  <a:srgbClr val="002868"/>
                </a:solidFill>
                <a:latin typeface="Montserrat Light" panose="00000400000000000000" pitchFamily="50" charset="0"/>
              </a:rPr>
              <a:t>Pricing on TEXpress Lanes is adjusted based upon the average speed and number of drivers on the TEXpress Lanes. Drivers are notified of the price they will pay on the toll pricing signs prior to entering any segment of the TEXpress Lanes.</a:t>
            </a:r>
          </a:p>
        </p:txBody>
      </p:sp>
      <p:sp>
        <p:nvSpPr>
          <p:cNvPr id="6" name="Rectangle 5"/>
          <p:cNvSpPr/>
          <p:nvPr/>
        </p:nvSpPr>
        <p:spPr>
          <a:xfrm>
            <a:off x="0" y="-17060"/>
            <a:ext cx="9144000" cy="1160061"/>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txBox="1">
            <a:spLocks noChangeArrowheads="1"/>
          </p:cNvSpPr>
          <p:nvPr/>
        </p:nvSpPr>
        <p:spPr>
          <a:xfrm>
            <a:off x="5867400" y="395514"/>
            <a:ext cx="2781300" cy="557622"/>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sz="1400" spc="300" dirty="0">
                <a:solidFill>
                  <a:srgbClr val="C00000"/>
                </a:solidFill>
                <a:latin typeface="Montserrat" panose="00000500000000000000" pitchFamily="50" charset="0"/>
              </a:rPr>
              <a:t>TEX</a:t>
            </a:r>
            <a:r>
              <a:rPr lang="en-US" sz="1400" spc="300" dirty="0">
                <a:solidFill>
                  <a:schemeClr val="bg1"/>
                </a:solidFill>
                <a:latin typeface="Montserrat" panose="00000500000000000000" pitchFamily="50" charset="0"/>
              </a:rPr>
              <a:t>PRESS</a:t>
            </a:r>
            <a:r>
              <a:rPr lang="en-US" sz="1400" b="1" spc="300" dirty="0">
                <a:solidFill>
                  <a:schemeClr val="bg1"/>
                </a:solidFill>
                <a:latin typeface="Montserrat" panose="00000500000000000000" pitchFamily="50" charset="0"/>
              </a:rPr>
              <a:t>LANES</a:t>
            </a:r>
          </a:p>
        </p:txBody>
      </p:sp>
      <p:pic>
        <p:nvPicPr>
          <p:cNvPr id="3" name="Picture 2"/>
          <p:cNvPicPr>
            <a:picLocks noChangeAspect="1"/>
          </p:cNvPicPr>
          <p:nvPr/>
        </p:nvPicPr>
        <p:blipFill>
          <a:blip r:embed="rId4"/>
          <a:stretch>
            <a:fillRect/>
          </a:stretch>
        </p:blipFill>
        <p:spPr>
          <a:xfrm>
            <a:off x="631204" y="4481341"/>
            <a:ext cx="7881592" cy="1627022"/>
          </a:xfrm>
          <a:prstGeom prst="rect">
            <a:avLst/>
          </a:prstGeom>
        </p:spPr>
      </p:pic>
    </p:spTree>
    <p:extLst>
      <p:ext uri="{BB962C8B-B14F-4D97-AF65-F5344CB8AC3E}">
        <p14:creationId xmlns:p14="http://schemas.microsoft.com/office/powerpoint/2010/main" val="743105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7" name="Rectangle 16"/>
          <p:cNvSpPr/>
          <p:nvPr/>
        </p:nvSpPr>
        <p:spPr>
          <a:xfrm>
            <a:off x="0" y="1469171"/>
            <a:ext cx="2971800" cy="4626829"/>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3102051" y="1469171"/>
            <a:ext cx="2971800" cy="4626829"/>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6188582" y="1469171"/>
            <a:ext cx="2955418" cy="4626829"/>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117347" y="3686767"/>
            <a:ext cx="2737106" cy="2456313"/>
          </a:xfrm>
          <a:prstGeom prst="rect">
            <a:avLst/>
          </a:prstGeom>
        </p:spPr>
        <p:txBody>
          <a:bodyPr wrap="square">
            <a:spAutoFit/>
          </a:bodyPr>
          <a:lstStyle/>
          <a:p>
            <a:pPr algn="ctr">
              <a:lnSpc>
                <a:spcPct val="130000"/>
              </a:lnSpc>
            </a:pPr>
            <a:r>
              <a:rPr lang="en-US" sz="2000" dirty="0">
                <a:solidFill>
                  <a:schemeClr val="bg1"/>
                </a:solidFill>
                <a:latin typeface="Montserrat Light" panose="00000400000000000000" pitchFamily="50" charset="0"/>
              </a:rPr>
              <a:t>About 3 million toll tags seen on Managed Lanes in the past year out of 5.3 million active tags in North Texas.</a:t>
            </a:r>
          </a:p>
        </p:txBody>
      </p:sp>
      <p:sp>
        <p:nvSpPr>
          <p:cNvPr id="9" name="TextBox 8"/>
          <p:cNvSpPr txBox="1"/>
          <p:nvPr/>
        </p:nvSpPr>
        <p:spPr>
          <a:xfrm>
            <a:off x="339963" y="1998814"/>
            <a:ext cx="2477524" cy="646331"/>
          </a:xfrm>
          <a:prstGeom prst="rect">
            <a:avLst/>
          </a:prstGeom>
          <a:noFill/>
        </p:spPr>
        <p:txBody>
          <a:bodyPr wrap="square" rtlCol="0">
            <a:spAutoFit/>
          </a:bodyPr>
          <a:lstStyle/>
          <a:p>
            <a:pPr algn="ctr"/>
            <a:r>
              <a:rPr lang="en-US" sz="3600" b="1" spc="200" dirty="0">
                <a:solidFill>
                  <a:schemeClr val="bg1"/>
                </a:solidFill>
                <a:latin typeface="Montserrat" panose="00000500000000000000" pitchFamily="50" charset="0"/>
              </a:rPr>
              <a:t>3 million</a:t>
            </a:r>
            <a:endParaRPr lang="en-US" sz="1400" b="1" spc="200" dirty="0">
              <a:solidFill>
                <a:schemeClr val="bg1"/>
              </a:solidFill>
              <a:latin typeface="Montserrat" panose="00000500000000000000" pitchFamily="50" charset="0"/>
            </a:endParaRPr>
          </a:p>
        </p:txBody>
      </p:sp>
      <p:sp>
        <p:nvSpPr>
          <p:cNvPr id="10" name="TextBox 9"/>
          <p:cNvSpPr txBox="1"/>
          <p:nvPr/>
        </p:nvSpPr>
        <p:spPr>
          <a:xfrm>
            <a:off x="3414467" y="1755305"/>
            <a:ext cx="2438400" cy="1015663"/>
          </a:xfrm>
          <a:prstGeom prst="rect">
            <a:avLst/>
          </a:prstGeom>
          <a:noFill/>
        </p:spPr>
        <p:txBody>
          <a:bodyPr wrap="square" rtlCol="0">
            <a:spAutoFit/>
          </a:bodyPr>
          <a:lstStyle/>
          <a:p>
            <a:r>
              <a:rPr lang="en-US" sz="6000" b="1" dirty="0">
                <a:solidFill>
                  <a:schemeClr val="bg1"/>
                </a:solidFill>
                <a:latin typeface="Montserrat" panose="00000500000000000000" pitchFamily="50" charset="0"/>
              </a:rPr>
              <a:t>1 in 5</a:t>
            </a:r>
            <a:endParaRPr lang="en-US" sz="2800" b="1" dirty="0">
              <a:solidFill>
                <a:schemeClr val="bg1"/>
              </a:solidFill>
              <a:latin typeface="Montserrat" panose="00000500000000000000" pitchFamily="50" charset="0"/>
            </a:endParaRPr>
          </a:p>
        </p:txBody>
      </p:sp>
      <p:sp>
        <p:nvSpPr>
          <p:cNvPr id="12" name="Rectangle 11"/>
          <p:cNvSpPr/>
          <p:nvPr/>
        </p:nvSpPr>
        <p:spPr>
          <a:xfrm>
            <a:off x="3265224" y="3779585"/>
            <a:ext cx="2659914" cy="1669688"/>
          </a:xfrm>
          <a:prstGeom prst="rect">
            <a:avLst/>
          </a:prstGeom>
        </p:spPr>
        <p:txBody>
          <a:bodyPr wrap="square">
            <a:spAutoFit/>
          </a:bodyPr>
          <a:lstStyle/>
          <a:p>
            <a:pPr algn="ctr">
              <a:lnSpc>
                <a:spcPct val="130000"/>
              </a:lnSpc>
              <a:spcAft>
                <a:spcPts val="800"/>
              </a:spcAft>
            </a:pPr>
            <a:r>
              <a:rPr lang="en-US" altLang="en-US" sz="2000" dirty="0">
                <a:solidFill>
                  <a:schemeClr val="bg1"/>
                </a:solidFill>
                <a:latin typeface="Montserrat Light" panose="00000400000000000000" pitchFamily="50" charset="0"/>
              </a:rPr>
              <a:t>The average TollTag user chooses the TEXpress Lanes for 1 in every 5 trips. </a:t>
            </a:r>
          </a:p>
        </p:txBody>
      </p:sp>
      <p:sp>
        <p:nvSpPr>
          <p:cNvPr id="13" name="TextBox 12"/>
          <p:cNvSpPr txBox="1"/>
          <p:nvPr/>
        </p:nvSpPr>
        <p:spPr>
          <a:xfrm>
            <a:off x="6454436" y="1755305"/>
            <a:ext cx="2553070" cy="1015663"/>
          </a:xfrm>
          <a:prstGeom prst="rect">
            <a:avLst/>
          </a:prstGeom>
          <a:noFill/>
        </p:spPr>
        <p:txBody>
          <a:bodyPr wrap="square" rtlCol="0">
            <a:spAutoFit/>
          </a:bodyPr>
          <a:lstStyle/>
          <a:p>
            <a:r>
              <a:rPr lang="en-US" sz="6000" b="1" dirty="0">
                <a:solidFill>
                  <a:schemeClr val="bg1"/>
                </a:solidFill>
                <a:latin typeface="Montserrat" panose="00000500000000000000" pitchFamily="50" charset="0"/>
              </a:rPr>
              <a:t>$5-15</a:t>
            </a:r>
          </a:p>
        </p:txBody>
      </p:sp>
      <p:sp>
        <p:nvSpPr>
          <p:cNvPr id="19" name="Rectangle 18"/>
          <p:cNvSpPr/>
          <p:nvPr/>
        </p:nvSpPr>
        <p:spPr>
          <a:xfrm>
            <a:off x="0" y="2898804"/>
            <a:ext cx="2971800" cy="672578"/>
          </a:xfrm>
          <a:prstGeom prst="rect">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6189956" y="2898804"/>
            <a:ext cx="2954044" cy="672578"/>
          </a:xfrm>
          <a:prstGeom prst="rect">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29"/>
          <p:cNvSpPr txBox="1">
            <a:spLocks noChangeArrowheads="1"/>
          </p:cNvSpPr>
          <p:nvPr/>
        </p:nvSpPr>
        <p:spPr bwMode="auto">
          <a:xfrm>
            <a:off x="6477900" y="3050426"/>
            <a:ext cx="24966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100">
                <a:solidFill>
                  <a:srgbClr val="000000"/>
                </a:solidFill>
                <a:latin typeface="Gill Sans" pitchFamily="34" charset="0"/>
                <a:ea typeface="ヒラギノ角ゴ ProN W3" pitchFamily="-109" charset="-128"/>
                <a:sym typeface="Gill Sans" pitchFamily="34" charset="0"/>
              </a:defRPr>
            </a:lvl1pPr>
            <a:lvl2pPr marL="742950" indent="-285750">
              <a:defRPr sz="3100">
                <a:solidFill>
                  <a:srgbClr val="000000"/>
                </a:solidFill>
                <a:latin typeface="Gill Sans" pitchFamily="34" charset="0"/>
                <a:ea typeface="ヒラギノ角ゴ ProN W3" pitchFamily="-109" charset="-128"/>
                <a:sym typeface="Gill Sans" pitchFamily="34" charset="0"/>
              </a:defRPr>
            </a:lvl2pPr>
            <a:lvl3pPr marL="1143000" indent="-228600">
              <a:defRPr sz="3100">
                <a:solidFill>
                  <a:srgbClr val="000000"/>
                </a:solidFill>
                <a:latin typeface="Gill Sans" pitchFamily="34" charset="0"/>
                <a:ea typeface="ヒラギノ角ゴ ProN W3" pitchFamily="-109" charset="-128"/>
                <a:sym typeface="Gill Sans" pitchFamily="34" charset="0"/>
              </a:defRPr>
            </a:lvl3pPr>
            <a:lvl4pPr marL="1600200" indent="-228600">
              <a:defRPr sz="3100">
                <a:solidFill>
                  <a:srgbClr val="000000"/>
                </a:solidFill>
                <a:latin typeface="Gill Sans" pitchFamily="34" charset="0"/>
                <a:ea typeface="ヒラギノ角ゴ ProN W3" pitchFamily="-109" charset="-128"/>
                <a:sym typeface="Gill Sans" pitchFamily="34" charset="0"/>
              </a:defRPr>
            </a:lvl4pPr>
            <a:lvl5pPr marL="2057400" indent="-228600">
              <a:defRPr sz="3100">
                <a:solidFill>
                  <a:srgbClr val="000000"/>
                </a:solidFill>
                <a:latin typeface="Gill Sans" pitchFamily="34" charset="0"/>
                <a:ea typeface="ヒラギノ角ゴ ProN W3" pitchFamily="-109" charset="-128"/>
                <a:sym typeface="Gill Sans" pitchFamily="34" charset="0"/>
              </a:defRPr>
            </a:lvl5pPr>
            <a:lvl6pPr marL="2514600" indent="-228600" eaLnBrk="0" fontAlgn="base" hangingPunct="0">
              <a:spcBef>
                <a:spcPct val="0"/>
              </a:spcBef>
              <a:spcAft>
                <a:spcPct val="0"/>
              </a:spcAft>
              <a:defRPr sz="3100">
                <a:solidFill>
                  <a:srgbClr val="000000"/>
                </a:solidFill>
                <a:latin typeface="Gill Sans" pitchFamily="34" charset="0"/>
                <a:ea typeface="ヒラギノ角ゴ ProN W3" pitchFamily="-109" charset="-128"/>
                <a:sym typeface="Gill Sans" pitchFamily="34" charset="0"/>
              </a:defRPr>
            </a:lvl6pPr>
            <a:lvl7pPr marL="2971800" indent="-228600" eaLnBrk="0" fontAlgn="base" hangingPunct="0">
              <a:spcBef>
                <a:spcPct val="0"/>
              </a:spcBef>
              <a:spcAft>
                <a:spcPct val="0"/>
              </a:spcAft>
              <a:defRPr sz="3100">
                <a:solidFill>
                  <a:srgbClr val="000000"/>
                </a:solidFill>
                <a:latin typeface="Gill Sans" pitchFamily="34" charset="0"/>
                <a:ea typeface="ヒラギノ角ゴ ProN W3" pitchFamily="-109" charset="-128"/>
                <a:sym typeface="Gill Sans" pitchFamily="34" charset="0"/>
              </a:defRPr>
            </a:lvl7pPr>
            <a:lvl8pPr marL="3429000" indent="-228600" eaLnBrk="0" fontAlgn="base" hangingPunct="0">
              <a:spcBef>
                <a:spcPct val="0"/>
              </a:spcBef>
              <a:spcAft>
                <a:spcPct val="0"/>
              </a:spcAft>
              <a:defRPr sz="3100">
                <a:solidFill>
                  <a:srgbClr val="000000"/>
                </a:solidFill>
                <a:latin typeface="Gill Sans" pitchFamily="34" charset="0"/>
                <a:ea typeface="ヒラギノ角ゴ ProN W3" pitchFamily="-109" charset="-128"/>
                <a:sym typeface="Gill Sans" pitchFamily="34" charset="0"/>
              </a:defRPr>
            </a:lvl8pPr>
            <a:lvl9pPr marL="3886200" indent="-228600" eaLnBrk="0" fontAlgn="base" hangingPunct="0">
              <a:spcBef>
                <a:spcPct val="0"/>
              </a:spcBef>
              <a:spcAft>
                <a:spcPct val="0"/>
              </a:spcAft>
              <a:defRPr sz="3100">
                <a:solidFill>
                  <a:srgbClr val="000000"/>
                </a:solidFill>
                <a:latin typeface="Gill Sans" pitchFamily="34" charset="0"/>
                <a:ea typeface="ヒラギノ角ゴ ProN W3" pitchFamily="-109" charset="-128"/>
                <a:sym typeface="Gill Sans" pitchFamily="34" charset="0"/>
              </a:defRPr>
            </a:lvl9pPr>
          </a:lstStyle>
          <a:p>
            <a:pPr algn="ctr">
              <a:spcAft>
                <a:spcPts val="800"/>
              </a:spcAft>
            </a:pPr>
            <a:r>
              <a:rPr lang="en-US" altLang="en-US" sz="1800" b="1" spc="200" dirty="0">
                <a:solidFill>
                  <a:schemeClr val="bg1"/>
                </a:solidFill>
                <a:latin typeface="Montserrat" panose="00000500000000000000" pitchFamily="50" charset="0"/>
              </a:rPr>
              <a:t>BILL/MONTH</a:t>
            </a:r>
          </a:p>
        </p:txBody>
      </p:sp>
      <p:sp>
        <p:nvSpPr>
          <p:cNvPr id="15" name="TextBox 29"/>
          <p:cNvSpPr txBox="1">
            <a:spLocks noChangeArrowheads="1"/>
          </p:cNvSpPr>
          <p:nvPr/>
        </p:nvSpPr>
        <p:spPr bwMode="auto">
          <a:xfrm>
            <a:off x="6345384" y="3779585"/>
            <a:ext cx="2678821" cy="206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100">
                <a:solidFill>
                  <a:srgbClr val="000000"/>
                </a:solidFill>
                <a:latin typeface="Gill Sans" pitchFamily="34" charset="0"/>
                <a:ea typeface="ヒラギノ角ゴ ProN W3" pitchFamily="-109" charset="-128"/>
                <a:sym typeface="Gill Sans" pitchFamily="34" charset="0"/>
              </a:defRPr>
            </a:lvl1pPr>
            <a:lvl2pPr marL="742950" indent="-285750">
              <a:defRPr sz="3100">
                <a:solidFill>
                  <a:srgbClr val="000000"/>
                </a:solidFill>
                <a:latin typeface="Gill Sans" pitchFamily="34" charset="0"/>
                <a:ea typeface="ヒラギノ角ゴ ProN W3" pitchFamily="-109" charset="-128"/>
                <a:sym typeface="Gill Sans" pitchFamily="34" charset="0"/>
              </a:defRPr>
            </a:lvl2pPr>
            <a:lvl3pPr marL="1143000" indent="-228600">
              <a:defRPr sz="3100">
                <a:solidFill>
                  <a:srgbClr val="000000"/>
                </a:solidFill>
                <a:latin typeface="Gill Sans" pitchFamily="34" charset="0"/>
                <a:ea typeface="ヒラギノ角ゴ ProN W3" pitchFamily="-109" charset="-128"/>
                <a:sym typeface="Gill Sans" pitchFamily="34" charset="0"/>
              </a:defRPr>
            </a:lvl3pPr>
            <a:lvl4pPr marL="1600200" indent="-228600">
              <a:defRPr sz="3100">
                <a:solidFill>
                  <a:srgbClr val="000000"/>
                </a:solidFill>
                <a:latin typeface="Gill Sans" pitchFamily="34" charset="0"/>
                <a:ea typeface="ヒラギノ角ゴ ProN W3" pitchFamily="-109" charset="-128"/>
                <a:sym typeface="Gill Sans" pitchFamily="34" charset="0"/>
              </a:defRPr>
            </a:lvl4pPr>
            <a:lvl5pPr marL="2057400" indent="-228600">
              <a:defRPr sz="3100">
                <a:solidFill>
                  <a:srgbClr val="000000"/>
                </a:solidFill>
                <a:latin typeface="Gill Sans" pitchFamily="34" charset="0"/>
                <a:ea typeface="ヒラギノ角ゴ ProN W3" pitchFamily="-109" charset="-128"/>
                <a:sym typeface="Gill Sans" pitchFamily="34" charset="0"/>
              </a:defRPr>
            </a:lvl5pPr>
            <a:lvl6pPr marL="2514600" indent="-228600" eaLnBrk="0" fontAlgn="base" hangingPunct="0">
              <a:spcBef>
                <a:spcPct val="0"/>
              </a:spcBef>
              <a:spcAft>
                <a:spcPct val="0"/>
              </a:spcAft>
              <a:defRPr sz="3100">
                <a:solidFill>
                  <a:srgbClr val="000000"/>
                </a:solidFill>
                <a:latin typeface="Gill Sans" pitchFamily="34" charset="0"/>
                <a:ea typeface="ヒラギノ角ゴ ProN W3" pitchFamily="-109" charset="-128"/>
                <a:sym typeface="Gill Sans" pitchFamily="34" charset="0"/>
              </a:defRPr>
            </a:lvl6pPr>
            <a:lvl7pPr marL="2971800" indent="-228600" eaLnBrk="0" fontAlgn="base" hangingPunct="0">
              <a:spcBef>
                <a:spcPct val="0"/>
              </a:spcBef>
              <a:spcAft>
                <a:spcPct val="0"/>
              </a:spcAft>
              <a:defRPr sz="3100">
                <a:solidFill>
                  <a:srgbClr val="000000"/>
                </a:solidFill>
                <a:latin typeface="Gill Sans" pitchFamily="34" charset="0"/>
                <a:ea typeface="ヒラギノ角ゴ ProN W3" pitchFamily="-109" charset="-128"/>
                <a:sym typeface="Gill Sans" pitchFamily="34" charset="0"/>
              </a:defRPr>
            </a:lvl7pPr>
            <a:lvl8pPr marL="3429000" indent="-228600" eaLnBrk="0" fontAlgn="base" hangingPunct="0">
              <a:spcBef>
                <a:spcPct val="0"/>
              </a:spcBef>
              <a:spcAft>
                <a:spcPct val="0"/>
              </a:spcAft>
              <a:defRPr sz="3100">
                <a:solidFill>
                  <a:srgbClr val="000000"/>
                </a:solidFill>
                <a:latin typeface="Gill Sans" pitchFamily="34" charset="0"/>
                <a:ea typeface="ヒラギノ角ゴ ProN W3" pitchFamily="-109" charset="-128"/>
                <a:sym typeface="Gill Sans" pitchFamily="34" charset="0"/>
              </a:defRPr>
            </a:lvl8pPr>
            <a:lvl9pPr marL="3886200" indent="-228600" eaLnBrk="0" fontAlgn="base" hangingPunct="0">
              <a:spcBef>
                <a:spcPct val="0"/>
              </a:spcBef>
              <a:spcAft>
                <a:spcPct val="0"/>
              </a:spcAft>
              <a:defRPr sz="3100">
                <a:solidFill>
                  <a:srgbClr val="000000"/>
                </a:solidFill>
                <a:latin typeface="Gill Sans" pitchFamily="34" charset="0"/>
                <a:ea typeface="ヒラギノ角ゴ ProN W3" pitchFamily="-109" charset="-128"/>
                <a:sym typeface="Gill Sans" pitchFamily="34" charset="0"/>
              </a:defRPr>
            </a:lvl9pPr>
          </a:lstStyle>
          <a:p>
            <a:pPr algn="ctr">
              <a:lnSpc>
                <a:spcPct val="130000"/>
              </a:lnSpc>
              <a:spcAft>
                <a:spcPts val="800"/>
              </a:spcAft>
            </a:pPr>
            <a:r>
              <a:rPr lang="en-US" altLang="en-US" sz="2000" dirty="0">
                <a:solidFill>
                  <a:schemeClr val="bg1"/>
                </a:solidFill>
                <a:latin typeface="Montserrat Light" panose="00000400000000000000" pitchFamily="50" charset="0"/>
              </a:rPr>
              <a:t>Most drivers who choose the TEXpress Lanes have a bill between $5-$15 per month.</a:t>
            </a:r>
          </a:p>
        </p:txBody>
      </p:sp>
      <p:sp>
        <p:nvSpPr>
          <p:cNvPr id="25" name="Rectangle 24"/>
          <p:cNvSpPr/>
          <p:nvPr/>
        </p:nvSpPr>
        <p:spPr>
          <a:xfrm>
            <a:off x="3104173" y="2898804"/>
            <a:ext cx="2969678" cy="672578"/>
          </a:xfrm>
          <a:prstGeom prst="rect">
            <a:avLst/>
          </a:prstGeom>
          <a:solidFill>
            <a:srgbClr val="BF0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29"/>
          <p:cNvSpPr txBox="1">
            <a:spLocks noChangeArrowheads="1"/>
          </p:cNvSpPr>
          <p:nvPr/>
        </p:nvSpPr>
        <p:spPr bwMode="auto">
          <a:xfrm>
            <a:off x="3166212" y="3058121"/>
            <a:ext cx="2934911"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100">
                <a:solidFill>
                  <a:srgbClr val="000000"/>
                </a:solidFill>
                <a:latin typeface="Gill Sans" pitchFamily="34" charset="0"/>
                <a:ea typeface="ヒラギノ角ゴ ProN W3" pitchFamily="-109" charset="-128"/>
                <a:sym typeface="Gill Sans" pitchFamily="34" charset="0"/>
              </a:defRPr>
            </a:lvl1pPr>
            <a:lvl2pPr marL="742950" indent="-285750">
              <a:defRPr sz="3100">
                <a:solidFill>
                  <a:srgbClr val="000000"/>
                </a:solidFill>
                <a:latin typeface="Gill Sans" pitchFamily="34" charset="0"/>
                <a:ea typeface="ヒラギノ角ゴ ProN W3" pitchFamily="-109" charset="-128"/>
                <a:sym typeface="Gill Sans" pitchFamily="34" charset="0"/>
              </a:defRPr>
            </a:lvl2pPr>
            <a:lvl3pPr marL="1143000" indent="-228600">
              <a:defRPr sz="3100">
                <a:solidFill>
                  <a:srgbClr val="000000"/>
                </a:solidFill>
                <a:latin typeface="Gill Sans" pitchFamily="34" charset="0"/>
                <a:ea typeface="ヒラギノ角ゴ ProN W3" pitchFamily="-109" charset="-128"/>
                <a:sym typeface="Gill Sans" pitchFamily="34" charset="0"/>
              </a:defRPr>
            </a:lvl3pPr>
            <a:lvl4pPr marL="1600200" indent="-228600">
              <a:defRPr sz="3100">
                <a:solidFill>
                  <a:srgbClr val="000000"/>
                </a:solidFill>
                <a:latin typeface="Gill Sans" pitchFamily="34" charset="0"/>
                <a:ea typeface="ヒラギノ角ゴ ProN W3" pitchFamily="-109" charset="-128"/>
                <a:sym typeface="Gill Sans" pitchFamily="34" charset="0"/>
              </a:defRPr>
            </a:lvl4pPr>
            <a:lvl5pPr marL="2057400" indent="-228600">
              <a:defRPr sz="3100">
                <a:solidFill>
                  <a:srgbClr val="000000"/>
                </a:solidFill>
                <a:latin typeface="Gill Sans" pitchFamily="34" charset="0"/>
                <a:ea typeface="ヒラギノ角ゴ ProN W3" pitchFamily="-109" charset="-128"/>
                <a:sym typeface="Gill Sans" pitchFamily="34" charset="0"/>
              </a:defRPr>
            </a:lvl5pPr>
            <a:lvl6pPr marL="2514600" indent="-228600" eaLnBrk="0" fontAlgn="base" hangingPunct="0">
              <a:spcBef>
                <a:spcPct val="0"/>
              </a:spcBef>
              <a:spcAft>
                <a:spcPct val="0"/>
              </a:spcAft>
              <a:defRPr sz="3100">
                <a:solidFill>
                  <a:srgbClr val="000000"/>
                </a:solidFill>
                <a:latin typeface="Gill Sans" pitchFamily="34" charset="0"/>
                <a:ea typeface="ヒラギノ角ゴ ProN W3" pitchFamily="-109" charset="-128"/>
                <a:sym typeface="Gill Sans" pitchFamily="34" charset="0"/>
              </a:defRPr>
            </a:lvl6pPr>
            <a:lvl7pPr marL="2971800" indent="-228600" eaLnBrk="0" fontAlgn="base" hangingPunct="0">
              <a:spcBef>
                <a:spcPct val="0"/>
              </a:spcBef>
              <a:spcAft>
                <a:spcPct val="0"/>
              </a:spcAft>
              <a:defRPr sz="3100">
                <a:solidFill>
                  <a:srgbClr val="000000"/>
                </a:solidFill>
                <a:latin typeface="Gill Sans" pitchFamily="34" charset="0"/>
                <a:ea typeface="ヒラギノ角ゴ ProN W3" pitchFamily="-109" charset="-128"/>
                <a:sym typeface="Gill Sans" pitchFamily="34" charset="0"/>
              </a:defRPr>
            </a:lvl7pPr>
            <a:lvl8pPr marL="3429000" indent="-228600" eaLnBrk="0" fontAlgn="base" hangingPunct="0">
              <a:spcBef>
                <a:spcPct val="0"/>
              </a:spcBef>
              <a:spcAft>
                <a:spcPct val="0"/>
              </a:spcAft>
              <a:defRPr sz="3100">
                <a:solidFill>
                  <a:srgbClr val="000000"/>
                </a:solidFill>
                <a:latin typeface="Gill Sans" pitchFamily="34" charset="0"/>
                <a:ea typeface="ヒラギノ角ゴ ProN W3" pitchFamily="-109" charset="-128"/>
                <a:sym typeface="Gill Sans" pitchFamily="34" charset="0"/>
              </a:defRPr>
            </a:lvl8pPr>
            <a:lvl9pPr marL="3886200" indent="-228600" eaLnBrk="0" fontAlgn="base" hangingPunct="0">
              <a:spcBef>
                <a:spcPct val="0"/>
              </a:spcBef>
              <a:spcAft>
                <a:spcPct val="0"/>
              </a:spcAft>
              <a:defRPr sz="3100">
                <a:solidFill>
                  <a:srgbClr val="000000"/>
                </a:solidFill>
                <a:latin typeface="Gill Sans" pitchFamily="34" charset="0"/>
                <a:ea typeface="ヒラギノ角ゴ ProN W3" pitchFamily="-109" charset="-128"/>
                <a:sym typeface="Gill Sans" pitchFamily="34" charset="0"/>
              </a:defRPr>
            </a:lvl9pPr>
          </a:lstStyle>
          <a:p>
            <a:pPr algn="ctr">
              <a:spcAft>
                <a:spcPts val="800"/>
              </a:spcAft>
            </a:pPr>
            <a:r>
              <a:rPr lang="en-US" altLang="en-US" sz="1700" b="1" spc="200" dirty="0">
                <a:solidFill>
                  <a:schemeClr val="bg1"/>
                </a:solidFill>
                <a:latin typeface="Montserrat" panose="00000500000000000000" pitchFamily="50" charset="0"/>
              </a:rPr>
              <a:t>TRIPS ON TEXPRESS</a:t>
            </a:r>
          </a:p>
        </p:txBody>
      </p:sp>
      <p:sp>
        <p:nvSpPr>
          <p:cNvPr id="11" name="Rectangle 6"/>
          <p:cNvSpPr txBox="1">
            <a:spLocks noChangeArrowheads="1"/>
          </p:cNvSpPr>
          <p:nvPr/>
        </p:nvSpPr>
        <p:spPr>
          <a:xfrm>
            <a:off x="217170" y="3006410"/>
            <a:ext cx="2600317" cy="46586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100000"/>
              </a:lnSpc>
              <a:spcAft>
                <a:spcPts val="0"/>
              </a:spcAft>
            </a:pPr>
            <a:r>
              <a:rPr lang="en-US" sz="1800" b="1" spc="300">
                <a:solidFill>
                  <a:schemeClr val="bg1"/>
                </a:solidFill>
                <a:latin typeface="Montserrat" panose="00000500000000000000" pitchFamily="50" charset="0"/>
              </a:rPr>
              <a:t>TOLL TAGS</a:t>
            </a:r>
            <a:endParaRPr lang="en-US" sz="1800" b="1" spc="300" dirty="0">
              <a:solidFill>
                <a:schemeClr val="bg1"/>
              </a:solidFill>
              <a:latin typeface="Montserrat" panose="00000500000000000000" pitchFamily="50" charset="0"/>
            </a:endParaRPr>
          </a:p>
        </p:txBody>
      </p:sp>
      <p:sp>
        <p:nvSpPr>
          <p:cNvPr id="28" name="Rectangle 27"/>
          <p:cNvSpPr/>
          <p:nvPr/>
        </p:nvSpPr>
        <p:spPr>
          <a:xfrm>
            <a:off x="0" y="1362722"/>
            <a:ext cx="2980378" cy="45719"/>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3102351" y="1362722"/>
            <a:ext cx="2980378" cy="45719"/>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6184293" y="1362722"/>
            <a:ext cx="2959707" cy="45719"/>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0" y="6172200"/>
            <a:ext cx="2980378" cy="45719"/>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3102351" y="6172200"/>
            <a:ext cx="2980378" cy="45719"/>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6184293" y="6172200"/>
            <a:ext cx="2959707" cy="45719"/>
          </a:xfrm>
          <a:prstGeom prst="rect">
            <a:avLst/>
          </a:prstGeom>
          <a:solidFill>
            <a:srgbClr val="002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6"/>
          <p:cNvSpPr txBox="1">
            <a:spLocks noChangeArrowheads="1"/>
          </p:cNvSpPr>
          <p:nvPr/>
        </p:nvSpPr>
        <p:spPr>
          <a:xfrm>
            <a:off x="-16382" y="402515"/>
            <a:ext cx="9160382" cy="81403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110000"/>
              </a:lnSpc>
              <a:spcAft>
                <a:spcPts val="0"/>
              </a:spcAft>
            </a:pPr>
            <a:r>
              <a:rPr lang="en-US" b="1" spc="600" dirty="0">
                <a:solidFill>
                  <a:srgbClr val="002868"/>
                </a:solidFill>
                <a:latin typeface="Montserrat" panose="00000500000000000000" pitchFamily="50" charset="0"/>
              </a:rPr>
              <a:t>NTE TEXPRESS USAGE FACTS</a:t>
            </a:r>
          </a:p>
        </p:txBody>
      </p:sp>
    </p:spTree>
    <p:extLst>
      <p:ext uri="{BB962C8B-B14F-4D97-AF65-F5344CB8AC3E}">
        <p14:creationId xmlns:p14="http://schemas.microsoft.com/office/powerpoint/2010/main" val="29038556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RANCHTO" val="262"/>
  <p:tag name="HOTSPOTTYPE" val="DefinedInNavigator"/>
  <p:tag name="DEFINEDINNAVIGATOR"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759EEC4-39D7-42D0-88BB-59F0EA084939}">
  <ds:schemaRefs>
    <ds:schemaRef ds:uri="http://schemas.microsoft.com/sharepoint/v3/contenttype/forms"/>
  </ds:schemaRefs>
</ds:datastoreItem>
</file>

<file path=docMetadata/LabelInfo.xml><?xml version="1.0" encoding="utf-8"?>
<clbl:labelList xmlns:clbl="http://schemas.microsoft.com/office/2020/mipLabelMetadata">
  <clbl:label id="{a061e953-577f-44bc-90d4-dd6552c79708}" enabled="1" method="Privileged" siteId="{2f5e7ebc-22b0-4fbe-934c-aabddb4e29b1}" contentBits="0" removed="0"/>
</clbl:labelList>
</file>

<file path=docProps/app.xml><?xml version="1.0" encoding="utf-8"?>
<Properties xmlns="http://schemas.openxmlformats.org/officeDocument/2006/extended-properties" xmlns:vt="http://schemas.openxmlformats.org/officeDocument/2006/docPropsVTypes">
  <Template>Business strategy presentation</Template>
  <TotalTime>27151</TotalTime>
  <Words>787</Words>
  <Application>Microsoft Office PowerPoint</Application>
  <PresentationFormat>On-screen Show (4:3)</PresentationFormat>
  <Paragraphs>174</Paragraphs>
  <Slides>20</Slides>
  <Notes>20</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0</vt:i4>
      </vt:variant>
      <vt:variant>
        <vt:lpstr>Slide Titles</vt:lpstr>
      </vt:variant>
      <vt:variant>
        <vt:i4>20</vt:i4>
      </vt:variant>
    </vt:vector>
  </HeadingPairs>
  <TitlesOfParts>
    <vt:vector size="32" baseType="lpstr">
      <vt:lpstr>Montserrat</vt:lpstr>
      <vt:lpstr>Times New Roman</vt:lpstr>
      <vt:lpstr>Montserrat Black</vt:lpstr>
      <vt:lpstr>Calibri</vt:lpstr>
      <vt:lpstr>Arial</vt:lpstr>
      <vt:lpstr>Montserrat SemiBold</vt:lpstr>
      <vt:lpstr>Calibri Light</vt:lpstr>
      <vt:lpstr>Franklin Gothic Demi</vt:lpstr>
      <vt:lpstr>Montserrat Light</vt:lpstr>
      <vt:lpstr>Motor Oil 1937 M54</vt:lpstr>
      <vt:lpstr>Office Theme</vt:lpstr>
      <vt:lpstr>1_Office Theme</vt:lpstr>
      <vt:lpstr>PowerPoint Presentation</vt:lpstr>
      <vt:lpstr>REGIONAL GROWTH</vt:lpstr>
      <vt:lpstr>PowerPoint Presentation</vt:lpstr>
      <vt:lpstr>CONGESTION LEVELS</vt:lpstr>
      <vt:lpstr>TEXPRESSLANES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Recommending a Strategy</dc:title>
  <dc:creator>Christina Roach</dc:creator>
  <cp:keywords/>
  <cp:lastModifiedBy>Rebekah Gongora</cp:lastModifiedBy>
  <cp:revision>225</cp:revision>
  <cp:lastPrinted>2017-12-12T21:57:06Z</cp:lastPrinted>
  <dcterms:created xsi:type="dcterms:W3CDTF">2016-10-30T03:28:12Z</dcterms:created>
  <dcterms:modified xsi:type="dcterms:W3CDTF">2022-11-02T21:25:03Z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TC010184381033</vt:lpwstr>
  </property>
</Properties>
</file>