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webextensions/webextension2.xml" ContentType="application/vnd.ms-office.webextensio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4"/>
    <p:sldMasterId id="2147484988" r:id="rId5"/>
  </p:sldMasterIdLst>
  <p:notesMasterIdLst>
    <p:notesMasterId r:id="rId28"/>
  </p:notesMasterIdLst>
  <p:handoutMasterIdLst>
    <p:handoutMasterId r:id="rId29"/>
  </p:handoutMasterIdLst>
  <p:sldIdLst>
    <p:sldId id="375" r:id="rId6"/>
    <p:sldId id="608" r:id="rId7"/>
    <p:sldId id="957" r:id="rId8"/>
    <p:sldId id="971" r:id="rId9"/>
    <p:sldId id="713" r:id="rId10"/>
    <p:sldId id="969" r:id="rId11"/>
    <p:sldId id="972" r:id="rId12"/>
    <p:sldId id="801" r:id="rId13"/>
    <p:sldId id="974" r:id="rId14"/>
    <p:sldId id="975" r:id="rId15"/>
    <p:sldId id="967" r:id="rId16"/>
    <p:sldId id="980" r:id="rId17"/>
    <p:sldId id="981" r:id="rId18"/>
    <p:sldId id="977" r:id="rId19"/>
    <p:sldId id="978" r:id="rId20"/>
    <p:sldId id="982" r:id="rId21"/>
    <p:sldId id="339" r:id="rId22"/>
    <p:sldId id="376" r:id="rId23"/>
    <p:sldId id="979" r:id="rId24"/>
    <p:sldId id="970" r:id="rId25"/>
    <p:sldId id="961" r:id="rId26"/>
    <p:sldId id="355" r:id="rId2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Unicode MS" pitchFamily="34" charset="-128"/>
        <a:ea typeface="+mn-ea"/>
        <a:cs typeface="+mn-cs"/>
      </a:defRPr>
    </a:lvl1pPr>
    <a:lvl2pPr marL="457200" algn="l" rtl="0" fontAlgn="base">
      <a:spcBef>
        <a:spcPct val="0"/>
      </a:spcBef>
      <a:spcAft>
        <a:spcPct val="0"/>
      </a:spcAft>
      <a:defRPr kern="1200">
        <a:solidFill>
          <a:schemeClr val="tx1"/>
        </a:solidFill>
        <a:latin typeface="Arial Unicode MS" pitchFamily="34" charset="-128"/>
        <a:ea typeface="+mn-ea"/>
        <a:cs typeface="+mn-cs"/>
      </a:defRPr>
    </a:lvl2pPr>
    <a:lvl3pPr marL="914400" algn="l" rtl="0" fontAlgn="base">
      <a:spcBef>
        <a:spcPct val="0"/>
      </a:spcBef>
      <a:spcAft>
        <a:spcPct val="0"/>
      </a:spcAft>
      <a:defRPr kern="1200">
        <a:solidFill>
          <a:schemeClr val="tx1"/>
        </a:solidFill>
        <a:latin typeface="Arial Unicode MS" pitchFamily="34" charset="-128"/>
        <a:ea typeface="+mn-ea"/>
        <a:cs typeface="+mn-cs"/>
      </a:defRPr>
    </a:lvl3pPr>
    <a:lvl4pPr marL="1371600" algn="l" rtl="0" fontAlgn="base">
      <a:spcBef>
        <a:spcPct val="0"/>
      </a:spcBef>
      <a:spcAft>
        <a:spcPct val="0"/>
      </a:spcAft>
      <a:defRPr kern="1200">
        <a:solidFill>
          <a:schemeClr val="tx1"/>
        </a:solidFill>
        <a:latin typeface="Arial Unicode MS" pitchFamily="34" charset="-128"/>
        <a:ea typeface="+mn-ea"/>
        <a:cs typeface="+mn-cs"/>
      </a:defRPr>
    </a:lvl4pPr>
    <a:lvl5pPr marL="1828800" algn="l" rtl="0" fontAlgn="base">
      <a:spcBef>
        <a:spcPct val="0"/>
      </a:spcBef>
      <a:spcAft>
        <a:spcPct val="0"/>
      </a:spcAft>
      <a:defRPr kern="1200">
        <a:solidFill>
          <a:schemeClr val="tx1"/>
        </a:solidFill>
        <a:latin typeface="Arial Unicode MS" pitchFamily="34" charset="-128"/>
        <a:ea typeface="+mn-ea"/>
        <a:cs typeface="+mn-cs"/>
      </a:defRPr>
    </a:lvl5pPr>
    <a:lvl6pPr marL="2286000" algn="l" defTabSz="914400" rtl="0" eaLnBrk="1" latinLnBrk="0" hangingPunct="1">
      <a:defRPr kern="1200">
        <a:solidFill>
          <a:schemeClr val="tx1"/>
        </a:solidFill>
        <a:latin typeface="Arial Unicode MS" pitchFamily="34" charset="-128"/>
        <a:ea typeface="+mn-ea"/>
        <a:cs typeface="+mn-cs"/>
      </a:defRPr>
    </a:lvl6pPr>
    <a:lvl7pPr marL="2743200" algn="l" defTabSz="914400" rtl="0" eaLnBrk="1" latinLnBrk="0" hangingPunct="1">
      <a:defRPr kern="1200">
        <a:solidFill>
          <a:schemeClr val="tx1"/>
        </a:solidFill>
        <a:latin typeface="Arial Unicode MS" pitchFamily="34" charset="-128"/>
        <a:ea typeface="+mn-ea"/>
        <a:cs typeface="+mn-cs"/>
      </a:defRPr>
    </a:lvl7pPr>
    <a:lvl8pPr marL="3200400" algn="l" defTabSz="914400" rtl="0" eaLnBrk="1" latinLnBrk="0" hangingPunct="1">
      <a:defRPr kern="1200">
        <a:solidFill>
          <a:schemeClr val="tx1"/>
        </a:solidFill>
        <a:latin typeface="Arial Unicode MS" pitchFamily="34" charset="-128"/>
        <a:ea typeface="+mn-ea"/>
        <a:cs typeface="+mn-cs"/>
      </a:defRPr>
    </a:lvl8pPr>
    <a:lvl9pPr marL="3657600" algn="l" defTabSz="914400" rtl="0" eaLnBrk="1" latinLnBrk="0" hangingPunct="1">
      <a:defRPr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FF66"/>
    <a:srgbClr val="FFCC66"/>
    <a:srgbClr val="FF7C80"/>
    <a:srgbClr val="99CCFF"/>
    <a:srgbClr val="FFFF66"/>
    <a:srgbClr val="EFF357"/>
    <a:srgbClr val="FF0000"/>
    <a:srgbClr val="A5FF4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4952" autoAdjust="0"/>
  </p:normalViewPr>
  <p:slideViewPr>
    <p:cSldViewPr>
      <p:cViewPr varScale="1">
        <p:scale>
          <a:sx n="97" d="100"/>
          <a:sy n="97" d="100"/>
        </p:scale>
        <p:origin x="1032"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95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95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95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eaLnBrk="1" hangingPunct="1">
              <a:defRPr sz="1200">
                <a:latin typeface="Arial" charset="0"/>
              </a:defRPr>
            </a:lvl1pPr>
          </a:lstStyle>
          <a:p>
            <a:pPr>
              <a:defRPr/>
            </a:pPr>
            <a:fld id="{EA9026E7-E6A6-4F51-BADA-C22B68F42990}" type="slidenum">
              <a:rPr lang="en-US"/>
              <a:pPr>
                <a:defRPr/>
              </a:pPr>
              <a:t>‹#›</a:t>
            </a:fld>
            <a:endParaRPr lang="en-US"/>
          </a:p>
        </p:txBody>
      </p:sp>
    </p:spTree>
    <p:extLst>
      <p:ext uri="{BB962C8B-B14F-4D97-AF65-F5344CB8AC3E}">
        <p14:creationId xmlns:p14="http://schemas.microsoft.com/office/powerpoint/2010/main" val="2397410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491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491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r" defTabSz="931863" eaLnBrk="1" hangingPunct="1">
              <a:defRPr sz="1200">
                <a:latin typeface="Arial" charset="0"/>
              </a:defRPr>
            </a:lvl1pPr>
          </a:lstStyle>
          <a:p>
            <a:pPr>
              <a:defRPr/>
            </a:pPr>
            <a:fld id="{1DCFEEA7-B08D-4BD8-A1D6-6F8B56D2EB61}" type="slidenum">
              <a:rPr lang="en-US"/>
              <a:pPr>
                <a:defRPr/>
              </a:pPr>
              <a:t>‹#›</a:t>
            </a:fld>
            <a:endParaRPr lang="en-US"/>
          </a:p>
        </p:txBody>
      </p:sp>
    </p:spTree>
    <p:extLst>
      <p:ext uri="{BB962C8B-B14F-4D97-AF65-F5344CB8AC3E}">
        <p14:creationId xmlns:p14="http://schemas.microsoft.com/office/powerpoint/2010/main" val="32276937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2AF483C-67A1-4292-9AF0-8EA335B01945}" type="slidenum">
              <a:rPr lang="en-US" smtClean="0"/>
              <a:pPr/>
              <a:t>1</a:t>
            </a:fld>
            <a:endParaRPr lang="en-US"/>
          </a:p>
        </p:txBody>
      </p:sp>
      <p:sp>
        <p:nvSpPr>
          <p:cNvPr id="24579" name="Rectangle 2"/>
          <p:cNvSpPr>
            <a:spLocks noGrp="1" noRot="1" noChangeAspect="1" noChangeArrowheads="1" noTextEdit="1"/>
          </p:cNvSpPr>
          <p:nvPr>
            <p:ph type="sldImg"/>
          </p:nvPr>
        </p:nvSpPr>
        <p:spPr>
          <a:xfrm>
            <a:off x="406400" y="696913"/>
            <a:ext cx="6197600" cy="3486150"/>
          </a:xfrm>
          <a:ln/>
        </p:spPr>
      </p:sp>
      <p:sp>
        <p:nvSpPr>
          <p:cNvPr id="2458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22755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Californian FB" panose="0207040306080B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Californian FB" panose="0207040306080B0302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21</a:t>
            </a:fld>
            <a:endParaRPr lang="en-US"/>
          </a:p>
        </p:txBody>
      </p:sp>
    </p:spTree>
    <p:extLst>
      <p:ext uri="{BB962C8B-B14F-4D97-AF65-F5344CB8AC3E}">
        <p14:creationId xmlns:p14="http://schemas.microsoft.com/office/powerpoint/2010/main" val="3856685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22</a:t>
            </a:fld>
            <a:endParaRPr lang="en-US"/>
          </a:p>
        </p:txBody>
      </p:sp>
    </p:spTree>
    <p:extLst>
      <p:ext uri="{BB962C8B-B14F-4D97-AF65-F5344CB8AC3E}">
        <p14:creationId xmlns:p14="http://schemas.microsoft.com/office/powerpoint/2010/main" val="246515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2</a:t>
            </a:fld>
            <a:endParaRPr lang="en-US"/>
          </a:p>
        </p:txBody>
      </p:sp>
    </p:spTree>
    <p:extLst>
      <p:ext uri="{BB962C8B-B14F-4D97-AF65-F5344CB8AC3E}">
        <p14:creationId xmlns:p14="http://schemas.microsoft.com/office/powerpoint/2010/main" val="11036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3</a:t>
            </a:fld>
            <a:endParaRPr lang="en-US"/>
          </a:p>
        </p:txBody>
      </p:sp>
    </p:spTree>
    <p:extLst>
      <p:ext uri="{BB962C8B-B14F-4D97-AF65-F5344CB8AC3E}">
        <p14:creationId xmlns:p14="http://schemas.microsoft.com/office/powerpoint/2010/main" val="1894241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5</a:t>
            </a:fld>
            <a:endParaRPr lang="en-US"/>
          </a:p>
        </p:txBody>
      </p:sp>
    </p:spTree>
    <p:extLst>
      <p:ext uri="{BB962C8B-B14F-4D97-AF65-F5344CB8AC3E}">
        <p14:creationId xmlns:p14="http://schemas.microsoft.com/office/powerpoint/2010/main" val="261780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6</a:t>
            </a:fld>
            <a:endParaRPr lang="en-US"/>
          </a:p>
        </p:txBody>
      </p:sp>
    </p:spTree>
    <p:extLst>
      <p:ext uri="{BB962C8B-B14F-4D97-AF65-F5344CB8AC3E}">
        <p14:creationId xmlns:p14="http://schemas.microsoft.com/office/powerpoint/2010/main" val="3171997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11</a:t>
            </a:fld>
            <a:endParaRPr lang="en-US"/>
          </a:p>
        </p:txBody>
      </p:sp>
    </p:spTree>
    <p:extLst>
      <p:ext uri="{BB962C8B-B14F-4D97-AF65-F5344CB8AC3E}">
        <p14:creationId xmlns:p14="http://schemas.microsoft.com/office/powerpoint/2010/main" val="2744631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12</a:t>
            </a:fld>
            <a:endParaRPr lang="en-US"/>
          </a:p>
        </p:txBody>
      </p:sp>
    </p:spTree>
    <p:extLst>
      <p:ext uri="{BB962C8B-B14F-4D97-AF65-F5344CB8AC3E}">
        <p14:creationId xmlns:p14="http://schemas.microsoft.com/office/powerpoint/2010/main" val="3786851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13</a:t>
            </a:fld>
            <a:endParaRPr lang="en-US"/>
          </a:p>
        </p:txBody>
      </p:sp>
    </p:spTree>
    <p:extLst>
      <p:ext uri="{BB962C8B-B14F-4D97-AF65-F5344CB8AC3E}">
        <p14:creationId xmlns:p14="http://schemas.microsoft.com/office/powerpoint/2010/main" val="13660888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14</a:t>
            </a:fld>
            <a:endParaRPr lang="en-US"/>
          </a:p>
        </p:txBody>
      </p:sp>
    </p:spTree>
    <p:extLst>
      <p:ext uri="{BB962C8B-B14F-4D97-AF65-F5344CB8AC3E}">
        <p14:creationId xmlns:p14="http://schemas.microsoft.com/office/powerpoint/2010/main" val="33783494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pic>
        <p:nvPicPr>
          <p:cNvPr id="13" name="Picture 13" descr="EPlogo"/>
          <p:cNvPicPr>
            <a:picLocks noChangeAspect="1" noChangeArrowheads="1"/>
          </p:cNvPicPr>
          <p:nvPr/>
        </p:nvPicPr>
        <p:blipFill>
          <a:blip r:embed="rId2" cstate="print"/>
          <a:srcRect/>
          <a:stretch>
            <a:fillRect/>
          </a:stretch>
        </p:blipFill>
        <p:spPr bwMode="auto">
          <a:xfrm>
            <a:off x="203200" y="6142038"/>
            <a:ext cx="1524000" cy="715962"/>
          </a:xfrm>
          <a:prstGeom prst="rect">
            <a:avLst/>
          </a:prstGeom>
          <a:noFill/>
          <a:ln w="9525">
            <a:noFill/>
            <a:miter lim="800000"/>
            <a:headEnd/>
            <a:tailEnd/>
          </a:ln>
        </p:spPr>
      </p:pic>
      <p:sp>
        <p:nvSpPr>
          <p:cNvPr id="14" name="Rectangle 14"/>
          <p:cNvSpPr>
            <a:spLocks noChangeArrowheads="1"/>
          </p:cNvSpPr>
          <p:nvPr/>
        </p:nvSpPr>
        <p:spPr bwMode="auto">
          <a:xfrm>
            <a:off x="1828800" y="6248400"/>
            <a:ext cx="7721600" cy="457200"/>
          </a:xfrm>
          <a:prstGeom prst="rect">
            <a:avLst/>
          </a:prstGeom>
          <a:noFill/>
          <a:ln w="9525">
            <a:noFill/>
            <a:miter lim="800000"/>
            <a:headEnd/>
            <a:tailEnd/>
          </a:ln>
          <a:effectLst/>
        </p:spPr>
        <p:txBody>
          <a:bodyPr anchor="b"/>
          <a:lstStyle/>
          <a:p>
            <a:pPr eaLnBrk="0" hangingPunct="0">
              <a:defRPr/>
            </a:pPr>
            <a:r>
              <a:rPr lang="en-US" sz="1200"/>
              <a:t>Enhancing lasting partnerships and proactive Emergency Preparedness initiatives through advocacy, communication, and collaboration.</a:t>
            </a:r>
            <a:endParaRPr lang="en-US">
              <a:latin typeface="Tahoma" pitchFamily="34" charset="0"/>
            </a:endParaRPr>
          </a:p>
        </p:txBody>
      </p:sp>
      <p:sp>
        <p:nvSpPr>
          <p:cNvPr id="177163" name="Rectangle 11"/>
          <p:cNvSpPr>
            <a:spLocks noGrp="1" noChangeArrowheads="1"/>
          </p:cNvSpPr>
          <p:nvPr>
            <p:ph type="ctrTitle" sz="quarter"/>
          </p:nvPr>
        </p:nvSpPr>
        <p:spPr>
          <a:xfrm>
            <a:off x="914400" y="1736726"/>
            <a:ext cx="10363200" cy="1920875"/>
          </a:xfrm>
        </p:spPr>
        <p:txBody>
          <a:bodyPr/>
          <a:lstStyle>
            <a:lvl1pPr>
              <a:defRPr sz="4800">
                <a:latin typeface="Californian FB" panose="0207040306080B030204" pitchFamily="18" charset="0"/>
              </a:defRPr>
            </a:lvl1pPr>
          </a:lstStyle>
          <a:p>
            <a:r>
              <a:rPr lang="en-US" dirty="0"/>
              <a:t>Click to edit Master title style</a:t>
            </a:r>
          </a:p>
        </p:txBody>
      </p:sp>
      <p:sp>
        <p:nvSpPr>
          <p:cNvPr id="177164"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13" descr="DHS_GrayTypeLogo"/>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31800" y="5638801"/>
            <a:ext cx="4910667" cy="1071563"/>
          </a:xfrm>
          <a:prstGeom prst="rect">
            <a:avLst/>
          </a:prstGeom>
          <a:noFill/>
          <a:ln w="9525">
            <a:noFill/>
            <a:miter lim="800000"/>
            <a:headEnd/>
            <a:tailEnd/>
          </a:ln>
        </p:spPr>
      </p:pic>
      <p:sp>
        <p:nvSpPr>
          <p:cNvPr id="9" name="Text Placeholder 8"/>
          <p:cNvSpPr>
            <a:spLocks noGrp="1"/>
          </p:cNvSpPr>
          <p:nvPr>
            <p:ph type="body" sz="quarter" idx="14" hasCustomPrompt="1"/>
          </p:nvPr>
        </p:nvSpPr>
        <p:spPr>
          <a:xfrm>
            <a:off x="304800" y="3733800"/>
            <a:ext cx="11684000" cy="914400"/>
          </a:xfrm>
        </p:spPr>
        <p:txBody>
          <a:bodyPr>
            <a:normAutofit/>
          </a:bodyPr>
          <a:lstStyle>
            <a:lvl1pPr eaLnBrk="0" hangingPunct="0">
              <a:spcBef>
                <a:spcPct val="60000"/>
              </a:spcBef>
              <a:buClr>
                <a:srgbClr val="B0B1B3"/>
              </a:buClr>
              <a:buFont typeface="Wingdings" pitchFamily="2" charset="2"/>
              <a:buNone/>
              <a:defRPr sz="2200" baseline="0">
                <a:solidFill>
                  <a:srgbClr val="333333"/>
                </a:solidFill>
                <a:latin typeface="Arial" pitchFamily="34" charset="0"/>
              </a:defRPr>
            </a:lvl1pPr>
          </a:lstStyle>
          <a:p>
            <a:pPr eaLnBrk="0" hangingPunct="0">
              <a:spcBef>
                <a:spcPct val="60000"/>
              </a:spcBef>
              <a:buClr>
                <a:srgbClr val="B0B1B3"/>
              </a:buClr>
              <a:buFont typeface="Wingdings" pitchFamily="2" charset="2"/>
              <a:buNone/>
            </a:pPr>
            <a:r>
              <a:rPr lang="en-US" sz="2200" dirty="0">
                <a:solidFill>
                  <a:srgbClr val="333333"/>
                </a:solidFill>
              </a:rPr>
              <a:t>[Insert name of group to be addressed]</a:t>
            </a:r>
          </a:p>
        </p:txBody>
      </p:sp>
      <p:sp>
        <p:nvSpPr>
          <p:cNvPr id="11" name="Text Placeholder 10"/>
          <p:cNvSpPr>
            <a:spLocks noGrp="1"/>
          </p:cNvSpPr>
          <p:nvPr>
            <p:ph type="body" sz="quarter" idx="15" hasCustomPrompt="1"/>
          </p:nvPr>
        </p:nvSpPr>
        <p:spPr>
          <a:xfrm>
            <a:off x="304800" y="4648200"/>
            <a:ext cx="11684000" cy="457200"/>
          </a:xfrm>
        </p:spPr>
        <p:txBody>
          <a:bodyPr>
            <a:noAutofit/>
          </a:bodyPr>
          <a:lstStyle>
            <a:lvl1pPr>
              <a:buNone/>
              <a:defRPr sz="2200" baseline="0">
                <a:solidFill>
                  <a:srgbClr val="333333"/>
                </a:solidFill>
                <a:latin typeface="Arial" pitchFamily="34" charset="0"/>
              </a:defRPr>
            </a:lvl1pPr>
          </a:lstStyle>
          <a:p>
            <a:pPr lvl="0"/>
            <a:r>
              <a:rPr lang="en-US" dirty="0"/>
              <a:t>[Insert date of presentation]</a:t>
            </a:r>
          </a:p>
        </p:txBody>
      </p:sp>
      <p:sp>
        <p:nvSpPr>
          <p:cNvPr id="12" name="TextBox 11"/>
          <p:cNvSpPr txBox="1"/>
          <p:nvPr userDrawn="1"/>
        </p:nvSpPr>
        <p:spPr>
          <a:xfrm>
            <a:off x="304800" y="1600200"/>
            <a:ext cx="11582400" cy="861774"/>
          </a:xfrm>
          <a:prstGeom prst="rect">
            <a:avLst/>
          </a:prstGeom>
          <a:noFill/>
        </p:spPr>
        <p:txBody>
          <a:bodyPr wrap="square" rtlCol="0">
            <a:spAutoFit/>
          </a:bodyPr>
          <a:lstStyle/>
          <a:p>
            <a:r>
              <a:rPr lang="en-US" sz="2500" dirty="0">
                <a:solidFill>
                  <a:srgbClr val="333333"/>
                </a:solidFill>
                <a:latin typeface="Arial" pitchFamily="34" charset="0"/>
                <a:cs typeface="Arial" pitchFamily="34" charset="0"/>
              </a:rPr>
              <a:t>National Protection and Programs Directorate</a:t>
            </a:r>
          </a:p>
          <a:p>
            <a:r>
              <a:rPr lang="en-US" sz="2500" dirty="0">
                <a:solidFill>
                  <a:srgbClr val="333333"/>
                </a:solidFill>
                <a:latin typeface="Arial" pitchFamily="34" charset="0"/>
                <a:cs typeface="Arial" pitchFamily="34" charset="0"/>
              </a:rPr>
              <a:t>Department of Homeland Security</a:t>
            </a:r>
          </a:p>
        </p:txBody>
      </p:sp>
      <p:sp>
        <p:nvSpPr>
          <p:cNvPr id="13" name="TextBox 12"/>
          <p:cNvSpPr txBox="1"/>
          <p:nvPr userDrawn="1"/>
        </p:nvSpPr>
        <p:spPr>
          <a:xfrm>
            <a:off x="304800" y="381000"/>
            <a:ext cx="11582400" cy="738664"/>
          </a:xfrm>
          <a:prstGeom prst="rect">
            <a:avLst/>
          </a:prstGeom>
          <a:noFill/>
        </p:spPr>
        <p:txBody>
          <a:bodyPr wrap="square" rtlCol="0">
            <a:spAutoFit/>
          </a:bodyPr>
          <a:lstStyle/>
          <a:p>
            <a:r>
              <a:rPr lang="en-US" sz="4200" dirty="0">
                <a:solidFill>
                  <a:srgbClr val="1F497D"/>
                </a:solidFill>
                <a:latin typeface="Times New Roman" pitchFamily="18" charset="0"/>
                <a:cs typeface="Times New Roman" pitchFamily="18" charset="0"/>
              </a:rPr>
              <a:t>The Office of Infrastructure Protection</a:t>
            </a:r>
          </a:p>
        </p:txBody>
      </p:sp>
      <p:sp>
        <p:nvSpPr>
          <p:cNvPr id="15" name="Text Placeholder 14"/>
          <p:cNvSpPr>
            <a:spLocks noGrp="1"/>
          </p:cNvSpPr>
          <p:nvPr>
            <p:ph type="body" sz="quarter" idx="17" hasCustomPrompt="1"/>
          </p:nvPr>
        </p:nvSpPr>
        <p:spPr>
          <a:xfrm>
            <a:off x="4165600" y="6400800"/>
            <a:ext cx="3860800" cy="304800"/>
          </a:xfrm>
        </p:spPr>
        <p:txBody>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8" name="Text Placeholder 8"/>
          <p:cNvSpPr>
            <a:spLocks noGrp="1"/>
          </p:cNvSpPr>
          <p:nvPr>
            <p:ph type="body" sz="quarter" idx="18" hasCustomPrompt="1"/>
          </p:nvPr>
        </p:nvSpPr>
        <p:spPr>
          <a:xfrm>
            <a:off x="304800" y="2819400"/>
            <a:ext cx="11684000" cy="914400"/>
          </a:xfrm>
        </p:spPr>
        <p:txBody>
          <a:bodyPr>
            <a:normAutofit/>
          </a:bodyPr>
          <a:lstStyle>
            <a:lvl1pPr eaLnBrk="0" hangingPunct="0">
              <a:spcBef>
                <a:spcPct val="60000"/>
              </a:spcBef>
              <a:buClr>
                <a:srgbClr val="B0B1B3"/>
              </a:buClr>
              <a:buFont typeface="Wingdings" pitchFamily="2" charset="2"/>
              <a:buNone/>
              <a:defRPr sz="2200" baseline="0">
                <a:solidFill>
                  <a:srgbClr val="333333"/>
                </a:solidFill>
                <a:latin typeface="Arial" pitchFamily="34" charset="0"/>
              </a:defRPr>
            </a:lvl1pPr>
          </a:lstStyle>
          <a:p>
            <a:pPr eaLnBrk="0" hangingPunct="0">
              <a:spcBef>
                <a:spcPct val="60000"/>
              </a:spcBef>
              <a:buClr>
                <a:srgbClr val="B0B1B3"/>
              </a:buClr>
              <a:buFont typeface="Wingdings" pitchFamily="2" charset="2"/>
              <a:buNone/>
            </a:pPr>
            <a:r>
              <a:rPr lang="en-US" sz="2200" dirty="0">
                <a:solidFill>
                  <a:srgbClr val="333333"/>
                </a:solidFill>
              </a:rPr>
              <a:t>[Insert title of briefing]</a:t>
            </a:r>
          </a:p>
        </p:txBody>
      </p:sp>
    </p:spTree>
    <p:extLst>
      <p:ext uri="{BB962C8B-B14F-4D97-AF65-F5344CB8AC3E}">
        <p14:creationId xmlns:p14="http://schemas.microsoft.com/office/powerpoint/2010/main" val="2642648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descr="DHS Blue small 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600" y="6019800"/>
            <a:ext cx="2966475" cy="700982"/>
          </a:xfrm>
          <a:prstGeom prst="rect">
            <a:avLst/>
          </a:prstGeom>
        </p:spPr>
      </p:pic>
      <p:sp>
        <p:nvSpPr>
          <p:cNvPr id="2" name="Title 1"/>
          <p:cNvSpPr>
            <a:spLocks noGrp="1"/>
          </p:cNvSpPr>
          <p:nvPr>
            <p:ph type="title" hasCustomPrompt="1"/>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Slide Titles: Times New Roman, 36 pt, blue</a:t>
            </a:r>
          </a:p>
        </p:txBody>
      </p:sp>
      <p:sp>
        <p:nvSpPr>
          <p:cNvPr id="3" name="Content Placeholder 2"/>
          <p:cNvSpPr>
            <a:spLocks noGrp="1"/>
          </p:cNvSpPr>
          <p:nvPr>
            <p:ph idx="1" hasCustomPrompt="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dirty="0"/>
              <a:t>1st level bullet: Square, Arial 20 pt, cool gray</a:t>
            </a:r>
          </a:p>
          <a:p>
            <a:pPr lvl="1"/>
            <a:r>
              <a:rPr lang="en-US" dirty="0"/>
              <a:t>2nd level bullet: Horizontal bar, Arial 18 pt, cool gray</a:t>
            </a:r>
          </a:p>
          <a:p>
            <a:pPr lvl="2"/>
            <a:r>
              <a:rPr lang="en-US" dirty="0"/>
              <a:t>3rd level bullet: Circle, Arial 16 pt, cool gray</a:t>
            </a:r>
          </a:p>
        </p:txBody>
      </p:sp>
      <p:sp>
        <p:nvSpPr>
          <p:cNvPr id="6" name="Slide Number Placeholder 5"/>
          <p:cNvSpPr>
            <a:spLocks noGrp="1"/>
          </p:cNvSpPr>
          <p:nvPr>
            <p:ph type="sldNum" sz="quarter" idx="12"/>
          </p:nvPr>
        </p:nvSpPr>
        <p:spPr/>
        <p:txBody>
          <a:bodyPr/>
          <a:lstStyle/>
          <a:p>
            <a:fld id="{1ECD68BC-47C4-4D2D-927C-DA4DA94C171F}" type="slidenum">
              <a:rPr lang="en-US" smtClean="0">
                <a:solidFill>
                  <a:prstClr val="black">
                    <a:tint val="75000"/>
                  </a:prstClr>
                </a:solidFill>
              </a:rPr>
              <a:pPr/>
              <a:t>‹#›</a:t>
            </a:fld>
            <a:endParaRPr lang="en-US" dirty="0">
              <a:solidFill>
                <a:prstClr val="black">
                  <a:tint val="75000"/>
                </a:prstClr>
              </a:solidFill>
            </a:endParaRPr>
          </a:p>
        </p:txBody>
      </p:sp>
      <p:sp>
        <p:nvSpPr>
          <p:cNvPr id="13" name="Text Placeholder 12"/>
          <p:cNvSpPr>
            <a:spLocks noGrp="1"/>
          </p:cNvSpPr>
          <p:nvPr>
            <p:ph type="body" sz="quarter" idx="13" hasCustomPrompt="1"/>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10" name="Text Placeholder 9"/>
          <p:cNvSpPr>
            <a:spLocks noGrp="1"/>
          </p:cNvSpPr>
          <p:nvPr>
            <p:ph type="body" sz="quarter" idx="14" hasCustomPrompt="1"/>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dirty="0"/>
              <a:t>[CAVEAT]</a:t>
            </a:r>
          </a:p>
        </p:txBody>
      </p:sp>
    </p:spTree>
    <p:extLst>
      <p:ext uri="{BB962C8B-B14F-4D97-AF65-F5344CB8AC3E}">
        <p14:creationId xmlns:p14="http://schemas.microsoft.com/office/powerpoint/2010/main" val="11270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8" name="Picture 3" descr="Large DHS logo.pn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49251" y="1063626"/>
            <a:ext cx="11493500" cy="2517775"/>
          </a:xfrm>
          <a:prstGeom prst="rect">
            <a:avLst/>
          </a:prstGeom>
          <a:noFill/>
          <a:ln w="9525">
            <a:noFill/>
            <a:miter lim="800000"/>
            <a:headEnd/>
            <a:tailEnd/>
          </a:ln>
        </p:spPr>
      </p:pic>
      <p:sp>
        <p:nvSpPr>
          <p:cNvPr id="9" name="TextBox 8"/>
          <p:cNvSpPr txBox="1"/>
          <p:nvPr userDrawn="1"/>
        </p:nvSpPr>
        <p:spPr>
          <a:xfrm>
            <a:off x="4267200" y="3810001"/>
            <a:ext cx="7721600" cy="954107"/>
          </a:xfrm>
          <a:prstGeom prst="rect">
            <a:avLst/>
          </a:prstGeom>
          <a:noFill/>
        </p:spPr>
        <p:txBody>
          <a:bodyPr wrap="square" rtlCol="0">
            <a:spAutoFit/>
          </a:bodyPr>
          <a:lstStyle/>
          <a:p>
            <a:r>
              <a:rPr lang="en-US" sz="2800" dirty="0">
                <a:solidFill>
                  <a:srgbClr val="002F80"/>
                </a:solidFill>
                <a:latin typeface="Arial" pitchFamily="34" charset="0"/>
              </a:rPr>
              <a:t>For more information visit:</a:t>
            </a:r>
          </a:p>
          <a:p>
            <a:r>
              <a:rPr lang="en-US" sz="2800" dirty="0">
                <a:solidFill>
                  <a:srgbClr val="002F80"/>
                </a:solidFill>
                <a:latin typeface="Arial" pitchFamily="34" charset="0"/>
              </a:rPr>
              <a:t>www.dhs.gov/critical-infrastructure</a:t>
            </a:r>
          </a:p>
        </p:txBody>
      </p:sp>
      <p:sp>
        <p:nvSpPr>
          <p:cNvPr id="11" name="Text Placeholder 10"/>
          <p:cNvSpPr>
            <a:spLocks noGrp="1"/>
          </p:cNvSpPr>
          <p:nvPr>
            <p:ph type="body" sz="quarter" idx="11" hasCustomPrompt="1"/>
          </p:nvPr>
        </p:nvSpPr>
        <p:spPr>
          <a:xfrm>
            <a:off x="4267200" y="4800600"/>
            <a:ext cx="7721600" cy="457200"/>
          </a:xfrm>
        </p:spPr>
        <p:txBody>
          <a:bodyPr/>
          <a:lstStyle>
            <a:lvl1pPr>
              <a:buNone/>
              <a:defRPr sz="2400" baseline="0">
                <a:solidFill>
                  <a:srgbClr val="002F80"/>
                </a:solidFill>
                <a:latin typeface="Arial" pitchFamily="34" charset="0"/>
              </a:defRPr>
            </a:lvl1pPr>
          </a:lstStyle>
          <a:p>
            <a:pPr lvl="0"/>
            <a:r>
              <a:rPr lang="en-US" dirty="0"/>
              <a:t>Presenter</a:t>
            </a:r>
          </a:p>
          <a:p>
            <a:pPr lvl="0"/>
            <a:endParaRPr lang="en-US" dirty="0"/>
          </a:p>
        </p:txBody>
      </p:sp>
      <p:sp>
        <p:nvSpPr>
          <p:cNvPr id="14" name="Text Placeholder 13"/>
          <p:cNvSpPr>
            <a:spLocks noGrp="1"/>
          </p:cNvSpPr>
          <p:nvPr>
            <p:ph type="body" sz="quarter" idx="12" hasCustomPrompt="1"/>
          </p:nvPr>
        </p:nvSpPr>
        <p:spPr>
          <a:xfrm>
            <a:off x="4267200" y="5257800"/>
            <a:ext cx="7721600" cy="457200"/>
          </a:xfrm>
        </p:spPr>
        <p:txBody>
          <a:bodyPr>
            <a:noAutofit/>
          </a:bodyPr>
          <a:lstStyle>
            <a:lvl1pPr>
              <a:buNone/>
              <a:defRPr sz="2400" baseline="0">
                <a:solidFill>
                  <a:srgbClr val="002F80"/>
                </a:solidFill>
                <a:latin typeface="Arial" pitchFamily="34" charset="0"/>
              </a:defRPr>
            </a:lvl1pPr>
          </a:lstStyle>
          <a:p>
            <a:pPr lvl="0"/>
            <a:r>
              <a:rPr lang="en-US" dirty="0"/>
              <a:t>Title</a:t>
            </a:r>
          </a:p>
        </p:txBody>
      </p:sp>
      <p:sp>
        <p:nvSpPr>
          <p:cNvPr id="16" name="Text Placeholder 15"/>
          <p:cNvSpPr>
            <a:spLocks noGrp="1"/>
          </p:cNvSpPr>
          <p:nvPr>
            <p:ph type="body" sz="quarter" idx="13" hasCustomPrompt="1"/>
          </p:nvPr>
        </p:nvSpPr>
        <p:spPr>
          <a:xfrm>
            <a:off x="4267200" y="5715000"/>
            <a:ext cx="7721600" cy="457200"/>
          </a:xfrm>
        </p:spPr>
        <p:txBody>
          <a:bodyPr>
            <a:noAutofit/>
          </a:bodyPr>
          <a:lstStyle>
            <a:lvl1pPr>
              <a:buNone/>
              <a:defRPr sz="2400" baseline="0">
                <a:solidFill>
                  <a:srgbClr val="002F80"/>
                </a:solidFill>
                <a:latin typeface="Arial" pitchFamily="34" charset="0"/>
              </a:defRPr>
            </a:lvl1pPr>
          </a:lstStyle>
          <a:p>
            <a:pPr lvl="0"/>
            <a:r>
              <a:rPr lang="en-US" dirty="0"/>
              <a:t>Email</a:t>
            </a:r>
          </a:p>
        </p:txBody>
      </p:sp>
    </p:spTree>
    <p:extLst>
      <p:ext uri="{BB962C8B-B14F-4D97-AF65-F5344CB8AC3E}">
        <p14:creationId xmlns:p14="http://schemas.microsoft.com/office/powerpoint/2010/main" val="128232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descr="DHS Blue small logo.pn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1600" y="6019801"/>
            <a:ext cx="2965451" cy="701675"/>
          </a:xfrm>
          <a:prstGeom prst="rect">
            <a:avLst/>
          </a:prstGeom>
          <a:noFill/>
          <a:ln w="9525">
            <a:noFill/>
            <a:miter lim="800000"/>
            <a:headEnd/>
            <a:tailEnd/>
          </a:ln>
        </p:spPr>
      </p:pic>
      <p:sp>
        <p:nvSpPr>
          <p:cNvPr id="2" name="Title 1"/>
          <p:cNvSpPr>
            <a:spLocks noGrp="1"/>
          </p:cNvSpPr>
          <p:nvPr>
            <p:ph type="title"/>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Click to edit Master title style</a:t>
            </a:r>
          </a:p>
        </p:txBody>
      </p:sp>
      <p:sp>
        <p:nvSpPr>
          <p:cNvPr id="3" name="Content Placeholder 2"/>
          <p:cNvSpPr>
            <a:spLocks noGrp="1"/>
          </p:cNvSpPr>
          <p:nvPr>
            <p:ph idx="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a:t>Click to edit Master text styles</a:t>
            </a:r>
          </a:p>
          <a:p>
            <a:pPr lvl="1"/>
            <a:r>
              <a:rPr lang="en-US"/>
              <a:t>Second level</a:t>
            </a:r>
          </a:p>
          <a:p>
            <a:pPr lvl="2"/>
            <a:r>
              <a:rPr lang="en-US"/>
              <a:t>Third level</a:t>
            </a:r>
          </a:p>
        </p:txBody>
      </p:sp>
      <p:sp>
        <p:nvSpPr>
          <p:cNvPr id="13" name="Text Placeholder 12"/>
          <p:cNvSpPr>
            <a:spLocks noGrp="1"/>
          </p:cNvSpPr>
          <p:nvPr>
            <p:ph type="body" sz="quarter" idx="13"/>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a:t>Click to edit Master text styles</a:t>
            </a:r>
          </a:p>
        </p:txBody>
      </p:sp>
      <p:sp>
        <p:nvSpPr>
          <p:cNvPr id="10" name="Text Placeholder 9"/>
          <p:cNvSpPr>
            <a:spLocks noGrp="1"/>
          </p:cNvSpPr>
          <p:nvPr>
            <p:ph type="body" sz="quarter" idx="14"/>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a:t>Click to edit Master text styles</a:t>
            </a:r>
          </a:p>
        </p:txBody>
      </p:sp>
      <p:sp>
        <p:nvSpPr>
          <p:cNvPr id="8" name="Text Placeholder 14"/>
          <p:cNvSpPr>
            <a:spLocks noGrp="1"/>
          </p:cNvSpPr>
          <p:nvPr>
            <p:ph type="body" sz="quarter" idx="17"/>
          </p:nvPr>
        </p:nvSpPr>
        <p:spPr>
          <a:xfrm>
            <a:off x="4165600" y="6400800"/>
            <a:ext cx="3860800" cy="304800"/>
          </a:xfrm>
        </p:spPr>
        <p:txBody>
          <a:bodyPr/>
          <a:lstStyle>
            <a:lvl1pPr algn="ctr">
              <a:buNone/>
              <a:defRPr sz="1600" baseline="0">
                <a:solidFill>
                  <a:srgbClr val="A50021"/>
                </a:solidFill>
                <a:latin typeface="Arial" pitchFamily="34" charset="0"/>
                <a:cs typeface="Arial" pitchFamily="34" charset="0"/>
              </a:defRPr>
            </a:lvl1pPr>
          </a:lstStyle>
          <a:p>
            <a:pPr lvl="0"/>
            <a:r>
              <a:rPr lang="en-US"/>
              <a:t>Click to edit Master text styles</a:t>
            </a:r>
          </a:p>
        </p:txBody>
      </p:sp>
      <p:sp>
        <p:nvSpPr>
          <p:cNvPr id="9" name="Slide Number Placeholder 5"/>
          <p:cNvSpPr>
            <a:spLocks noGrp="1"/>
          </p:cNvSpPr>
          <p:nvPr>
            <p:ph type="sldNum" sz="quarter" idx="18"/>
          </p:nvPr>
        </p:nvSpPr>
        <p:spPr/>
        <p:txBody>
          <a:bodyPr/>
          <a:lstStyle>
            <a:lvl1pPr>
              <a:defRPr/>
            </a:lvl1pPr>
          </a:lstStyle>
          <a:p>
            <a:pPr>
              <a:defRPr/>
            </a:pPr>
            <a:fld id="{02AA33E4-EE37-4694-8D55-9EA532811ED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6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Slide Titles: Times New Roman, 36 pt, blue</a:t>
            </a:r>
          </a:p>
        </p:txBody>
      </p:sp>
      <p:sp>
        <p:nvSpPr>
          <p:cNvPr id="3" name="Content Placeholder 2"/>
          <p:cNvSpPr>
            <a:spLocks noGrp="1"/>
          </p:cNvSpPr>
          <p:nvPr>
            <p:ph idx="1" hasCustomPrompt="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dirty="0"/>
              <a:t>1st level bullet: Square, Arial 20 pt, cool gray</a:t>
            </a:r>
          </a:p>
          <a:p>
            <a:pPr lvl="1"/>
            <a:r>
              <a:rPr lang="en-US" dirty="0"/>
              <a:t>2nd level bullet: Horizontal bar, Arial 18 pt, cool gray</a:t>
            </a:r>
          </a:p>
          <a:p>
            <a:pPr lvl="2"/>
            <a:r>
              <a:rPr lang="en-US" dirty="0"/>
              <a:t>3rd level bullet: Circle, Arial 16 pt, cool gray</a:t>
            </a:r>
          </a:p>
        </p:txBody>
      </p:sp>
      <p:sp>
        <p:nvSpPr>
          <p:cNvPr id="6" name="Slide Number Placeholder 5"/>
          <p:cNvSpPr>
            <a:spLocks noGrp="1"/>
          </p:cNvSpPr>
          <p:nvPr>
            <p:ph type="sldNum" sz="quarter" idx="12"/>
          </p:nvPr>
        </p:nvSpPr>
        <p:spPr/>
        <p:txBody>
          <a:bodyPr/>
          <a:lstStyle/>
          <a:p>
            <a:fld id="{1ECD68BC-47C4-4D2D-927C-DA4DA94C171F}" type="slidenum">
              <a:rPr lang="en-US" smtClean="0">
                <a:solidFill>
                  <a:prstClr val="black">
                    <a:tint val="75000"/>
                  </a:prstClr>
                </a:solidFill>
              </a:rPr>
              <a:pPr/>
              <a:t>‹#›</a:t>
            </a:fld>
            <a:endParaRPr lang="en-US" dirty="0">
              <a:solidFill>
                <a:prstClr val="black">
                  <a:tint val="75000"/>
                </a:prstClr>
              </a:solidFill>
            </a:endParaRPr>
          </a:p>
        </p:txBody>
      </p:sp>
      <p:sp>
        <p:nvSpPr>
          <p:cNvPr id="13" name="Text Placeholder 12"/>
          <p:cNvSpPr>
            <a:spLocks noGrp="1"/>
          </p:cNvSpPr>
          <p:nvPr>
            <p:ph type="body" sz="quarter" idx="13" hasCustomPrompt="1"/>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10" name="Text Placeholder 9"/>
          <p:cNvSpPr>
            <a:spLocks noGrp="1"/>
          </p:cNvSpPr>
          <p:nvPr>
            <p:ph type="body" sz="quarter" idx="14" hasCustomPrompt="1"/>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dirty="0"/>
              <a:t>[CAVEAT]</a:t>
            </a:r>
          </a:p>
        </p:txBody>
      </p:sp>
    </p:spTree>
    <p:extLst>
      <p:ext uri="{BB962C8B-B14F-4D97-AF65-F5344CB8AC3E}">
        <p14:creationId xmlns:p14="http://schemas.microsoft.com/office/powerpoint/2010/main" val="395267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A835E9CE-8B5D-4BC5-B6DA-8C54C263786D}" type="slidenum">
              <a:rPr lang="en-US" altLang="en-US">
                <a:solidFill>
                  <a:prstClr val="black">
                    <a:tint val="75000"/>
                  </a:prstClr>
                </a:solidFill>
              </a:rPr>
              <a:pPr>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272231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fornian FB" panose="0207040306080B0302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fornian FB" panose="0207040306080B030204" pitchFamily="18" charset="0"/>
              </a:defRPr>
            </a:lvl1pPr>
            <a:lvl2pPr>
              <a:defRPr>
                <a:latin typeface="Californian FB" panose="0207040306080B030204" pitchFamily="18" charset="0"/>
              </a:defRPr>
            </a:lvl2pPr>
            <a:lvl3pPr>
              <a:defRPr>
                <a:latin typeface="Californian FB" panose="0207040306080B030204" pitchFamily="18" charset="0"/>
              </a:defRPr>
            </a:lvl3pPr>
            <a:lvl4pPr>
              <a:defRPr>
                <a:latin typeface="Californian FB" panose="0207040306080B030204" pitchFamily="18" charset="0"/>
              </a:defRPr>
            </a:lvl4pPr>
            <a:lvl5pPr>
              <a:defRPr>
                <a:latin typeface="Californian FB" panose="0207040306080B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dt" sz="half" idx="2"/>
          </p:nvPr>
        </p:nvSpPr>
        <p:spPr bwMode="auto">
          <a:xfrm>
            <a:off x="3149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grpSp>
        <p:nvGrpSpPr>
          <p:cNvPr id="1027" name="Group 3"/>
          <p:cNvGrpSpPr>
            <a:grpSpLocks/>
          </p:cNvGrpSpPr>
          <p:nvPr/>
        </p:nvGrpSpPr>
        <p:grpSpPr bwMode="auto">
          <a:xfrm>
            <a:off x="1" y="1"/>
            <a:ext cx="12187767" cy="6850063"/>
            <a:chOff x="0" y="0"/>
            <a:chExt cx="5758" cy="4315"/>
          </a:xfrm>
        </p:grpSpPr>
        <p:grpSp>
          <p:nvGrpSpPr>
            <p:cNvPr id="1032" name="Group 4"/>
            <p:cNvGrpSpPr>
              <a:grpSpLocks/>
            </p:cNvGrpSpPr>
            <p:nvPr userDrawn="1"/>
          </p:nvGrpSpPr>
          <p:grpSpPr bwMode="auto">
            <a:xfrm>
              <a:off x="1728" y="2230"/>
              <a:ext cx="4027" cy="2085"/>
              <a:chOff x="1728" y="2230"/>
              <a:chExt cx="4027" cy="2085"/>
            </a:xfrm>
          </p:grpSpPr>
          <p:sp>
            <p:nvSpPr>
              <p:cNvPr id="176133"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176134"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76135"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176136"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176137"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176138"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76139"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sp>
        <p:nvSpPr>
          <p:cNvPr id="176140" name="Rectangle 12"/>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6141" name="Rectangle 13"/>
          <p:cNvSpPr>
            <a:spLocks noGrp="1" noChangeArrowheads="1"/>
          </p:cNvSpPr>
          <p:nvPr>
            <p:ph type="ftr" sz="quarter" idx="3"/>
          </p:nvPr>
        </p:nvSpPr>
        <p:spPr bwMode="auto">
          <a:xfrm>
            <a:off x="68072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176142" name="Rectangle 14"/>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1" name="Picture 15" descr="EPlogo"/>
          <p:cNvPicPr>
            <a:picLocks noChangeAspect="1" noChangeArrowheads="1"/>
          </p:cNvPicPr>
          <p:nvPr/>
        </p:nvPicPr>
        <p:blipFill>
          <a:blip r:embed="rId14" cstate="print"/>
          <a:srcRect/>
          <a:stretch>
            <a:fillRect/>
          </a:stretch>
        </p:blipFill>
        <p:spPr bwMode="auto">
          <a:xfrm>
            <a:off x="203200" y="5943600"/>
            <a:ext cx="1583267" cy="74453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968" r:id="rId1"/>
    <p:sldLayoutId id="2147484957" r:id="rId2"/>
    <p:sldLayoutId id="2147484958" r:id="rId3"/>
    <p:sldLayoutId id="2147484959" r:id="rId4"/>
    <p:sldLayoutId id="2147484960" r:id="rId5"/>
    <p:sldLayoutId id="2147484961" r:id="rId6"/>
    <p:sldLayoutId id="2147484962" r:id="rId7"/>
    <p:sldLayoutId id="2147484963" r:id="rId8"/>
    <p:sldLayoutId id="2147484964" r:id="rId9"/>
    <p:sldLayoutId id="2147484965" r:id="rId10"/>
    <p:sldLayoutId id="2147484966" r:id="rId11"/>
    <p:sldLayoutId id="214748496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pPr lvl="0" algn="l"/>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buFont typeface="Wingdings" pitchFamily="2" charset="2"/>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7E34C-E2FC-4D7F-A770-9A19EF1B4E86}" type="datetime1">
              <a:rPr lang="en-US" smtClean="0">
                <a:solidFill>
                  <a:prstClr val="black">
                    <a:tint val="75000"/>
                  </a:prstClr>
                </a:solidFill>
              </a:rPr>
              <a:pPr/>
              <a:t>8/3/2021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 CAVEAT ]</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D68BC-47C4-4D2D-927C-DA4DA94C1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0379544"/>
      </p:ext>
    </p:extLst>
  </p:cSld>
  <p:clrMap bg1="lt1" tx1="dk1" bg2="lt2" tx2="dk2" accent1="accent1" accent2="accent2" accent3="accent3" accent4="accent4" accent5="accent5" accent6="accent6" hlink="hlink" folHlink="folHlink"/>
  <p:sldLayoutIdLst>
    <p:sldLayoutId id="2147484989" r:id="rId1"/>
    <p:sldLayoutId id="2147484990" r:id="rId2"/>
    <p:sldLayoutId id="2147484991" r:id="rId3"/>
    <p:sldLayoutId id="2147484992" r:id="rId4"/>
    <p:sldLayoutId id="2147484993" r:id="rId5"/>
    <p:sldLayoutId id="2147484994"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lang="en-US" sz="3600" kern="1200" baseline="0" dirty="0">
          <a:solidFill>
            <a:srgbClr val="1F497D"/>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lang="en-US" sz="2000" kern="1200" baseline="0" dirty="0" smtClean="0">
          <a:solidFill>
            <a:srgbClr val="333333"/>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en-US" sz="1800" kern="1200" baseline="0" dirty="0" smtClean="0">
          <a:solidFill>
            <a:srgbClr val="333333"/>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en-US" sz="1600" kern="1200" baseline="0" dirty="0" smtClean="0">
          <a:solidFill>
            <a:srgbClr val="333333"/>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1/relationships/webextension" Target="../webextensions/webextension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Rot="1" noChangeArrowheads="1"/>
          </p:cNvSpPr>
          <p:nvPr>
            <p:ph type="title"/>
          </p:nvPr>
        </p:nvSpPr>
        <p:spPr>
          <a:xfrm>
            <a:off x="1524000" y="762000"/>
            <a:ext cx="9144000" cy="1858963"/>
          </a:xfrm>
        </p:spPr>
        <p:txBody>
          <a:bodyPr/>
          <a:lstStyle/>
          <a:p>
            <a:pPr eaLnBrk="1" hangingPunct="1">
              <a:defRPr/>
            </a:pPr>
            <a:r>
              <a:rPr lang="en-US" dirty="0">
                <a:solidFill>
                  <a:schemeClr val="tx1"/>
                </a:solidFill>
                <a:latin typeface="Californian FB" pitchFamily="18" charset="0"/>
              </a:rPr>
              <a:t>Regional Emergency Preparedness Advisory Committee </a:t>
            </a:r>
            <a:br>
              <a:rPr lang="en-US" sz="5400" dirty="0">
                <a:solidFill>
                  <a:schemeClr val="tx1"/>
                </a:solidFill>
                <a:latin typeface="Californian FB" pitchFamily="18" charset="0"/>
              </a:rPr>
            </a:br>
            <a:r>
              <a:rPr lang="en-US" dirty="0">
                <a:solidFill>
                  <a:schemeClr val="tx1"/>
                </a:solidFill>
                <a:latin typeface="Californian FB" pitchFamily="18" charset="0"/>
              </a:rPr>
              <a:t>(REPAC)</a:t>
            </a:r>
          </a:p>
        </p:txBody>
      </p:sp>
      <p:sp>
        <p:nvSpPr>
          <p:cNvPr id="355331" name="Rectangle 3"/>
          <p:cNvSpPr>
            <a:spLocks noGrp="1" noChangeArrowheads="1"/>
          </p:cNvSpPr>
          <p:nvPr>
            <p:ph idx="1"/>
          </p:nvPr>
        </p:nvSpPr>
        <p:spPr>
          <a:xfrm>
            <a:off x="4465406" y="1895631"/>
            <a:ext cx="3261188" cy="1572900"/>
          </a:xfrm>
        </p:spPr>
        <p:txBody>
          <a:bodyPr/>
          <a:lstStyle/>
          <a:p>
            <a:pPr algn="ctr" eaLnBrk="1" hangingPunct="1">
              <a:buFont typeface="Wingdings" pitchFamily="2" charset="2"/>
              <a:buNone/>
              <a:defRPr/>
            </a:pPr>
            <a:endParaRPr lang="en-US" sz="1400" dirty="0">
              <a:latin typeface="Californian FB" pitchFamily="18" charset="0"/>
            </a:endParaRPr>
          </a:p>
          <a:p>
            <a:pPr algn="ctr" eaLnBrk="1" hangingPunct="1">
              <a:buFont typeface="Wingdings" pitchFamily="2" charset="2"/>
              <a:buNone/>
              <a:defRPr/>
            </a:pPr>
            <a:endParaRPr lang="en-US" sz="800" dirty="0">
              <a:latin typeface="Californian FB" pitchFamily="18" charset="0"/>
            </a:endParaRPr>
          </a:p>
          <a:p>
            <a:pPr algn="ctr" eaLnBrk="1" hangingPunct="1">
              <a:buFont typeface="Wingdings" pitchFamily="2" charset="2"/>
              <a:buNone/>
              <a:defRPr/>
            </a:pPr>
            <a:endParaRPr lang="en-US" dirty="0">
              <a:latin typeface="Californian FB" pitchFamily="18" charset="0"/>
            </a:endParaRPr>
          </a:p>
          <a:p>
            <a:pPr algn="ctr" eaLnBrk="1" hangingPunct="1">
              <a:buFont typeface="Wingdings" pitchFamily="2" charset="2"/>
              <a:buNone/>
              <a:defRPr/>
            </a:pPr>
            <a:r>
              <a:rPr lang="en-US" dirty="0">
                <a:latin typeface="Californian FB" pitchFamily="18" charset="0"/>
              </a:rPr>
              <a:t>August 3, 2021</a:t>
            </a:r>
          </a:p>
          <a:p>
            <a:pPr algn="ctr" eaLnBrk="1" hangingPunct="1">
              <a:buFont typeface="Wingdings" pitchFamily="2" charset="2"/>
              <a:buNone/>
              <a:defRPr/>
            </a:pPr>
            <a:endParaRPr lang="en-US" dirty="0">
              <a:latin typeface="Californian FB" pitchFamily="18" charset="0"/>
            </a:endParaRPr>
          </a:p>
          <a:p>
            <a:pPr eaLnBrk="1" hangingPunct="1">
              <a:buFont typeface="Wingdings" pitchFamily="2" charset="2"/>
              <a:buNone/>
              <a:defRPr/>
            </a:pPr>
            <a:endParaRPr lang="en-US" sz="2800" dirty="0"/>
          </a:p>
          <a:p>
            <a:pPr algn="ctr" eaLnBrk="1" hangingPunct="1">
              <a:buFont typeface="Wingdings" pitchFamily="2" charset="2"/>
              <a:buNone/>
              <a:defRPr/>
            </a:pPr>
            <a:endParaRPr lang="en-US" sz="2800"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3" name="Add-in 2" title="Breaktime">
                <a:extLst>
                  <a:ext uri="{FF2B5EF4-FFF2-40B4-BE49-F238E27FC236}">
                    <a16:creationId xmlns:a16="http://schemas.microsoft.com/office/drawing/2014/main" id="{1A83E940-C84D-40EB-ABE1-DEE37BD929F3}"/>
                  </a:ext>
                </a:extLst>
              </p:cNvPr>
              <p:cNvGraphicFramePr>
                <a:graphicFrameLocks noGrp="1"/>
              </p:cNvGraphicFramePr>
              <p:nvPr>
                <p:extLst>
                  <p:ext uri="{D42A27DB-BD31-4B8C-83A1-F6EECF244321}">
                    <p14:modId xmlns:p14="http://schemas.microsoft.com/office/powerpoint/2010/main" val="208572215"/>
                  </p:ext>
                </p:extLst>
              </p:nvPr>
            </p:nvGraphicFramePr>
            <p:xfrm>
              <a:off x="3543300" y="3581400"/>
              <a:ext cx="5219700" cy="2895600"/>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3" name="Add-in 2" title="Breaktime">
                <a:extLst>
                  <a:ext uri="{FF2B5EF4-FFF2-40B4-BE49-F238E27FC236}">
                    <a16:creationId xmlns:a16="http://schemas.microsoft.com/office/drawing/2014/main" id="{1A83E940-C84D-40EB-ABE1-DEE37BD929F3}"/>
                  </a:ext>
                </a:extLst>
              </p:cNvPr>
              <p:cNvPicPr>
                <a:picLocks noGrp="1" noRot="1" noChangeAspect="1" noMove="1" noResize="1" noEditPoints="1" noAdjustHandles="1" noChangeArrowheads="1" noChangeShapeType="1"/>
              </p:cNvPicPr>
              <p:nvPr/>
            </p:nvPicPr>
            <p:blipFill>
              <a:blip r:embed="rId4"/>
              <a:stretch>
                <a:fillRect/>
              </a:stretch>
            </p:blipFill>
            <p:spPr>
              <a:xfrm>
                <a:off x="3543300" y="3581400"/>
                <a:ext cx="5219700" cy="2895600"/>
              </a:xfrm>
              <a:prstGeom prst="rect">
                <a:avLst/>
              </a:prstGeom>
            </p:spPr>
          </p:pic>
        </mc:Fallback>
      </mc:AlternateContent>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1905000"/>
            <a:ext cx="8915400" cy="2554545"/>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Fusion Center Travel Presentation </a:t>
            </a:r>
          </a:p>
          <a:p>
            <a:pPr algn="ctr"/>
            <a:endParaRPr lang="en-US" sz="4400" dirty="0">
              <a:effectLst>
                <a:outerShdw blurRad="38100" dist="38100" dir="2700000" algn="tl">
                  <a:srgbClr val="000000">
                    <a:alpha val="43137"/>
                  </a:srgbClr>
                </a:outerShdw>
              </a:effectLst>
              <a:latin typeface="Californian FB" panose="0207040306080B030204" pitchFamily="18" charset="0"/>
            </a:endParaRPr>
          </a:p>
          <a:p>
            <a:pPr algn="ctr"/>
            <a:r>
              <a:rPr lang="en-US" sz="4400" dirty="0">
                <a:effectLst>
                  <a:outerShdw blurRad="38100" dist="38100" dir="2700000" algn="tl">
                    <a:srgbClr val="000000">
                      <a:alpha val="43137"/>
                    </a:srgbClr>
                  </a:outerShdw>
                </a:effectLst>
                <a:latin typeface="Californian FB" panose="0207040306080B030204" pitchFamily="18" charset="0"/>
              </a:rPr>
              <a:t>Jeff Keck</a:t>
            </a:r>
          </a:p>
          <a:p>
            <a:pPr algn="ctr"/>
            <a:r>
              <a:rPr lang="en-US" sz="2800" dirty="0">
                <a:effectLst>
                  <a:outerShdw blurRad="38100" dist="38100" dir="2700000" algn="tl">
                    <a:srgbClr val="000000">
                      <a:alpha val="43137"/>
                    </a:srgbClr>
                  </a:outerShdw>
                </a:effectLst>
                <a:latin typeface="Californian FB" panose="0207040306080B030204" pitchFamily="18" charset="0"/>
              </a:rPr>
              <a:t>City of Fort Worth</a:t>
            </a:r>
          </a:p>
        </p:txBody>
      </p:sp>
    </p:spTree>
    <p:extLst>
      <p:ext uri="{BB962C8B-B14F-4D97-AF65-F5344CB8AC3E}">
        <p14:creationId xmlns:p14="http://schemas.microsoft.com/office/powerpoint/2010/main" val="2895600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1143000"/>
          </a:xfrm>
        </p:spPr>
        <p:txBody>
          <a:bodyPr/>
          <a:lstStyle/>
          <a:p>
            <a:r>
              <a:rPr lang="en-US" sz="4000" dirty="0">
                <a:solidFill>
                  <a:schemeClr val="tx1"/>
                </a:solidFill>
                <a:latin typeface="Californian FB" panose="0207040306080B030204" pitchFamily="18" charset="0"/>
              </a:rPr>
              <a:t>Special Events Data Call </a:t>
            </a:r>
          </a:p>
        </p:txBody>
      </p:sp>
      <p:sp>
        <p:nvSpPr>
          <p:cNvPr id="4" name="Content Placeholder 3"/>
          <p:cNvSpPr>
            <a:spLocks noGrp="1"/>
          </p:cNvSpPr>
          <p:nvPr>
            <p:ph idx="1"/>
          </p:nvPr>
        </p:nvSpPr>
        <p:spPr>
          <a:xfrm>
            <a:off x="381000" y="1295400"/>
            <a:ext cx="10972800" cy="5105400"/>
          </a:xfrm>
        </p:spPr>
        <p:txBody>
          <a:bodyPr/>
          <a:lstStyle/>
          <a:p>
            <a:pPr lvl="1"/>
            <a:r>
              <a:rPr lang="en-US" sz="2200" dirty="0">
                <a:effectLst/>
              </a:rPr>
              <a:t>Open August 2 – September 10</a:t>
            </a:r>
          </a:p>
          <a:p>
            <a:pPr lvl="1"/>
            <a:r>
              <a:rPr lang="en-US" sz="2200" dirty="0">
                <a:effectLst/>
              </a:rPr>
              <a:t>Events must occur between December 1, 2021 – November 30, 2022</a:t>
            </a:r>
          </a:p>
          <a:p>
            <a:pPr lvl="1"/>
            <a:r>
              <a:rPr lang="en-US" sz="2200" dirty="0">
                <a:effectLst/>
              </a:rPr>
              <a:t>Donna Insixiengmay will be sending out two emails today </a:t>
            </a:r>
          </a:p>
          <a:p>
            <a:pPr lvl="2"/>
            <a:r>
              <a:rPr lang="en-US" sz="1800" dirty="0">
                <a:effectLst/>
              </a:rPr>
              <a:t>A generic one with all of the contributor guidance that explains each column, a blank 2022 spreadsheet, and a FAQ document</a:t>
            </a:r>
          </a:p>
          <a:p>
            <a:pPr lvl="2"/>
            <a:r>
              <a:rPr lang="en-US" sz="1800" dirty="0">
                <a:effectLst/>
              </a:rPr>
              <a:t> A jurisdiction specific email with a preloaded 2022 sheet for those who submitted events last year</a:t>
            </a:r>
          </a:p>
          <a:p>
            <a:pPr lvl="1"/>
            <a:r>
              <a:rPr lang="en-US" sz="2200" dirty="0">
                <a:effectLst/>
              </a:rPr>
              <a:t>All spreadsheets must be submitted to Donna Insixiengmay by September 4</a:t>
            </a:r>
            <a:r>
              <a:rPr lang="en-US" sz="2200" baseline="30000" dirty="0">
                <a:effectLst/>
              </a:rPr>
              <a:t>th</a:t>
            </a:r>
            <a:r>
              <a:rPr lang="en-US" sz="2200" dirty="0">
                <a:effectLst/>
              </a:rPr>
              <a:t>, so we can assure everything is loaded in the HSIN portal by September 10</a:t>
            </a:r>
            <a:r>
              <a:rPr lang="en-US" sz="2200" baseline="30000" dirty="0">
                <a:effectLst/>
              </a:rPr>
              <a:t>th</a:t>
            </a:r>
            <a:r>
              <a:rPr lang="en-US" sz="2200" dirty="0">
                <a:effectLst/>
              </a:rPr>
              <a:t>.</a:t>
            </a:r>
          </a:p>
          <a:p>
            <a:pPr marL="342900" marR="0" lvl="0" indent="-342900">
              <a:spcBef>
                <a:spcPts val="0"/>
              </a:spcBef>
              <a:spcAft>
                <a:spcPts val="0"/>
              </a:spcAft>
              <a:buFont typeface="Symbol" panose="05050102010706020507" pitchFamily="18" charset="2"/>
              <a:buChar char=""/>
            </a:pPr>
            <a:endParaRPr lang="en-US" sz="1800" b="1" u="sng" dirty="0">
              <a:effectLst/>
              <a:latin typeface="Calibri" panose="020F0502020204030204" pitchFamily="34" charset="0"/>
              <a:ea typeface="Times New Roman" panose="02020603050405020304" pitchFamily="18" charset="0"/>
            </a:endParaRPr>
          </a:p>
          <a:p>
            <a:pPr lvl="1"/>
            <a:endParaRPr lang="en-US" sz="2200" dirty="0">
              <a:effectLst/>
            </a:endParaRPr>
          </a:p>
          <a:p>
            <a:pPr lvl="1"/>
            <a:endParaRPr lang="en-US" sz="2200" dirty="0">
              <a:effectLst/>
            </a:endParaRPr>
          </a:p>
        </p:txBody>
      </p:sp>
    </p:spTree>
    <p:extLst>
      <p:ext uri="{BB962C8B-B14F-4D97-AF65-F5344CB8AC3E}">
        <p14:creationId xmlns:p14="http://schemas.microsoft.com/office/powerpoint/2010/main" val="3698672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762000"/>
          </a:xfrm>
        </p:spPr>
        <p:txBody>
          <a:bodyPr/>
          <a:lstStyle/>
          <a:p>
            <a:r>
              <a:rPr lang="en-US" sz="4000" dirty="0">
                <a:solidFill>
                  <a:schemeClr val="tx1"/>
                </a:solidFill>
                <a:latin typeface="Californian FB" panose="0207040306080B030204" pitchFamily="18" charset="0"/>
              </a:rPr>
              <a:t>Special Events Data Call </a:t>
            </a:r>
          </a:p>
        </p:txBody>
      </p:sp>
      <p:sp>
        <p:nvSpPr>
          <p:cNvPr id="4" name="Content Placeholder 3"/>
          <p:cNvSpPr>
            <a:spLocks noGrp="1"/>
          </p:cNvSpPr>
          <p:nvPr>
            <p:ph idx="1"/>
          </p:nvPr>
        </p:nvSpPr>
        <p:spPr>
          <a:xfrm>
            <a:off x="381000" y="914400"/>
            <a:ext cx="10972800" cy="5486400"/>
          </a:xfrm>
        </p:spPr>
        <p:txBody>
          <a:bodyPr/>
          <a:lstStyle/>
          <a:p>
            <a:pPr marL="342900" marR="0" lvl="0" indent="-342900">
              <a:spcBef>
                <a:spcPts val="0"/>
              </a:spcBef>
              <a:spcAft>
                <a:spcPts val="0"/>
              </a:spcAft>
              <a:buFont typeface="Symbol" panose="05050102010706020507" pitchFamily="18" charset="2"/>
              <a:buChar char=""/>
            </a:pPr>
            <a:r>
              <a:rPr lang="en-US" sz="1800" b="1" u="sng" dirty="0">
                <a:effectLst/>
                <a:ea typeface="Times New Roman" panose="02020603050405020304" pitchFamily="18" charset="0"/>
              </a:rPr>
              <a:t>DO NOT</a:t>
            </a:r>
            <a:r>
              <a:rPr lang="en-US" sz="1800" b="1" dirty="0">
                <a:effectLst/>
                <a:ea typeface="Times New Roman" panose="02020603050405020304" pitchFamily="18" charset="0"/>
              </a:rPr>
              <a:t> submit any classified events, as the database is considered unclassified.</a:t>
            </a:r>
          </a:p>
          <a:p>
            <a:pPr marL="342900" marR="0" lvl="0" indent="-342900">
              <a:spcBef>
                <a:spcPts val="0"/>
              </a:spcBef>
              <a:spcAft>
                <a:spcPts val="0"/>
              </a:spcAft>
              <a:buFont typeface="Symbol" panose="05050102010706020507" pitchFamily="18" charset="2"/>
              <a:buChar char=""/>
            </a:pP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No Minimum Criteria – If an event is important to your City, then send it in. (</a:t>
            </a:r>
            <a:r>
              <a:rPr lang="en-US" sz="1800" dirty="0" err="1">
                <a:effectLst/>
                <a:ea typeface="Times New Roman" panose="02020603050405020304" pitchFamily="18" charset="0"/>
              </a:rPr>
              <a:t>i.e</a:t>
            </a:r>
            <a:r>
              <a:rPr lang="en-US" sz="1800" dirty="0">
                <a:effectLst/>
                <a:ea typeface="Times New Roman" panose="02020603050405020304" pitchFamily="18" charset="0"/>
              </a:rPr>
              <a:t> Festivals, high school sports, concerts, marathons and other races, parades, rallies, demonstrations, marches, rodeos, expositions, conventions, conferences)</a:t>
            </a:r>
          </a:p>
          <a:p>
            <a:pPr marL="342900" marR="0" lvl="0" indent="-342900">
              <a:spcBef>
                <a:spcPts val="0"/>
              </a:spcBef>
              <a:spcAft>
                <a:spcPts val="0"/>
              </a:spcAft>
              <a:buFont typeface="Symbol" panose="05050102010706020507" pitchFamily="18" charset="2"/>
              <a:buChar char=""/>
            </a:pP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Submit as many events as possible – Even if you don’t know the exact details, go ahead and submit the event with what you know and we can update the details at a later date. </a:t>
            </a:r>
          </a:p>
          <a:p>
            <a:pPr marL="342900" marR="0" lvl="0" indent="-342900">
              <a:spcBef>
                <a:spcPts val="0"/>
              </a:spcBef>
              <a:spcAft>
                <a:spcPts val="0"/>
              </a:spcAft>
              <a:buFont typeface="Symbol" panose="05050102010706020507" pitchFamily="18" charset="2"/>
              <a:buChar char=""/>
            </a:pPr>
            <a:endParaRPr lang="en-US" sz="1800"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All fields in red are required. However, the more information you can submit about  an event will help determine the SEAR Rating</a:t>
            </a:r>
          </a:p>
          <a:p>
            <a:pPr marL="342900" marR="0" lvl="0" indent="-342900">
              <a:spcBef>
                <a:spcPts val="0"/>
              </a:spcBef>
              <a:spcAft>
                <a:spcPts val="0"/>
              </a:spcAft>
              <a:buFont typeface="Symbol" panose="05050102010706020507" pitchFamily="18" charset="2"/>
              <a:buChar char=""/>
            </a:pP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Please do not unhide or delete line 4. That line must stay there or all events will have to be re-entered. </a:t>
            </a:r>
          </a:p>
          <a:p>
            <a:pPr marL="342900" marR="0" lvl="0" indent="-342900">
              <a:spcBef>
                <a:spcPts val="0"/>
              </a:spcBef>
              <a:spcAft>
                <a:spcPts val="0"/>
              </a:spcAft>
              <a:buFont typeface="Symbol" panose="05050102010706020507" pitchFamily="18" charset="2"/>
              <a:buChar char=""/>
            </a:pP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The dropdown options must be used when available. Written responses will create errors and prevent event submission.</a:t>
            </a:r>
            <a:endParaRPr lang="en-US" sz="1800" dirty="0">
              <a:effectLst/>
              <a:ea typeface="Calibri" panose="020F0502020204030204" pitchFamily="34" charset="0"/>
            </a:endParaRPr>
          </a:p>
          <a:p>
            <a:pPr lvl="1"/>
            <a:endParaRPr lang="en-US" sz="2200" dirty="0">
              <a:effectLst/>
            </a:endParaRPr>
          </a:p>
        </p:txBody>
      </p:sp>
    </p:spTree>
    <p:extLst>
      <p:ext uri="{BB962C8B-B14F-4D97-AF65-F5344CB8AC3E}">
        <p14:creationId xmlns:p14="http://schemas.microsoft.com/office/powerpoint/2010/main" val="3430779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762000"/>
          </a:xfrm>
        </p:spPr>
        <p:txBody>
          <a:bodyPr/>
          <a:lstStyle/>
          <a:p>
            <a:r>
              <a:rPr lang="en-US" sz="4000" dirty="0">
                <a:solidFill>
                  <a:schemeClr val="tx1"/>
                </a:solidFill>
                <a:latin typeface="Californian FB" panose="0207040306080B030204" pitchFamily="18" charset="0"/>
              </a:rPr>
              <a:t>Special Events Data Call </a:t>
            </a:r>
          </a:p>
        </p:txBody>
      </p:sp>
      <p:sp>
        <p:nvSpPr>
          <p:cNvPr id="4" name="Content Placeholder 3"/>
          <p:cNvSpPr>
            <a:spLocks noGrp="1"/>
          </p:cNvSpPr>
          <p:nvPr>
            <p:ph idx="1"/>
          </p:nvPr>
        </p:nvSpPr>
        <p:spPr>
          <a:xfrm>
            <a:off x="381000" y="914400"/>
            <a:ext cx="10972800" cy="5486400"/>
          </a:xfrm>
        </p:spPr>
        <p:txBody>
          <a:bodyPr/>
          <a:lstStyle/>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The State will continue to submit regular season (only) home games/races for the following sport: NFL, NBA, MLS, NHL, MLB, WNBA, NWHL, NWSL, NCAA 1 FBS, and select NASCAR races. Contributors should continue to submit preseason, exhibition, and postseason games. </a:t>
            </a:r>
            <a:endParaRPr lang="en-US" sz="1800" dirty="0">
              <a:effectLst/>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1800" dirty="0">
              <a:effectLst/>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ea typeface="Times New Roman" panose="02020603050405020304" pitchFamily="18" charset="0"/>
              </a:rPr>
              <a:t>It is the </a:t>
            </a:r>
            <a:r>
              <a:rPr lang="en-US" sz="1800" b="1" u="sng" dirty="0">
                <a:effectLst/>
                <a:ea typeface="Times New Roman" panose="02020603050405020304" pitchFamily="18" charset="0"/>
              </a:rPr>
              <a:t>jurisdictions’ responsibility</a:t>
            </a:r>
            <a:r>
              <a:rPr lang="en-US" sz="1800" dirty="0">
                <a:effectLst/>
                <a:ea typeface="Times New Roman" panose="02020603050405020304" pitchFamily="18" charset="0"/>
              </a:rPr>
              <a:t> to enter any NHRA, PGA, Minor League (Hockey, Baseball, Basketball, Soccer, and Football Games), F1 Auto Racing, Moto GP, NCAA Division II &amp; III Football, NCAA Division I, II &amp; III Baseball, Softball, and Men and Women’s Basketball, if you would like for it to be considered for the SEAR Risk Methodology. </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Naming Convention: Bandera High School UIL 4A Division 2 Home Football Game</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Televised Events - If the event will be televised please note in column AE – Additional Event Comments  </a:t>
            </a:r>
            <a:endParaRPr lang="en-US" sz="1800" dirty="0">
              <a:effectLst/>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1800" dirty="0">
                <a:effectLst/>
                <a:ea typeface="Times New Roman" panose="02020603050405020304" pitchFamily="18" charset="0"/>
              </a:rPr>
              <a:t>If you do not know the schedule for an event such as football, basketball, etc. please enter it as a recurring event and include any possible dates that it could occur</a:t>
            </a:r>
            <a:endParaRPr lang="en-US" sz="1800" dirty="0">
              <a:effectLst/>
              <a:ea typeface="Calibri" panose="020F0502020204030204" pitchFamily="34" charset="0"/>
            </a:endParaRPr>
          </a:p>
          <a:p>
            <a:pPr lvl="1"/>
            <a:endParaRPr lang="en-US" sz="2200" dirty="0">
              <a:effectLst/>
            </a:endParaRPr>
          </a:p>
        </p:txBody>
      </p:sp>
    </p:spTree>
    <p:extLst>
      <p:ext uri="{BB962C8B-B14F-4D97-AF65-F5344CB8AC3E}">
        <p14:creationId xmlns:p14="http://schemas.microsoft.com/office/powerpoint/2010/main" val="2344986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sz="4000" dirty="0">
                <a:solidFill>
                  <a:schemeClr val="tx1"/>
                </a:solidFill>
                <a:latin typeface="Californian FB" panose="0207040306080B030204" pitchFamily="18" charset="0"/>
              </a:rPr>
              <a:t>FY20 Grant Reallocation Update</a:t>
            </a:r>
          </a:p>
        </p:txBody>
      </p:sp>
      <p:sp>
        <p:nvSpPr>
          <p:cNvPr id="4" name="Content Placeholder 3"/>
          <p:cNvSpPr>
            <a:spLocks noGrp="1"/>
          </p:cNvSpPr>
          <p:nvPr>
            <p:ph idx="1"/>
          </p:nvPr>
        </p:nvSpPr>
        <p:spPr>
          <a:xfrm>
            <a:off x="381000" y="1066800"/>
            <a:ext cx="10972800" cy="5334000"/>
          </a:xfrm>
        </p:spPr>
        <p:txBody>
          <a:bodyPr/>
          <a:lstStyle/>
          <a:p>
            <a:r>
              <a:rPr lang="en-US" sz="2600" dirty="0">
                <a:effectLst/>
                <a:latin typeface="Californian FB" panose="0207040306080B030204" pitchFamily="18" charset="0"/>
              </a:rPr>
              <a:t>FY2019 – $9,355.96 from the Regional Planning Project </a:t>
            </a:r>
          </a:p>
          <a:p>
            <a:pPr lvl="1"/>
            <a:r>
              <a:rPr lang="en-US" sz="2200" dirty="0">
                <a:effectLst/>
              </a:rPr>
              <a:t>The plan was to allocate these funds to PWERT for sandbags, but that request was denied by the OOG. These funds will now be allocated to DFW Airport to procure Thermal Imaging equipment for DFW Airport and the City of Duncanville. </a:t>
            </a:r>
            <a:endParaRPr lang="en-US" sz="2600" dirty="0">
              <a:effectLst/>
            </a:endParaRPr>
          </a:p>
          <a:p>
            <a:r>
              <a:rPr lang="en-US" sz="2600" dirty="0">
                <a:effectLst/>
                <a:latin typeface="Californian FB" panose="0207040306080B030204" pitchFamily="18" charset="0"/>
              </a:rPr>
              <a:t>FY2020 - $150,000 from the Regional Planning Project </a:t>
            </a:r>
          </a:p>
          <a:p>
            <a:pPr lvl="1"/>
            <a:r>
              <a:rPr lang="en-US" sz="2200" dirty="0">
                <a:effectLst/>
              </a:rPr>
              <a:t>Cyber Security - $80,0000</a:t>
            </a:r>
          </a:p>
          <a:p>
            <a:pPr lvl="2"/>
            <a:r>
              <a:rPr lang="en-US" sz="1800" dirty="0">
                <a:effectLst/>
              </a:rPr>
              <a:t>Total 2020 project = $142,937.60</a:t>
            </a:r>
          </a:p>
          <a:p>
            <a:pPr lvl="1"/>
            <a:r>
              <a:rPr lang="en-US" sz="2200" dirty="0">
                <a:effectLst/>
              </a:rPr>
              <a:t>Interoperable Communications - $20,000 (requested $43,365 for 2021)</a:t>
            </a:r>
          </a:p>
          <a:p>
            <a:pPr lvl="2"/>
            <a:r>
              <a:rPr lang="en-US" sz="2000" dirty="0">
                <a:effectLst/>
              </a:rPr>
              <a:t>Total 2020 project = $63,349.49</a:t>
            </a:r>
          </a:p>
          <a:p>
            <a:pPr lvl="2"/>
            <a:r>
              <a:rPr lang="en-US" sz="2000" dirty="0">
                <a:effectLst/>
              </a:rPr>
              <a:t>New Deadline – 9/30/2022</a:t>
            </a:r>
          </a:p>
          <a:p>
            <a:pPr lvl="1"/>
            <a:r>
              <a:rPr lang="en-US" sz="2200" dirty="0">
                <a:effectLst/>
              </a:rPr>
              <a:t>Urban Search &amp; Rescue - $50,000 (requested $150, 248.43 for 2021)</a:t>
            </a:r>
          </a:p>
          <a:p>
            <a:pPr lvl="2"/>
            <a:r>
              <a:rPr lang="en-US" sz="2000" dirty="0">
                <a:effectLst/>
              </a:rPr>
              <a:t>Total 2020 project = $117,619.74</a:t>
            </a:r>
          </a:p>
          <a:p>
            <a:pPr lvl="2"/>
            <a:r>
              <a:rPr lang="en-US" sz="2000" dirty="0">
                <a:effectLst/>
              </a:rPr>
              <a:t>New Deadline – 9/30/2022</a:t>
            </a:r>
          </a:p>
          <a:p>
            <a:pPr lvl="1"/>
            <a:endParaRPr lang="en-US" sz="2200" dirty="0">
              <a:effectLst/>
            </a:endParaRPr>
          </a:p>
          <a:p>
            <a:pPr lvl="1"/>
            <a:endParaRPr lang="en-US" sz="2200" dirty="0">
              <a:effectLst/>
            </a:endParaRPr>
          </a:p>
        </p:txBody>
      </p:sp>
    </p:spTree>
    <p:extLst>
      <p:ext uri="{BB962C8B-B14F-4D97-AF65-F5344CB8AC3E}">
        <p14:creationId xmlns:p14="http://schemas.microsoft.com/office/powerpoint/2010/main" val="413893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CI / KR Data Call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p:txBody>
          <a:bodyPr/>
          <a:lstStyle/>
          <a:p>
            <a:r>
              <a:rPr lang="en-US" dirty="0"/>
              <a:t>The data call is currently open and nominations need to be submitted to the State by August 11, 2021</a:t>
            </a:r>
          </a:p>
          <a:p>
            <a:r>
              <a:rPr lang="en-US" dirty="0"/>
              <a:t>The EMCs of the 16 counties and the 100K population cities will be notified to submit any infrastructure that they consider to be critical. These will need to be sent to Marcie Bruner and Donna Insixiengmay by August 6</a:t>
            </a:r>
            <a:r>
              <a:rPr lang="en-US" baseline="30000" dirty="0"/>
              <a:t>th</a:t>
            </a:r>
            <a:r>
              <a:rPr lang="en-US" dirty="0"/>
              <a:t>. A meeting is set for Monday, August 9</a:t>
            </a:r>
            <a:r>
              <a:rPr lang="en-US" baseline="30000" dirty="0"/>
              <a:t>th</a:t>
            </a:r>
            <a:r>
              <a:rPr lang="en-US" dirty="0"/>
              <a:t> at 10:00 – 12:00.</a:t>
            </a:r>
          </a:p>
        </p:txBody>
      </p:sp>
    </p:spTree>
    <p:extLst>
      <p:ext uri="{BB962C8B-B14F-4D97-AF65-F5344CB8AC3E}">
        <p14:creationId xmlns:p14="http://schemas.microsoft.com/office/powerpoint/2010/main" val="4267697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a:xfrm>
            <a:off x="597568" y="164433"/>
            <a:ext cx="10972800" cy="826168"/>
          </a:xfrm>
        </p:spPr>
        <p:txBody>
          <a:bodyPr/>
          <a:lstStyle/>
          <a:p>
            <a:r>
              <a:rPr lang="en-US" dirty="0"/>
              <a:t>CI / KR Data Call Criteria</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178468" y="838200"/>
            <a:ext cx="11811000" cy="5440364"/>
          </a:xfrm>
        </p:spPr>
        <p:txBody>
          <a:bodyPr/>
          <a:lstStyle/>
          <a:p>
            <a:pPr marL="0" indent="0">
              <a:buNone/>
            </a:pPr>
            <a:endParaRPr lang="en-US" dirty="0"/>
          </a:p>
          <a:p>
            <a:pPr lvl="1"/>
            <a:r>
              <a:rPr lang="en-US" dirty="0"/>
              <a:t>Economic impact of at least $5 billion in the first year (Food &amp; AG only) </a:t>
            </a:r>
          </a:p>
          <a:p>
            <a:pPr lvl="1"/>
            <a:r>
              <a:rPr lang="en-US" dirty="0"/>
              <a:t>Economic impact of at least $50 billion in the first year (All others)</a:t>
            </a:r>
          </a:p>
          <a:p>
            <a:pPr marL="57150" indent="0">
              <a:buNone/>
            </a:pPr>
            <a:r>
              <a:rPr lang="en-US" dirty="0"/>
              <a:t>Or </a:t>
            </a:r>
            <a:r>
              <a:rPr lang="en-US" u="sng" dirty="0"/>
              <a:t>TWO</a:t>
            </a:r>
            <a:r>
              <a:rPr lang="en-US" dirty="0"/>
              <a:t> of the following </a:t>
            </a:r>
          </a:p>
          <a:p>
            <a:pPr marL="914400" lvl="1" indent="-457200"/>
            <a:r>
              <a:rPr lang="en-US" dirty="0"/>
              <a:t>Prompt Fatalities: 2,500+ fatalities</a:t>
            </a:r>
          </a:p>
          <a:p>
            <a:pPr marL="914400" lvl="1" indent="-457200"/>
            <a:r>
              <a:rPr lang="en-US" dirty="0"/>
              <a:t>Economic Impact: $25 billion</a:t>
            </a:r>
          </a:p>
          <a:p>
            <a:pPr marL="914400" lvl="1" indent="-457200"/>
            <a:r>
              <a:rPr lang="en-US" dirty="0"/>
              <a:t>Mass Evacuations: evacuation of a large population for over a month</a:t>
            </a:r>
          </a:p>
          <a:p>
            <a:pPr marL="914400" lvl="1" indent="-457200"/>
            <a:r>
              <a:rPr lang="en-US" dirty="0"/>
              <a:t>National Security: Severe degradation of national security, including intelligence and defense functions, but excluding military facilities. </a:t>
            </a:r>
          </a:p>
        </p:txBody>
      </p:sp>
    </p:spTree>
    <p:extLst>
      <p:ext uri="{BB962C8B-B14F-4D97-AF65-F5344CB8AC3E}">
        <p14:creationId xmlns:p14="http://schemas.microsoft.com/office/powerpoint/2010/main" val="123200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1143000"/>
          </a:xfrm>
        </p:spPr>
        <p:txBody>
          <a:bodyPr/>
          <a:lstStyle/>
          <a:p>
            <a:r>
              <a:rPr lang="en-US" b="1" dirty="0">
                <a:solidFill>
                  <a:schemeClr val="tx1"/>
                </a:solidFill>
                <a:effectLst>
                  <a:outerShdw blurRad="38100" dist="38100" dir="2700000" algn="tl">
                    <a:srgbClr val="000000">
                      <a:alpha val="43137"/>
                    </a:srgbClr>
                  </a:outerShdw>
                </a:effectLst>
              </a:rPr>
              <a:t>Criteria: Worst Reasonable Case Scenario</a:t>
            </a:r>
          </a:p>
        </p:txBody>
      </p:sp>
      <p:sp>
        <p:nvSpPr>
          <p:cNvPr id="3" name="Content Placeholder 2"/>
          <p:cNvSpPr>
            <a:spLocks noGrp="1"/>
          </p:cNvSpPr>
          <p:nvPr>
            <p:ph idx="1"/>
          </p:nvPr>
        </p:nvSpPr>
        <p:spPr>
          <a:xfrm>
            <a:off x="-152400" y="1295400"/>
            <a:ext cx="12268200" cy="4914014"/>
          </a:xfrm>
        </p:spPr>
        <p:txBody>
          <a:bodyPr>
            <a:normAutofit/>
          </a:bodyPr>
          <a:lstStyle/>
          <a:p>
            <a:pPr marL="914400" lvl="1" indent="-457200"/>
            <a:r>
              <a:rPr lang="en-US" sz="2700" dirty="0"/>
              <a:t>Create a single, defined disaster scenario that can realistically disrupt or destroy the nominated asset, cluster, or system</a:t>
            </a:r>
          </a:p>
          <a:p>
            <a:pPr marL="914400" lvl="1" indent="-457200"/>
            <a:r>
              <a:rPr lang="en-US" sz="2700" dirty="0"/>
              <a:t>Common Scenarios: industrial accidents, natural disasters, and malicious attacks (physical or cyber)</a:t>
            </a:r>
          </a:p>
          <a:p>
            <a:pPr marL="914400" lvl="1" indent="-457200"/>
            <a:r>
              <a:rPr lang="en-US" sz="2700" dirty="0"/>
              <a:t>No weapons of mass destruction (WMDs): chemical, biological, nuclear, or radiological </a:t>
            </a:r>
          </a:p>
          <a:p>
            <a:pPr marL="914400" lvl="1" indent="-457200"/>
            <a:r>
              <a:rPr lang="en-US" sz="2700" dirty="0"/>
              <a:t>No coordinated, multi-pronged attacks or sustained attacks</a:t>
            </a:r>
          </a:p>
          <a:p>
            <a:pPr marL="914400" lvl="1" indent="-457200"/>
            <a:r>
              <a:rPr lang="en-US" sz="2700" dirty="0"/>
              <a:t>Consider lead times available to issue warnings</a:t>
            </a:r>
          </a:p>
          <a:p>
            <a:pPr marL="914400" lvl="1" indent="-457200"/>
            <a:r>
              <a:rPr lang="en-US" sz="2700" dirty="0"/>
              <a:t>The scenario must disrupt the entire cluster or system being nominated</a:t>
            </a:r>
          </a:p>
          <a:p>
            <a:pPr marL="914400" lvl="1" indent="-457200"/>
            <a:r>
              <a:rPr lang="en-US" sz="2700" dirty="0"/>
              <a:t>The consequences must result from the loss of the infrastructure</a:t>
            </a:r>
          </a:p>
          <a:p>
            <a:pPr marL="342900" indent="-342900">
              <a:buClr>
                <a:schemeClr val="accent1">
                  <a:lumMod val="75000"/>
                </a:schemeClr>
              </a:buClr>
              <a:buFont typeface="Wingdings" panose="05000000000000000000" pitchFamily="2" charset="2"/>
              <a:buChar char="Ø"/>
            </a:pPr>
            <a:endParaRPr lang="en-US" dirty="0"/>
          </a:p>
        </p:txBody>
      </p:sp>
      <p:sp>
        <p:nvSpPr>
          <p:cNvPr id="5" name="Footer Placeholder 4"/>
          <p:cNvSpPr>
            <a:spLocks noGrp="1"/>
          </p:cNvSpPr>
          <p:nvPr>
            <p:ph type="ftr" sz="quarter" idx="11"/>
          </p:nvPr>
        </p:nvSpPr>
        <p:spPr>
          <a:xfrm>
            <a:off x="3686185" y="6459785"/>
            <a:ext cx="4822804" cy="365125"/>
          </a:xfrm>
        </p:spPr>
        <p:txBody>
          <a:bodyPr/>
          <a:lstStyle/>
          <a:p>
            <a:r>
              <a:rPr lang="en-US" dirty="0"/>
              <a:t>Unclassified//FOR OFFICIAL USE ONLY</a:t>
            </a:r>
          </a:p>
        </p:txBody>
      </p:sp>
    </p:spTree>
    <p:extLst>
      <p:ext uri="{BB962C8B-B14F-4D97-AF65-F5344CB8AC3E}">
        <p14:creationId xmlns:p14="http://schemas.microsoft.com/office/powerpoint/2010/main" val="1414970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094"/>
            <a:ext cx="10972800" cy="1143000"/>
          </a:xfrm>
        </p:spPr>
        <p:txBody>
          <a:bodyPr/>
          <a:lstStyle/>
          <a:p>
            <a:r>
              <a:rPr lang="en-US" b="1" dirty="0">
                <a:effectLst>
                  <a:outerShdw blurRad="38100" dist="38100" dir="2700000" algn="tl">
                    <a:srgbClr val="000000">
                      <a:alpha val="43137"/>
                    </a:srgbClr>
                  </a:outerShdw>
                </a:effectLst>
              </a:rPr>
              <a:t>Nomination Caveats</a:t>
            </a:r>
          </a:p>
        </p:txBody>
      </p:sp>
      <p:sp>
        <p:nvSpPr>
          <p:cNvPr id="3" name="Content Placeholder 2"/>
          <p:cNvSpPr>
            <a:spLocks noGrp="1"/>
          </p:cNvSpPr>
          <p:nvPr>
            <p:ph idx="1"/>
          </p:nvPr>
        </p:nvSpPr>
        <p:spPr>
          <a:xfrm>
            <a:off x="152400" y="988906"/>
            <a:ext cx="11582400" cy="5601025"/>
          </a:xfrm>
        </p:spPr>
        <p:txBody>
          <a:bodyPr>
            <a:normAutofit/>
          </a:bodyPr>
          <a:lstStyle/>
          <a:p>
            <a:pPr marL="57150" indent="0">
              <a:buNone/>
            </a:pPr>
            <a:r>
              <a:rPr lang="en-US" sz="3100" dirty="0"/>
              <a:t>Nominations won't be accepted for the following facilities: </a:t>
            </a:r>
          </a:p>
          <a:p>
            <a:pPr marL="914400" lvl="1" indent="-457200"/>
            <a:r>
              <a:rPr lang="en-US" sz="2700" dirty="0"/>
              <a:t>Nuclear facilities </a:t>
            </a:r>
          </a:p>
          <a:p>
            <a:pPr marL="914400" lvl="1" indent="-457200"/>
            <a:r>
              <a:rPr lang="en-US" sz="2700" dirty="0"/>
              <a:t>Stadiums for professional basketball, football, baseball, and hockey </a:t>
            </a:r>
          </a:p>
          <a:p>
            <a:pPr marL="914400" lvl="1" indent="-457200"/>
            <a:r>
              <a:rPr lang="en-US" sz="2700" dirty="0"/>
              <a:t>CFATS or MTSA-regulated facilities based on their prompt fatality estimates* </a:t>
            </a:r>
          </a:p>
          <a:p>
            <a:pPr marL="914400" lvl="1" indent="-457200"/>
            <a:r>
              <a:rPr lang="en-US" sz="2700" dirty="0"/>
              <a:t>Military facilities or defense contractors</a:t>
            </a:r>
          </a:p>
          <a:p>
            <a:pPr marL="914400" lvl="1" indent="-457200"/>
            <a:r>
              <a:rPr lang="en-US" sz="2700" dirty="0"/>
              <a:t>Sector Specific Agencies (SSA) or DHS are responsible for these nominations</a:t>
            </a:r>
          </a:p>
          <a:p>
            <a:pPr marL="342900" indent="-342900">
              <a:buClr>
                <a:schemeClr val="accent1">
                  <a:lumMod val="75000"/>
                </a:schemeClr>
              </a:buClr>
              <a:buFont typeface="Wingdings" panose="05000000000000000000" pitchFamily="2" charset="2"/>
              <a:buChar char="Ø"/>
            </a:pPr>
            <a:endParaRPr lang="en-US" dirty="0"/>
          </a:p>
        </p:txBody>
      </p:sp>
      <p:sp>
        <p:nvSpPr>
          <p:cNvPr id="4" name="TextBox 3"/>
          <p:cNvSpPr txBox="1"/>
          <p:nvPr/>
        </p:nvSpPr>
        <p:spPr>
          <a:xfrm>
            <a:off x="2577370" y="5943600"/>
            <a:ext cx="9133367" cy="646331"/>
          </a:xfrm>
          <a:prstGeom prst="rect">
            <a:avLst/>
          </a:prstGeom>
          <a:noFill/>
        </p:spPr>
        <p:txBody>
          <a:bodyPr wrap="square" rtlCol="0">
            <a:spAutoFit/>
          </a:bodyPr>
          <a:lstStyle/>
          <a:p>
            <a:r>
              <a:rPr lang="en-US" dirty="0"/>
              <a:t>*CFATS = Chemical Facility Anti-Terrorism Standards; MTSA = Maritime Transportation Security Act</a:t>
            </a:r>
          </a:p>
        </p:txBody>
      </p:sp>
    </p:spTree>
    <p:extLst>
      <p:ext uri="{BB962C8B-B14F-4D97-AF65-F5344CB8AC3E}">
        <p14:creationId xmlns:p14="http://schemas.microsoft.com/office/powerpoint/2010/main" val="470370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Homeland Security Conference Travel Discussion</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228600" y="1752600"/>
            <a:ext cx="11811000" cy="4525963"/>
          </a:xfrm>
        </p:spPr>
        <p:txBody>
          <a:bodyPr/>
          <a:lstStyle/>
          <a:p>
            <a:r>
              <a:rPr lang="en-US" dirty="0"/>
              <a:t>The EMWG has funds allocated to send approximately 5 people for HS Conference Travel, dependent on funds availability.</a:t>
            </a:r>
          </a:p>
          <a:p>
            <a:pPr lvl="1"/>
            <a:r>
              <a:rPr lang="en-US" dirty="0"/>
              <a:t>These funds will cover Hotel and Travel</a:t>
            </a:r>
          </a:p>
          <a:p>
            <a:pPr lvl="1"/>
            <a:endParaRPr lang="en-US" dirty="0"/>
          </a:p>
          <a:p>
            <a:r>
              <a:rPr lang="en-US" dirty="0"/>
              <a:t>Priority will be given to jurisdiction who are not sending anyone</a:t>
            </a:r>
          </a:p>
        </p:txBody>
      </p:sp>
    </p:spTree>
    <p:extLst>
      <p:ext uri="{BB962C8B-B14F-4D97-AF65-F5344CB8AC3E}">
        <p14:creationId xmlns:p14="http://schemas.microsoft.com/office/powerpoint/2010/main" val="2624747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1981200" y="152400"/>
            <a:ext cx="8229600" cy="1143000"/>
          </a:xfrm>
        </p:spPr>
        <p:txBody>
          <a:bodyPr/>
          <a:lstStyle/>
          <a:p>
            <a:pPr eaLnBrk="1" hangingPunct="1">
              <a:defRPr/>
            </a:pPr>
            <a:r>
              <a:rPr lang="en-US" dirty="0">
                <a:solidFill>
                  <a:schemeClr val="tx1"/>
                </a:solidFill>
                <a:effectLst>
                  <a:outerShdw blurRad="38100" dist="38100" dir="2700000" algn="tl">
                    <a:srgbClr val="000000">
                      <a:alpha val="43137"/>
                    </a:srgbClr>
                  </a:outerShdw>
                </a:effectLst>
                <a:latin typeface="Californian FB" pitchFamily="18" charset="0"/>
              </a:rPr>
              <a:t>Meeting Reminders</a:t>
            </a:r>
          </a:p>
        </p:txBody>
      </p:sp>
      <p:sp>
        <p:nvSpPr>
          <p:cNvPr id="288771" name="Rectangle 3"/>
          <p:cNvSpPr>
            <a:spLocks noGrp="1" noChangeArrowheads="1"/>
          </p:cNvSpPr>
          <p:nvPr>
            <p:ph idx="1"/>
          </p:nvPr>
        </p:nvSpPr>
        <p:spPr>
          <a:xfrm>
            <a:off x="228600" y="1447800"/>
            <a:ext cx="11430000" cy="4495800"/>
          </a:xfrm>
        </p:spPr>
        <p:txBody>
          <a:bodyPr/>
          <a:lstStyle/>
          <a:p>
            <a:pPr marL="0" indent="0" algn="ctr">
              <a:buNone/>
            </a:pPr>
            <a:r>
              <a:rPr lang="en-US" sz="2400" dirty="0">
                <a:effectLst/>
                <a:latin typeface="Californian FB"/>
              </a:rPr>
              <a:t>To minimize disruptions, the following meeting guidelines will apply:</a:t>
            </a:r>
          </a:p>
          <a:p>
            <a:pPr marL="514350" indent="-514350">
              <a:buFont typeface="+mj-lt"/>
              <a:buAutoNum type="arabicPeriod"/>
            </a:pPr>
            <a:r>
              <a:rPr lang="en-US" sz="2200" dirty="0">
                <a:effectLst/>
                <a:latin typeface="Californian FB"/>
              </a:rPr>
              <a:t>Please mute your microphone at all times unless speaking (e.g., make a motion, ask a question, etc.)</a:t>
            </a:r>
          </a:p>
          <a:p>
            <a:pPr marL="514350" indent="-514350">
              <a:buFont typeface="+mj-lt"/>
              <a:buAutoNum type="arabicPeriod"/>
            </a:pPr>
            <a:r>
              <a:rPr lang="en-US" sz="2200" dirty="0">
                <a:effectLst/>
                <a:latin typeface="Californian FB"/>
              </a:rPr>
              <a:t>Please hold all question until after the presentation of each item. Please use the “raise your hand” feature to ask a question or make a comment.</a:t>
            </a:r>
          </a:p>
          <a:p>
            <a:pPr marL="514350" indent="-514350">
              <a:buFont typeface="+mj-lt"/>
              <a:buAutoNum type="arabicPeriod"/>
            </a:pPr>
            <a:r>
              <a:rPr lang="en-US" sz="2200" dirty="0">
                <a:effectLst/>
                <a:latin typeface="Californian FB"/>
              </a:rPr>
              <a:t>The chat feature should be used for the sole purpose of requesting technical assistance. No business communications should be conducted using the chat function to ensure that meeting notes are captured accurately.</a:t>
            </a:r>
          </a:p>
          <a:p>
            <a:pPr marL="514350" indent="-514350">
              <a:buFont typeface="+mj-lt"/>
              <a:buAutoNum type="arabicPeriod"/>
            </a:pPr>
            <a:r>
              <a:rPr lang="en-US" sz="2200" dirty="0">
                <a:effectLst/>
                <a:latin typeface="Californian FB"/>
              </a:rPr>
              <a:t>Motions to approve are allowed verbally. Please state your name and motion when speaking.</a:t>
            </a:r>
          </a:p>
          <a:p>
            <a:pPr marL="514350" indent="-514350">
              <a:buFont typeface="+mj-lt"/>
              <a:buAutoNum type="arabicPeriod"/>
            </a:pPr>
            <a:r>
              <a:rPr lang="en-US" sz="2200" dirty="0">
                <a:effectLst/>
                <a:latin typeface="Californian FB"/>
              </a:rPr>
              <a:t>This meeting is being recorded.</a:t>
            </a:r>
          </a:p>
        </p:txBody>
      </p:sp>
    </p:spTree>
    <p:extLst>
      <p:ext uri="{BB962C8B-B14F-4D97-AF65-F5344CB8AC3E}">
        <p14:creationId xmlns:p14="http://schemas.microsoft.com/office/powerpoint/2010/main" val="500726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DC250-DDD7-4E0F-A581-4292FBB6B654}"/>
              </a:ext>
            </a:extLst>
          </p:cNvPr>
          <p:cNvSpPr>
            <a:spLocks noGrp="1"/>
          </p:cNvSpPr>
          <p:nvPr>
            <p:ph type="title"/>
          </p:nvPr>
        </p:nvSpPr>
        <p:spPr>
          <a:xfrm>
            <a:off x="609600" y="0"/>
            <a:ext cx="10972800" cy="1143000"/>
          </a:xfrm>
        </p:spPr>
        <p:txBody>
          <a:bodyPr/>
          <a:lstStyle/>
          <a:p>
            <a:r>
              <a:rPr lang="en-US" dirty="0"/>
              <a:t>2021 Training &amp; Exercise Calendar</a:t>
            </a:r>
          </a:p>
        </p:txBody>
      </p:sp>
      <p:graphicFrame>
        <p:nvGraphicFramePr>
          <p:cNvPr id="4" name="Content Placeholder 3">
            <a:extLst>
              <a:ext uri="{FF2B5EF4-FFF2-40B4-BE49-F238E27FC236}">
                <a16:creationId xmlns:a16="http://schemas.microsoft.com/office/drawing/2014/main" id="{7BF3DCDB-4FAB-4992-9E4C-D1A105023E63}"/>
              </a:ext>
            </a:extLst>
          </p:cNvPr>
          <p:cNvGraphicFramePr>
            <a:graphicFrameLocks noGrp="1"/>
          </p:cNvGraphicFramePr>
          <p:nvPr>
            <p:ph idx="1"/>
            <p:extLst>
              <p:ext uri="{D42A27DB-BD31-4B8C-83A1-F6EECF244321}">
                <p14:modId xmlns:p14="http://schemas.microsoft.com/office/powerpoint/2010/main" val="3263510660"/>
              </p:ext>
            </p:extLst>
          </p:nvPr>
        </p:nvGraphicFramePr>
        <p:xfrm>
          <a:off x="76200" y="990600"/>
          <a:ext cx="12039600" cy="5714998"/>
        </p:xfrm>
        <a:graphic>
          <a:graphicData uri="http://schemas.openxmlformats.org/drawingml/2006/table">
            <a:tbl>
              <a:tblPr>
                <a:tableStyleId>{5C22544A-7EE6-4342-B048-85BDC9FD1C3A}</a:tableStyleId>
              </a:tblPr>
              <a:tblGrid>
                <a:gridCol w="4495800">
                  <a:extLst>
                    <a:ext uri="{9D8B030D-6E8A-4147-A177-3AD203B41FA5}">
                      <a16:colId xmlns:a16="http://schemas.microsoft.com/office/drawing/2014/main" val="4179137050"/>
                    </a:ext>
                  </a:extLst>
                </a:gridCol>
                <a:gridCol w="1981200">
                  <a:extLst>
                    <a:ext uri="{9D8B030D-6E8A-4147-A177-3AD203B41FA5}">
                      <a16:colId xmlns:a16="http://schemas.microsoft.com/office/drawing/2014/main" val="2132917206"/>
                    </a:ext>
                  </a:extLst>
                </a:gridCol>
                <a:gridCol w="2522878">
                  <a:extLst>
                    <a:ext uri="{9D8B030D-6E8A-4147-A177-3AD203B41FA5}">
                      <a16:colId xmlns:a16="http://schemas.microsoft.com/office/drawing/2014/main" val="3797450039"/>
                    </a:ext>
                  </a:extLst>
                </a:gridCol>
                <a:gridCol w="3039722">
                  <a:extLst>
                    <a:ext uri="{9D8B030D-6E8A-4147-A177-3AD203B41FA5}">
                      <a16:colId xmlns:a16="http://schemas.microsoft.com/office/drawing/2014/main" val="2318629700"/>
                    </a:ext>
                  </a:extLst>
                </a:gridCol>
              </a:tblGrid>
              <a:tr h="214262">
                <a:tc>
                  <a:txBody>
                    <a:bodyPr/>
                    <a:lstStyle/>
                    <a:p>
                      <a:pPr algn="ctr" fontAlgn="b"/>
                      <a:r>
                        <a:rPr lang="en-US" sz="1200" b="1" u="none" strike="noStrike" dirty="0">
                          <a:effectLst/>
                        </a:rPr>
                        <a:t>Class</a:t>
                      </a:r>
                      <a:endParaRPr lang="en-US" sz="1200" b="1" i="0" u="none" strike="noStrike" dirty="0">
                        <a:solidFill>
                          <a:srgbClr val="000000"/>
                        </a:solidFill>
                        <a:effectLst/>
                        <a:latin typeface="Calibri" panose="020F0502020204030204" pitchFamily="34" charset="0"/>
                      </a:endParaRPr>
                    </a:p>
                  </a:txBody>
                  <a:tcPr marL="8507" marR="8507" marT="8507" marB="0" anchor="b"/>
                </a:tc>
                <a:tc>
                  <a:txBody>
                    <a:bodyPr/>
                    <a:lstStyle/>
                    <a:p>
                      <a:pPr algn="ctr" fontAlgn="b"/>
                      <a:r>
                        <a:rPr lang="en-US" sz="1200" b="1" u="none" strike="noStrike">
                          <a:effectLst/>
                        </a:rPr>
                        <a:t>Dates</a:t>
                      </a:r>
                      <a:endParaRPr lang="en-US" sz="1200" b="1" i="0" u="none" strike="noStrike">
                        <a:solidFill>
                          <a:srgbClr val="000000"/>
                        </a:solidFill>
                        <a:effectLst/>
                        <a:latin typeface="Calibri" panose="020F0502020204030204" pitchFamily="34" charset="0"/>
                      </a:endParaRPr>
                    </a:p>
                  </a:txBody>
                  <a:tcPr marL="8507" marR="8507" marT="8507" marB="0" anchor="b"/>
                </a:tc>
                <a:tc>
                  <a:txBody>
                    <a:bodyPr/>
                    <a:lstStyle/>
                    <a:p>
                      <a:pPr algn="ctr" fontAlgn="b"/>
                      <a:r>
                        <a:rPr lang="en-US" sz="1200" b="1" u="none" strike="noStrike" dirty="0">
                          <a:effectLst/>
                        </a:rPr>
                        <a:t>Location</a:t>
                      </a:r>
                      <a:endParaRPr lang="en-US" sz="1200" b="1" i="0" u="none" strike="noStrike" dirty="0">
                        <a:solidFill>
                          <a:srgbClr val="000000"/>
                        </a:solidFill>
                        <a:effectLst/>
                        <a:latin typeface="Calibri" panose="020F0502020204030204" pitchFamily="34" charset="0"/>
                      </a:endParaRPr>
                    </a:p>
                  </a:txBody>
                  <a:tcPr marL="8507" marR="8507" marT="8507" marB="0" anchor="b"/>
                </a:tc>
                <a:tc>
                  <a:txBody>
                    <a:bodyPr/>
                    <a:lstStyle/>
                    <a:p>
                      <a:pPr algn="ctr" fontAlgn="b"/>
                      <a:r>
                        <a:rPr lang="en-US" sz="1200" b="1" u="none" strike="noStrike" dirty="0">
                          <a:effectLst/>
                        </a:rPr>
                        <a:t>Address </a:t>
                      </a:r>
                      <a:endParaRPr lang="en-US" sz="1200" b="1" i="0" u="none" strike="noStrike" dirty="0">
                        <a:solidFill>
                          <a:srgbClr val="000000"/>
                        </a:solidFill>
                        <a:effectLst/>
                        <a:latin typeface="Calibri" panose="020F0502020204030204" pitchFamily="34" charset="0"/>
                      </a:endParaRPr>
                    </a:p>
                  </a:txBody>
                  <a:tcPr marL="8507" marR="8507" marT="8507" marB="0" anchor="b"/>
                </a:tc>
                <a:extLst>
                  <a:ext uri="{0D108BD9-81ED-4DB2-BD59-A6C34878D82A}">
                    <a16:rowId xmlns:a16="http://schemas.microsoft.com/office/drawing/2014/main" val="2656009366"/>
                  </a:ext>
                </a:extLst>
              </a:tr>
              <a:tr h="687592">
                <a:tc>
                  <a:txBody>
                    <a:bodyPr/>
                    <a:lstStyle/>
                    <a:p>
                      <a:pPr algn="l" fontAlgn="ctr"/>
                      <a:r>
                        <a:rPr lang="en-US" sz="1200" u="none" strike="noStrike" dirty="0">
                          <a:effectLst/>
                        </a:rPr>
                        <a:t>E/L 973: All-Hazards Position Specific Finance/Admin. Section Chief </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August 10-13</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Southlake DPS North Training Center</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100 E Dove Rd., Southlake, TX 76092</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1277415583"/>
                  </a:ext>
                </a:extLst>
              </a:tr>
              <a:tr h="687592">
                <a:tc>
                  <a:txBody>
                    <a:bodyPr/>
                    <a:lstStyle/>
                    <a:p>
                      <a:pPr algn="l" fontAlgn="ctr"/>
                      <a:r>
                        <a:rPr lang="en-US" sz="1200" u="none" strike="noStrike" dirty="0">
                          <a:effectLst/>
                        </a:rPr>
                        <a:t>E/L 952: NIMS ICS All-Hazards Position Specific Public Information Officer</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August 16-20</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Fort Worth EOC</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275 W. 13</a:t>
                      </a:r>
                      <a:r>
                        <a:rPr lang="en-US" sz="1200" u="none" strike="noStrike" baseline="30000" dirty="0">
                          <a:effectLst/>
                        </a:rPr>
                        <a:t>th</a:t>
                      </a:r>
                      <a:r>
                        <a:rPr lang="en-US" sz="1200" u="none" strike="noStrike" dirty="0">
                          <a:effectLst/>
                        </a:rPr>
                        <a:t> Street,  Fort Worth, TX 76102</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1073708067"/>
                  </a:ext>
                </a:extLst>
              </a:tr>
              <a:tr h="687592">
                <a:tc>
                  <a:txBody>
                    <a:bodyPr/>
                    <a:lstStyle/>
                    <a:p>
                      <a:pPr algn="l" fontAlgn="ctr"/>
                      <a:r>
                        <a:rPr lang="en-US" sz="1200" u="none" strike="noStrike" dirty="0">
                          <a:effectLst/>
                        </a:rPr>
                        <a:t>E/L 950: NIMS ICS All-Hazards Position Specific Incident Commander</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August 23-26</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Rowlett EOC</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8602 </a:t>
                      </a:r>
                      <a:r>
                        <a:rPr lang="en-US" sz="1200" u="none" strike="noStrike" dirty="0" err="1">
                          <a:effectLst/>
                        </a:rPr>
                        <a:t>Schrade</a:t>
                      </a:r>
                      <a:r>
                        <a:rPr lang="en-US" sz="1200" u="none" strike="noStrike" dirty="0">
                          <a:effectLst/>
                        </a:rPr>
                        <a:t> Road, Rowlett, TX 75088</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627691913"/>
                  </a:ext>
                </a:extLst>
              </a:tr>
              <a:tr h="687592">
                <a:tc>
                  <a:txBody>
                    <a:bodyPr/>
                    <a:lstStyle/>
                    <a:p>
                      <a:pPr algn="l" fontAlgn="ctr"/>
                      <a:r>
                        <a:rPr lang="en-US" sz="1200" u="none" strike="noStrike" dirty="0">
                          <a:effectLst/>
                        </a:rPr>
                        <a:t>E/L 958: All-Hazards Position Specific Operations Section Chief</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September 14-16</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Waxahachie EOC</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630 Farley Street, Waxahachie, Texas 75165</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405858798"/>
                  </a:ext>
                </a:extLst>
              </a:tr>
              <a:tr h="687592">
                <a:tc>
                  <a:txBody>
                    <a:bodyPr/>
                    <a:lstStyle/>
                    <a:p>
                      <a:pPr algn="l" fontAlgn="ctr"/>
                      <a:r>
                        <a:rPr lang="en-US" sz="1200" u="none" strike="noStrike" dirty="0">
                          <a:effectLst/>
                        </a:rPr>
                        <a:t>O-305 Type 3 All-Hazards IMT Course</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September 27 - October 1</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Dallas County EOC</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it-IT" sz="1200" u="none" strike="noStrike" dirty="0">
                          <a:effectLst/>
                        </a:rPr>
                        <a:t>2121 Panoramic Circle Ste. 240, Dallas, TX 75212</a:t>
                      </a:r>
                      <a:endParaRPr lang="it-IT"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138376836"/>
                  </a:ext>
                </a:extLst>
              </a:tr>
              <a:tr h="687592">
                <a:tc>
                  <a:txBody>
                    <a:bodyPr/>
                    <a:lstStyle/>
                    <a:p>
                      <a:pPr algn="l" fontAlgn="ctr"/>
                      <a:r>
                        <a:rPr lang="en-US" sz="1200" u="none" strike="noStrike" dirty="0">
                          <a:effectLst/>
                        </a:rPr>
                        <a:t>Command &amp; Control</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October 12-15</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Southlake DPS North Training Center</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100 E Dove Rd., Southlake, TX 76092</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302657579"/>
                  </a:ext>
                </a:extLst>
              </a:tr>
              <a:tr h="687592">
                <a:tc>
                  <a:txBody>
                    <a:bodyPr/>
                    <a:lstStyle/>
                    <a:p>
                      <a:pPr algn="l" fontAlgn="ctr"/>
                      <a:r>
                        <a:rPr lang="en-US" sz="1200" u="none" strike="noStrike" dirty="0">
                          <a:effectLst/>
                        </a:rPr>
                        <a:t>E/L 962: All-Hazards Position Specific Planning Section Chief</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October 26-28</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North Central Texas Council of Governments</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616 Six Flags Dr., Arlington, TX 76011</a:t>
                      </a:r>
                      <a:endParaRPr lang="en-US"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67864585"/>
                  </a:ext>
                </a:extLst>
              </a:tr>
              <a:tr h="687592">
                <a:tc>
                  <a:txBody>
                    <a:bodyPr/>
                    <a:lstStyle/>
                    <a:p>
                      <a:pPr algn="l" fontAlgn="ctr"/>
                      <a:r>
                        <a:rPr lang="en-US" sz="1200" u="none" strike="noStrike" dirty="0">
                          <a:effectLst/>
                        </a:rPr>
                        <a:t>Command &amp; Control</a:t>
                      </a:r>
                      <a:endParaRPr lang="en-US" sz="1200" b="0" i="0" u="none" strike="noStrike" dirty="0">
                        <a:solidFill>
                          <a:srgbClr val="212121"/>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November 8-11</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en-US" sz="1200" u="none" strike="noStrike" dirty="0">
                          <a:effectLst/>
                        </a:rPr>
                        <a:t>Dallas County EOC</a:t>
                      </a:r>
                      <a:endParaRPr lang="en-US" sz="1200" b="0" i="0" u="none" strike="noStrike" dirty="0">
                        <a:solidFill>
                          <a:srgbClr val="000000"/>
                        </a:solidFill>
                        <a:effectLst/>
                        <a:latin typeface="Calibri" panose="020F0502020204030204" pitchFamily="34" charset="0"/>
                      </a:endParaRPr>
                    </a:p>
                  </a:txBody>
                  <a:tcPr marL="8507" marR="8507" marT="8507" marB="0" anchor="ctr"/>
                </a:tc>
                <a:tc>
                  <a:txBody>
                    <a:bodyPr/>
                    <a:lstStyle/>
                    <a:p>
                      <a:pPr algn="l" fontAlgn="b"/>
                      <a:r>
                        <a:rPr lang="it-IT" sz="1200" u="none" strike="noStrike" dirty="0">
                          <a:effectLst/>
                        </a:rPr>
                        <a:t>2121 Panoramic Circle Ste. 240, Dallas, TX 75212</a:t>
                      </a:r>
                      <a:endParaRPr lang="it-IT" sz="1200" b="0" i="0" u="none" strike="noStrike" dirty="0">
                        <a:solidFill>
                          <a:srgbClr val="000000"/>
                        </a:solidFill>
                        <a:effectLst/>
                        <a:latin typeface="Calibri" panose="020F0502020204030204" pitchFamily="34" charset="0"/>
                      </a:endParaRPr>
                    </a:p>
                  </a:txBody>
                  <a:tcPr marL="8507" marR="8507" marT="8507" marB="0" anchor="ctr"/>
                </a:tc>
                <a:extLst>
                  <a:ext uri="{0D108BD9-81ED-4DB2-BD59-A6C34878D82A}">
                    <a16:rowId xmlns:a16="http://schemas.microsoft.com/office/drawing/2014/main" val="3299944735"/>
                  </a:ext>
                </a:extLst>
              </a:tr>
            </a:tbl>
          </a:graphicData>
        </a:graphic>
      </p:graphicFrame>
    </p:spTree>
    <p:extLst>
      <p:ext uri="{BB962C8B-B14F-4D97-AF65-F5344CB8AC3E}">
        <p14:creationId xmlns:p14="http://schemas.microsoft.com/office/powerpoint/2010/main" val="2037942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8229600" cy="914400"/>
          </a:xfrm>
        </p:spPr>
        <p:txBody>
          <a:bodyPr/>
          <a:lstStyle/>
          <a:p>
            <a:r>
              <a:rPr lang="en-US" dirty="0">
                <a:solidFill>
                  <a:schemeClr val="tx1"/>
                </a:solidFill>
              </a:rPr>
              <a:t>Upcoming Dates</a:t>
            </a:r>
            <a:endParaRPr lang="en-US" dirty="0">
              <a:solidFill>
                <a:schemeClr val="tx1"/>
              </a:solidFill>
              <a:latin typeface="Californian FB" panose="0207040306080B030204" pitchFamily="18" charset="0"/>
            </a:endParaRPr>
          </a:p>
        </p:txBody>
      </p:sp>
      <p:sp>
        <p:nvSpPr>
          <p:cNvPr id="3" name="Content Placeholder 2"/>
          <p:cNvSpPr>
            <a:spLocks noGrp="1"/>
          </p:cNvSpPr>
          <p:nvPr>
            <p:ph idx="1"/>
          </p:nvPr>
        </p:nvSpPr>
        <p:spPr>
          <a:xfrm>
            <a:off x="457200" y="1295400"/>
            <a:ext cx="11201400" cy="4800600"/>
          </a:xfrm>
        </p:spPr>
        <p:txBody>
          <a:bodyPr/>
          <a:lstStyle/>
          <a:p>
            <a:endParaRPr lang="en-US" sz="1800" dirty="0">
              <a:effectLst/>
              <a:latin typeface="Arial" panose="020B0604020202020204" pitchFamily="34" charset="0"/>
              <a:ea typeface="Times New Roman" panose="02020603050405020304" pitchFamily="18" charset="0"/>
            </a:endParaRPr>
          </a:p>
          <a:p>
            <a:r>
              <a:rPr lang="en-US" sz="2400" dirty="0">
                <a:effectLst/>
                <a:latin typeface="Californian FB"/>
              </a:rPr>
              <a:t>August 11, 2021 - CCTA Workshop, Fort Worth </a:t>
            </a:r>
          </a:p>
          <a:p>
            <a:r>
              <a:rPr lang="en-US" sz="2400" dirty="0">
                <a:effectLst/>
                <a:latin typeface="Californian FB"/>
              </a:rPr>
              <a:t>August 12, 2021 - EMWG Meeting</a:t>
            </a:r>
          </a:p>
          <a:p>
            <a:r>
              <a:rPr lang="en-US" sz="2400" dirty="0">
                <a:effectLst/>
                <a:latin typeface="Californian FB"/>
              </a:rPr>
              <a:t>August 19, 2021 – EPPC Meeting </a:t>
            </a:r>
          </a:p>
          <a:p>
            <a:r>
              <a:rPr lang="en-US" sz="2400" dirty="0">
                <a:effectLst/>
                <a:latin typeface="Californian FB"/>
              </a:rPr>
              <a:t>August 30 – September 2, 2021 – National Homeland Security Conference (Las Vegas)</a:t>
            </a:r>
          </a:p>
          <a:p>
            <a:r>
              <a:rPr lang="en-US" sz="2400" dirty="0">
                <a:effectLst/>
                <a:latin typeface="Californian FB"/>
              </a:rPr>
              <a:t>October 15-22 - International Association of Emergency Managers (Grand Rapids, MI)</a:t>
            </a:r>
          </a:p>
          <a:p>
            <a:pPr marL="0" indent="0">
              <a:buNone/>
            </a:pPr>
            <a:endParaRPr lang="en-US" dirty="0">
              <a:effectLst/>
              <a:latin typeface="Californian FB"/>
            </a:endParaRPr>
          </a:p>
          <a:p>
            <a:endParaRPr lang="en-US" dirty="0">
              <a:effectLst/>
              <a:latin typeface="Californian FB"/>
            </a:endParaRPr>
          </a:p>
        </p:txBody>
      </p:sp>
    </p:spTree>
    <p:extLst>
      <p:ext uri="{BB962C8B-B14F-4D97-AF65-F5344CB8AC3E}">
        <p14:creationId xmlns:p14="http://schemas.microsoft.com/office/powerpoint/2010/main" val="1450991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Rot="1" noChangeArrowheads="1"/>
          </p:cNvSpPr>
          <p:nvPr>
            <p:ph type="title"/>
          </p:nvPr>
        </p:nvSpPr>
        <p:spPr/>
        <p:txBody>
          <a:bodyPr/>
          <a:lstStyle/>
          <a:p>
            <a:pPr>
              <a:defRPr/>
            </a:pPr>
            <a:r>
              <a:rPr lang="en-US" sz="4000" dirty="0">
                <a:solidFill>
                  <a:schemeClr val="tx1"/>
                </a:solidFill>
                <a:latin typeface="Californian FB" pitchFamily="18" charset="0"/>
              </a:rPr>
              <a:t>Announcements</a:t>
            </a:r>
          </a:p>
        </p:txBody>
      </p:sp>
      <p:sp>
        <p:nvSpPr>
          <p:cNvPr id="318467" name="Rectangle 3"/>
          <p:cNvSpPr>
            <a:spLocks noGrp="1" noChangeArrowheads="1"/>
          </p:cNvSpPr>
          <p:nvPr>
            <p:ph idx="1"/>
          </p:nvPr>
        </p:nvSpPr>
        <p:spPr>
          <a:xfrm>
            <a:off x="609600" y="1371600"/>
            <a:ext cx="10820400" cy="5105400"/>
          </a:xfrm>
        </p:spPr>
        <p:txBody>
          <a:bodyPr/>
          <a:lstStyle/>
          <a:p>
            <a:pPr eaLnBrk="1" hangingPunct="1">
              <a:defRPr/>
            </a:pPr>
            <a:r>
              <a:rPr lang="en-US" dirty="0">
                <a:effectLst/>
              </a:rPr>
              <a:t>NCTCOG Update</a:t>
            </a:r>
          </a:p>
          <a:p>
            <a:pPr eaLnBrk="1" hangingPunct="1">
              <a:defRPr/>
            </a:pPr>
            <a:r>
              <a:rPr lang="en-US" dirty="0">
                <a:effectLst/>
              </a:rPr>
              <a:t>Committee/ Public Comments</a:t>
            </a:r>
          </a:p>
          <a:p>
            <a:pPr eaLnBrk="1" hangingPunct="1">
              <a:defRPr/>
            </a:pPr>
            <a:r>
              <a:rPr lang="en-US" dirty="0">
                <a:effectLst/>
                <a:latin typeface="Californian FB" pitchFamily="18" charset="0"/>
              </a:rPr>
              <a:t>Adjournment</a:t>
            </a: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algn="ctr" eaLnBrk="1" hangingPunct="1">
              <a:buFont typeface="Wingdings" pitchFamily="2" charset="2"/>
              <a:buNone/>
              <a:defRPr/>
            </a:pPr>
            <a:endParaRPr lang="en-US" sz="2800" dirty="0">
              <a:latin typeface="Californian FB" panose="0207040306080B0302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1981200" y="152400"/>
            <a:ext cx="8229600" cy="1143000"/>
          </a:xfrm>
        </p:spPr>
        <p:txBody>
          <a:bodyPr/>
          <a:lstStyle/>
          <a:p>
            <a:pPr eaLnBrk="1" hangingPunct="1">
              <a:defRPr/>
            </a:pPr>
            <a:r>
              <a:rPr lang="en-US" dirty="0">
                <a:solidFill>
                  <a:schemeClr val="tx1"/>
                </a:solidFill>
                <a:effectLst>
                  <a:outerShdw blurRad="38100" dist="38100" dir="2700000" algn="tl">
                    <a:srgbClr val="000000">
                      <a:alpha val="43137"/>
                    </a:srgbClr>
                  </a:outerShdw>
                </a:effectLst>
                <a:latin typeface="Californian FB" pitchFamily="18" charset="0"/>
              </a:rPr>
              <a:t>Welcome</a:t>
            </a:r>
          </a:p>
        </p:txBody>
      </p:sp>
      <p:sp>
        <p:nvSpPr>
          <p:cNvPr id="288771" name="Rectangle 3"/>
          <p:cNvSpPr>
            <a:spLocks noGrp="1" noChangeArrowheads="1"/>
          </p:cNvSpPr>
          <p:nvPr>
            <p:ph idx="1"/>
          </p:nvPr>
        </p:nvSpPr>
        <p:spPr>
          <a:xfrm>
            <a:off x="1219200" y="1447800"/>
            <a:ext cx="9753600" cy="4495800"/>
          </a:xfrm>
        </p:spPr>
        <p:txBody>
          <a:bodyPr/>
          <a:lstStyle/>
          <a:p>
            <a:pPr eaLnBrk="1" hangingPunct="1">
              <a:defRPr/>
            </a:pPr>
            <a:r>
              <a:rPr lang="en-US" dirty="0">
                <a:effectLst/>
                <a:latin typeface="Californian FB" pitchFamily="18" charset="0"/>
              </a:rPr>
              <a:t>Opening Remarks </a:t>
            </a:r>
          </a:p>
          <a:p>
            <a:pPr eaLnBrk="1" hangingPunct="1">
              <a:defRPr/>
            </a:pPr>
            <a:r>
              <a:rPr lang="en-US" dirty="0">
                <a:effectLst/>
                <a:latin typeface="Californian FB" pitchFamily="18" charset="0"/>
              </a:rPr>
              <a:t>Roll Call</a:t>
            </a:r>
          </a:p>
          <a:p>
            <a:pPr eaLnBrk="1" hangingPunct="1">
              <a:defRPr/>
            </a:pPr>
            <a:r>
              <a:rPr lang="en-US" dirty="0">
                <a:effectLst/>
                <a:latin typeface="Californian FB" pitchFamily="18" charset="0"/>
              </a:rPr>
              <a:t>Approval of </a:t>
            </a:r>
            <a:r>
              <a:rPr lang="en-US" dirty="0">
                <a:effectLst/>
              </a:rPr>
              <a:t>the last </a:t>
            </a:r>
            <a:r>
              <a:rPr lang="en-US" dirty="0">
                <a:effectLst/>
                <a:latin typeface="Californian FB" pitchFamily="18" charset="0"/>
              </a:rPr>
              <a:t>meeting’s notes</a:t>
            </a:r>
          </a:p>
          <a:p>
            <a:pPr marL="0" indent="0" eaLnBrk="1" hangingPunct="1">
              <a:buNone/>
              <a:defRPr/>
            </a:pPr>
            <a:endParaRPr lang="en-US" sz="4000" dirty="0">
              <a:effectLst>
                <a:outerShdw blurRad="38100" dist="38100" dir="2700000" algn="tl">
                  <a:srgbClr val="000000">
                    <a:alpha val="43137"/>
                  </a:srgbClr>
                </a:outerShdw>
              </a:effectLst>
              <a:latin typeface="Californian FB" pitchFamily="18" charset="0"/>
            </a:endParaRPr>
          </a:p>
        </p:txBody>
      </p:sp>
    </p:spTree>
    <p:extLst>
      <p:ext uri="{BB962C8B-B14F-4D97-AF65-F5344CB8AC3E}">
        <p14:creationId xmlns:p14="http://schemas.microsoft.com/office/powerpoint/2010/main" val="1891845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3044279"/>
            <a:ext cx="8915400" cy="769441"/>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Action Items</a:t>
            </a:r>
          </a:p>
        </p:txBody>
      </p:sp>
    </p:spTree>
    <p:extLst>
      <p:ext uri="{BB962C8B-B14F-4D97-AF65-F5344CB8AC3E}">
        <p14:creationId xmlns:p14="http://schemas.microsoft.com/office/powerpoint/2010/main" val="3242266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157" y="99219"/>
            <a:ext cx="10972800" cy="715962"/>
          </a:xfrm>
        </p:spPr>
        <p:txBody>
          <a:bodyPr/>
          <a:lstStyle/>
          <a:p>
            <a:r>
              <a:rPr lang="en-US" sz="4000" dirty="0">
                <a:solidFill>
                  <a:schemeClr val="tx1"/>
                </a:solidFill>
                <a:latin typeface="Californian FB" panose="0207040306080B030204" pitchFamily="18" charset="0"/>
              </a:rPr>
              <a:t>REPAC SME Seats</a:t>
            </a:r>
          </a:p>
        </p:txBody>
      </p:sp>
      <p:sp>
        <p:nvSpPr>
          <p:cNvPr id="4" name="Content Placeholder 3"/>
          <p:cNvSpPr>
            <a:spLocks noGrp="1"/>
          </p:cNvSpPr>
          <p:nvPr>
            <p:ph idx="1"/>
          </p:nvPr>
        </p:nvSpPr>
        <p:spPr>
          <a:xfrm>
            <a:off x="228600" y="1066800"/>
            <a:ext cx="11348357" cy="5585619"/>
          </a:xfrm>
        </p:spPr>
        <p:txBody>
          <a:bodyPr/>
          <a:lstStyle/>
          <a:p>
            <a:r>
              <a:rPr lang="en-US" sz="2600" dirty="0">
                <a:effectLst/>
              </a:rPr>
              <a:t>Nominees must have a minimum of three years of work experience in the designated SME seat or related field. </a:t>
            </a:r>
          </a:p>
          <a:p>
            <a:endParaRPr lang="en-US" sz="2600" dirty="0">
              <a:effectLst/>
            </a:endParaRPr>
          </a:p>
          <a:p>
            <a:r>
              <a:rPr lang="en-US" sz="2600" dirty="0">
                <a:effectLst/>
              </a:rPr>
              <a:t>Nominations must come through a recognized working group chair</a:t>
            </a:r>
          </a:p>
          <a:p>
            <a:endParaRPr lang="en-US" sz="2600" dirty="0">
              <a:effectLst/>
            </a:endParaRPr>
          </a:p>
          <a:p>
            <a:r>
              <a:rPr lang="en-US" sz="2600" dirty="0">
                <a:effectLst/>
              </a:rPr>
              <a:t>Membership is a three-year term</a:t>
            </a:r>
          </a:p>
          <a:p>
            <a:endParaRPr lang="en-US" sz="2600" dirty="0">
              <a:effectLst/>
            </a:endParaRPr>
          </a:p>
          <a:p>
            <a:r>
              <a:rPr lang="en-US" sz="2600" dirty="0">
                <a:effectLst/>
              </a:rPr>
              <a:t>Members can serve two consecutive three-year terms, before being asked to step down for one term.</a:t>
            </a:r>
          </a:p>
          <a:p>
            <a:pPr marL="0" lvl="0" indent="0">
              <a:buNone/>
            </a:pPr>
            <a:endParaRPr lang="en-US" sz="2600" dirty="0">
              <a:effectLst/>
              <a:latin typeface="Californian FB" panose="0207040306080B030204" pitchFamily="18" charset="0"/>
            </a:endParaRPr>
          </a:p>
          <a:p>
            <a:endParaRPr lang="en-US" sz="2600" dirty="0">
              <a:latin typeface="Californian FB" panose="0207040306080B030204" pitchFamily="18" charset="0"/>
            </a:endParaRPr>
          </a:p>
        </p:txBody>
      </p:sp>
    </p:spTree>
    <p:extLst>
      <p:ext uri="{BB962C8B-B14F-4D97-AF65-F5344CB8AC3E}">
        <p14:creationId xmlns:p14="http://schemas.microsoft.com/office/powerpoint/2010/main" val="242550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157" y="99219"/>
            <a:ext cx="10972800" cy="715962"/>
          </a:xfrm>
        </p:spPr>
        <p:txBody>
          <a:bodyPr/>
          <a:lstStyle/>
          <a:p>
            <a:r>
              <a:rPr lang="en-US" sz="4000" dirty="0">
                <a:solidFill>
                  <a:schemeClr val="tx1"/>
                </a:solidFill>
                <a:latin typeface="Californian FB" panose="0207040306080B030204" pitchFamily="18" charset="0"/>
              </a:rPr>
              <a:t>REPAC Seats</a:t>
            </a:r>
          </a:p>
        </p:txBody>
      </p:sp>
      <p:sp>
        <p:nvSpPr>
          <p:cNvPr id="4" name="Content Placeholder 3"/>
          <p:cNvSpPr>
            <a:spLocks noGrp="1"/>
          </p:cNvSpPr>
          <p:nvPr>
            <p:ph idx="1"/>
          </p:nvPr>
        </p:nvSpPr>
        <p:spPr>
          <a:xfrm>
            <a:off x="1371600" y="815181"/>
            <a:ext cx="9906000" cy="5585619"/>
          </a:xfrm>
        </p:spPr>
        <p:txBody>
          <a:bodyPr/>
          <a:lstStyle/>
          <a:p>
            <a:pPr lvl="1"/>
            <a:r>
              <a:rPr lang="en-US" sz="2600" dirty="0">
                <a:effectLst/>
              </a:rPr>
              <a:t>Public Works (1) – Urban</a:t>
            </a:r>
          </a:p>
          <a:p>
            <a:pPr lvl="2"/>
            <a:r>
              <a:rPr lang="en-US" sz="2200" dirty="0">
                <a:effectLst/>
              </a:rPr>
              <a:t>Gary Enna, Rowlett</a:t>
            </a:r>
          </a:p>
          <a:p>
            <a:pPr lvl="1"/>
            <a:r>
              <a:rPr lang="en-US" sz="2600" dirty="0">
                <a:effectLst/>
                <a:latin typeface="Californian FB" panose="0207040306080B030204" pitchFamily="18" charset="0"/>
              </a:rPr>
              <a:t>Communications (1) – Urban or Rural</a:t>
            </a:r>
          </a:p>
          <a:p>
            <a:pPr lvl="2"/>
            <a:r>
              <a:rPr lang="en-US" sz="2200" dirty="0">
                <a:effectLst/>
                <a:latin typeface="Californian FB" panose="0207040306080B030204" pitchFamily="18" charset="0"/>
              </a:rPr>
              <a:t>John Chaney, Irving </a:t>
            </a:r>
          </a:p>
          <a:p>
            <a:pPr lvl="1"/>
            <a:r>
              <a:rPr lang="en-US" sz="2600" dirty="0">
                <a:effectLst/>
                <a:latin typeface="Californian FB" panose="0207040306080B030204" pitchFamily="18" charset="0"/>
              </a:rPr>
              <a:t>Emergency Management (1) – Rural</a:t>
            </a:r>
          </a:p>
          <a:p>
            <a:pPr lvl="2"/>
            <a:r>
              <a:rPr lang="en-US" sz="2200" dirty="0">
                <a:effectLst/>
              </a:rPr>
              <a:t>Any of the 12 rural counties or cities under 100,000 in the Urban Counties</a:t>
            </a:r>
            <a:endParaRPr lang="en-US" sz="2200" dirty="0">
              <a:effectLst/>
              <a:latin typeface="Californian FB" panose="0207040306080B030204" pitchFamily="18" charset="0"/>
            </a:endParaRPr>
          </a:p>
          <a:p>
            <a:pPr lvl="2"/>
            <a:r>
              <a:rPr lang="en-US" sz="2200" dirty="0">
                <a:effectLst/>
                <a:latin typeface="Californian FB" panose="0207040306080B030204" pitchFamily="18" charset="0"/>
              </a:rPr>
              <a:t>Open for Nomination</a:t>
            </a:r>
          </a:p>
          <a:p>
            <a:pPr lvl="1"/>
            <a:r>
              <a:rPr lang="en-US" sz="2600" dirty="0">
                <a:effectLst/>
              </a:rPr>
              <a:t>Cyber Security (1) – Urban or Rural</a:t>
            </a:r>
          </a:p>
          <a:p>
            <a:pPr lvl="2"/>
            <a:r>
              <a:rPr lang="en-US" sz="2200" dirty="0">
                <a:effectLst/>
                <a:latin typeface="Californian FB" panose="0207040306080B030204" pitchFamily="18" charset="0"/>
              </a:rPr>
              <a:t>Todd Landrum</a:t>
            </a:r>
            <a:r>
              <a:rPr lang="en-US" sz="2200" dirty="0">
                <a:effectLst/>
              </a:rPr>
              <a:t>, Denton County</a:t>
            </a:r>
          </a:p>
          <a:p>
            <a:pPr lvl="1"/>
            <a:r>
              <a:rPr lang="en-US" sz="2600" dirty="0">
                <a:effectLst/>
              </a:rPr>
              <a:t>Johnson County</a:t>
            </a:r>
          </a:p>
          <a:p>
            <a:pPr lvl="2"/>
            <a:r>
              <a:rPr lang="en-US" sz="2200" dirty="0">
                <a:effectLst/>
                <a:latin typeface="Californian FB" panose="0207040306080B030204" pitchFamily="18" charset="0"/>
              </a:rPr>
              <a:t>Jamie Moore, Johnson County</a:t>
            </a:r>
          </a:p>
          <a:p>
            <a:pPr lvl="1"/>
            <a:r>
              <a:rPr lang="en-US" sz="2600" dirty="0">
                <a:effectLst/>
              </a:rPr>
              <a:t>Erath County</a:t>
            </a:r>
          </a:p>
          <a:p>
            <a:pPr lvl="2"/>
            <a:r>
              <a:rPr lang="en-US" sz="2200" dirty="0">
                <a:effectLst/>
                <a:latin typeface="Californian FB" panose="0207040306080B030204" pitchFamily="18" charset="0"/>
              </a:rPr>
              <a:t>Cyndi Smith, Erath County</a:t>
            </a:r>
          </a:p>
          <a:p>
            <a:pPr lvl="2"/>
            <a:endParaRPr lang="en-US" sz="2200" dirty="0">
              <a:effectLst/>
              <a:latin typeface="Californian FB" panose="0207040306080B030204" pitchFamily="18" charset="0"/>
            </a:endParaRPr>
          </a:p>
          <a:p>
            <a:pPr lvl="1"/>
            <a:endParaRPr lang="en-US" sz="1600" dirty="0">
              <a:effectLst/>
            </a:endParaRPr>
          </a:p>
          <a:p>
            <a:endParaRPr lang="en-US" sz="2600" dirty="0">
              <a:latin typeface="Californian FB" panose="0207040306080B030204" pitchFamily="18" charset="0"/>
            </a:endParaRPr>
          </a:p>
        </p:txBody>
      </p:sp>
    </p:spTree>
    <p:extLst>
      <p:ext uri="{BB962C8B-B14F-4D97-AF65-F5344CB8AC3E}">
        <p14:creationId xmlns:p14="http://schemas.microsoft.com/office/powerpoint/2010/main" val="170101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8BB48-C242-4E7B-BB0F-3596771E2167}"/>
              </a:ext>
            </a:extLst>
          </p:cNvPr>
          <p:cNvSpPr>
            <a:spLocks noGrp="1"/>
          </p:cNvSpPr>
          <p:nvPr>
            <p:ph type="title"/>
          </p:nvPr>
        </p:nvSpPr>
        <p:spPr/>
        <p:txBody>
          <a:bodyPr/>
          <a:lstStyle/>
          <a:p>
            <a:r>
              <a:rPr lang="en-US" dirty="0"/>
              <a:t>REPAC Handbook Updates</a:t>
            </a:r>
          </a:p>
        </p:txBody>
      </p:sp>
      <p:sp>
        <p:nvSpPr>
          <p:cNvPr id="3" name="Content Placeholder 2">
            <a:extLst>
              <a:ext uri="{FF2B5EF4-FFF2-40B4-BE49-F238E27FC236}">
                <a16:creationId xmlns:a16="http://schemas.microsoft.com/office/drawing/2014/main" id="{43341BCE-2045-4C17-85F2-06D5810908D4}"/>
              </a:ext>
            </a:extLst>
          </p:cNvPr>
          <p:cNvSpPr>
            <a:spLocks noGrp="1"/>
          </p:cNvSpPr>
          <p:nvPr>
            <p:ph idx="1"/>
          </p:nvPr>
        </p:nvSpPr>
        <p:spPr/>
        <p:txBody>
          <a:bodyPr/>
          <a:lstStyle/>
          <a:p>
            <a:pPr marL="342900" marR="0" lvl="0" indent="-342900">
              <a:spcBef>
                <a:spcPts val="0"/>
              </a:spcBef>
              <a:spcAft>
                <a:spcPts val="0"/>
              </a:spcAft>
              <a:buFont typeface="Symbol" panose="05050102010706020507" pitchFamily="18" charset="2"/>
              <a:buChar char=""/>
              <a:tabLst>
                <a:tab pos="5943600" algn="r"/>
                <a:tab pos="6343650" algn="r"/>
                <a:tab pos="6457950" algn="r"/>
              </a:tabLst>
            </a:pPr>
            <a:r>
              <a:rPr lang="en-US" sz="2800" dirty="0">
                <a:effectLst/>
                <a:ea typeface="Times New Roman" panose="02020603050405020304" pitchFamily="18" charset="0"/>
                <a:cs typeface="Times New Roman" panose="02020603050405020304" pitchFamily="18" charset="0"/>
              </a:rPr>
              <a:t>Added pg. </a:t>
            </a:r>
            <a:r>
              <a:rPr lang="en-US" sz="2800">
                <a:effectLst/>
                <a:ea typeface="Times New Roman" panose="02020603050405020304" pitchFamily="18" charset="0"/>
                <a:cs typeface="Times New Roman" panose="02020603050405020304" pitchFamily="18" charset="0"/>
              </a:rPr>
              <a:t>8 </a:t>
            </a:r>
            <a:r>
              <a:rPr lang="en-US" sz="2800" dirty="0">
                <a:effectLst/>
                <a:ea typeface="Times New Roman" panose="02020603050405020304" pitchFamily="18" charset="0"/>
                <a:cs typeface="Times New Roman" panose="02020603050405020304" pitchFamily="18" charset="0"/>
              </a:rPr>
              <a:t>– Failure to adhere to the code of conduct may result in removal from committee by the Chair and Vice-chair. </a:t>
            </a:r>
          </a:p>
          <a:p>
            <a:pPr marL="342900" marR="0" lvl="0" indent="-342900">
              <a:spcBef>
                <a:spcPts val="0"/>
              </a:spcBef>
              <a:spcAft>
                <a:spcPts val="0"/>
              </a:spcAft>
              <a:buFont typeface="Symbol" panose="05050102010706020507" pitchFamily="18" charset="2"/>
              <a:buChar char=""/>
              <a:tabLst>
                <a:tab pos="5943600" algn="r"/>
                <a:tab pos="6343650" algn="r"/>
                <a:tab pos="6457950" algn="r"/>
              </a:tabLst>
            </a:pPr>
            <a:endParaRPr lang="en-US" sz="2800" dirty="0">
              <a:effectLs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5943600" algn="r"/>
                <a:tab pos="6343650" algn="r"/>
                <a:tab pos="6457950" algn="r"/>
              </a:tabLst>
            </a:pPr>
            <a:r>
              <a:rPr lang="en-US" sz="2800" dirty="0">
                <a:effectLst/>
                <a:ea typeface="Times New Roman" panose="02020603050405020304" pitchFamily="18" charset="0"/>
                <a:cs typeface="Times New Roman" panose="02020603050405020304" pitchFamily="18" charset="0"/>
              </a:rPr>
              <a:t>Added pg. 15 – Designate a scribe who will take notes during each meeting and send to the working group via listserv within one (1) week of the meeting. </a:t>
            </a:r>
          </a:p>
          <a:p>
            <a:pPr marL="342900" marR="0" lvl="0" indent="-342900">
              <a:spcBef>
                <a:spcPts val="0"/>
              </a:spcBef>
              <a:spcAft>
                <a:spcPts val="0"/>
              </a:spcAft>
              <a:buFont typeface="Symbol" panose="05050102010706020507" pitchFamily="18" charset="2"/>
              <a:buChar char=""/>
              <a:tabLst>
                <a:tab pos="5943600" algn="r"/>
                <a:tab pos="6343650" algn="r"/>
                <a:tab pos="6457950" algn="r"/>
              </a:tabLst>
            </a:pPr>
            <a:endParaRPr lang="en-US" sz="2800" dirty="0">
              <a:effectLs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5943600" algn="r"/>
                <a:tab pos="6343650" algn="r"/>
                <a:tab pos="6457950" algn="r"/>
              </a:tabLst>
            </a:pPr>
            <a:r>
              <a:rPr lang="en-US" sz="2800" dirty="0">
                <a:effectLst/>
                <a:ea typeface="Times New Roman" panose="02020603050405020304" pitchFamily="18" charset="0"/>
                <a:cs typeface="Times New Roman" panose="02020603050405020304" pitchFamily="18" charset="0"/>
              </a:rPr>
              <a:t>Added pg. 17-18 – Cyber Security as a recognized working group </a:t>
            </a:r>
          </a:p>
          <a:p>
            <a:endParaRPr lang="en-US" dirty="0"/>
          </a:p>
        </p:txBody>
      </p:sp>
    </p:spTree>
    <p:extLst>
      <p:ext uri="{BB962C8B-B14F-4D97-AF65-F5344CB8AC3E}">
        <p14:creationId xmlns:p14="http://schemas.microsoft.com/office/powerpoint/2010/main" val="1281972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3044279"/>
            <a:ext cx="8915400" cy="769441"/>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Discussion Items</a:t>
            </a:r>
          </a:p>
        </p:txBody>
      </p:sp>
    </p:spTree>
    <p:extLst>
      <p:ext uri="{BB962C8B-B14F-4D97-AF65-F5344CB8AC3E}">
        <p14:creationId xmlns:p14="http://schemas.microsoft.com/office/powerpoint/2010/main" val="7994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1905000"/>
            <a:ext cx="8915400" cy="3339376"/>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Public Education Working Group Update </a:t>
            </a:r>
          </a:p>
          <a:p>
            <a:pPr algn="ctr"/>
            <a:endParaRPr lang="en-US" sz="4400" dirty="0">
              <a:effectLst>
                <a:outerShdw blurRad="38100" dist="38100" dir="2700000" algn="tl">
                  <a:srgbClr val="000000">
                    <a:alpha val="43137"/>
                  </a:srgbClr>
                </a:outerShdw>
              </a:effectLst>
              <a:latin typeface="Californian FB" panose="0207040306080B030204" pitchFamily="18" charset="0"/>
            </a:endParaRPr>
          </a:p>
          <a:p>
            <a:pPr algn="ctr"/>
            <a:r>
              <a:rPr lang="en-US" sz="4400" dirty="0">
                <a:effectLst>
                  <a:outerShdw blurRad="38100" dist="38100" dir="2700000" algn="tl">
                    <a:srgbClr val="000000">
                      <a:alpha val="43137"/>
                    </a:srgbClr>
                  </a:outerShdw>
                </a:effectLst>
                <a:latin typeface="Californian FB" panose="0207040306080B030204" pitchFamily="18" charset="0"/>
              </a:rPr>
              <a:t>Daniel Ringhauser</a:t>
            </a:r>
          </a:p>
          <a:p>
            <a:pPr algn="ctr"/>
            <a:r>
              <a:rPr lang="en-US" sz="2800" dirty="0">
                <a:effectLst>
                  <a:outerShdw blurRad="38100" dist="38100" dir="2700000" algn="tl">
                    <a:srgbClr val="000000">
                      <a:alpha val="43137"/>
                    </a:srgbClr>
                  </a:outerShdw>
                </a:effectLst>
                <a:latin typeface="Californian FB" panose="0207040306080B030204" pitchFamily="18" charset="0"/>
              </a:rPr>
              <a:t>City of Grand Prairie</a:t>
            </a:r>
          </a:p>
        </p:txBody>
      </p:sp>
    </p:spTree>
    <p:extLst>
      <p:ext uri="{BB962C8B-B14F-4D97-AF65-F5344CB8AC3E}">
        <p14:creationId xmlns:p14="http://schemas.microsoft.com/office/powerpoint/2010/main" val="23533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ank">
  <a:themeElements>
    <a:clrScheme name="blan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blank">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Unicode MS" pitchFamily="34" charset="-128"/>
          </a:defRPr>
        </a:defPPr>
      </a:lstStyle>
    </a:lnDef>
  </a:objectDefaults>
  <a:extraClrSchemeLst>
    <a:extraClrScheme>
      <a:clrScheme name="blan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blank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blank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blank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blank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blank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blank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blank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blank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
      <a:clrScheme name="blank 10">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blank 1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5050"/>
        </a:hlink>
        <a:folHlink>
          <a:srgbClr val="FFCC00"/>
        </a:folHlink>
      </a:clrScheme>
      <a:clrMap bg1="dk2" tx1="lt1" bg2="dk1" tx2="lt2" accent1="accent1" accent2="accent2" accent3="accent3" accent4="accent4" accent5="accent5" accent6="accent6" hlink="hlink" folHlink="folHlink"/>
    </a:extraClrScheme>
    <a:extraClrScheme>
      <a:clrScheme name="blank 12">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FF66"/>
        </a:hlink>
        <a:folHlink>
          <a:srgbClr val="FFCC00"/>
        </a:folHlink>
      </a:clrScheme>
      <a:clrMap bg1="dk2" tx1="lt1" bg2="dk1" tx2="lt2" accent1="accent1" accent2="accent2" accent3="accent3" accent4="accent4" accent5="accent5" accent6="accent6" hlink="hlink" folHlink="folHlink"/>
    </a:extraClrScheme>
    <a:extraClrScheme>
      <a:clrScheme name="blank 13">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lumMod val="50000"/>
          </a:srgbClr>
        </a:solidFill>
        <a:ln w="9525" cap="flat" cmpd="sng" algn="ctr">
          <a:solidFill>
            <a:srgbClr val="FF0000"/>
          </a:solid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marL="0" marR="0" indent="0" defTabSz="914400" eaLnBrk="0" fontAlgn="base" latinLnBrk="0" hangingPunct="0">
          <a:lnSpc>
            <a:spcPct val="100000"/>
          </a:lnSpc>
          <a:spcBef>
            <a:spcPct val="0"/>
          </a:spcBef>
          <a:spcAft>
            <a:spcPct val="0"/>
          </a:spcAft>
          <a:buClrTx/>
          <a:buSzTx/>
          <a:buFontTx/>
          <a:buNone/>
          <a:tabLst/>
          <a:defRPr kumimoji="0" sz="2400" b="1" i="0" u="none" strike="noStrike" kern="0" cap="none" spc="0" normalizeH="0" baseline="0" noProof="0" dirty="0" smtClean="0">
            <a:ln>
              <a:noFill/>
            </a:ln>
            <a:solidFill>
              <a:srgbClr val="FFFF00"/>
            </a:solidFill>
            <a:effectLst/>
            <a:uLnTx/>
            <a:uFillTx/>
            <a:latin typeface="Arial" charset="0"/>
          </a:defRPr>
        </a:defPPr>
      </a:lstStyle>
    </a:sp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6.png"/></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ADADDE5-1D13-402D-A173-8CB832B405BA}">
  <we:reference id="wa104187975" version="1.0.0.1" store="en-US" storeType="OMEX"/>
  <we:alternateReferences>
    <we:reference id="WA104187975" version="1.0.0.1" store="WA104187975"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941AE374-52B1-4571-866E-6B0B1A2D9EF7}">
  <we:reference id="wa200001661" version="2.1.0.2" store="en-US" storeType="OMEX"/>
  <we:alternateReferences>
    <we:reference id="wa200001661" version="2.1.0.2" store="wa200001661" storeType="OMEX"/>
  </we:alternateReferences>
  <we:properties>
    <we:property name="time" value="900"/>
  </we:properties>
  <we:bindings/>
  <we:snapshot xmlns:r="http://schemas.openxmlformats.org/officeDocument/2006/relationships" r:embed="rId1"/>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B1EE0221AF4745B4B9F3638DCEA659" ma:contentTypeVersion="19" ma:contentTypeDescription="Create a new document." ma:contentTypeScope="" ma:versionID="9430deeb7b9fe70d422ef9a5aeffa7c0">
  <xsd:schema xmlns:xsd="http://www.w3.org/2001/XMLSchema" xmlns:xs="http://www.w3.org/2001/XMLSchema" xmlns:p="http://schemas.microsoft.com/office/2006/metadata/properties" xmlns:ns2="2b0188e4-8c98-42d7-8c6f-0e0b62471218" xmlns:ns3="1ed0204c-e5d5-4c6c-a161-15ca48a71577" targetNamespace="http://schemas.microsoft.com/office/2006/metadata/properties" ma:root="true" ma:fieldsID="ec8d88edef6f742f3057e1634f1a9691" ns2:_="" ns3:_="">
    <xsd:import namespace="2b0188e4-8c98-42d7-8c6f-0e0b62471218"/>
    <xsd:import namespace="1ed0204c-e5d5-4c6c-a161-15ca48a715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0188e4-8c98-42d7-8c6f-0e0b624712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ed0204c-e5d5-4c6c-a161-15ca48a7157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0AC5C09-BBF9-41BF-880B-2974B2A8A5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0188e4-8c98-42d7-8c6f-0e0b62471218"/>
    <ds:schemaRef ds:uri="1ed0204c-e5d5-4c6c-a161-15ca48a715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2447D4-F1F4-496E-ABA7-3BE73076FD6E}">
  <ds:schemaRefs>
    <ds:schemaRef ds:uri="http://schemas.microsoft.com/sharepoint/v3/contenttype/forms"/>
  </ds:schemaRefs>
</ds:datastoreItem>
</file>

<file path=customXml/itemProps3.xml><?xml version="1.0" encoding="utf-8"?>
<ds:datastoreItem xmlns:ds="http://schemas.openxmlformats.org/officeDocument/2006/customXml" ds:itemID="{90C34F89-BEDD-4805-AF9D-18700266A185}">
  <ds:schemaRefs>
    <ds:schemaRef ds:uri="http://purl.org/dc/elements/1.1/"/>
    <ds:schemaRef ds:uri="http://schemas.microsoft.com/office/2006/metadata/properties"/>
    <ds:schemaRef ds:uri="2b0188e4-8c98-42d7-8c6f-0e0b62471218"/>
    <ds:schemaRef ds:uri="http://schemas.microsoft.com/office/2006/documentManagement/types"/>
    <ds:schemaRef ds:uri="1ed0204c-e5d5-4c6c-a161-15ca48a71577"/>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39557</TotalTime>
  <Words>1637</Words>
  <Application>Microsoft Office PowerPoint</Application>
  <PresentationFormat>Widescreen</PresentationFormat>
  <Paragraphs>192</Paragraphs>
  <Slides>22</Slides>
  <Notes>11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22</vt:i4>
      </vt:variant>
    </vt:vector>
  </HeadingPairs>
  <TitlesOfParts>
    <vt:vector size="33" baseType="lpstr">
      <vt:lpstr>Arial</vt:lpstr>
      <vt:lpstr>Arial Unicode MS</vt:lpstr>
      <vt:lpstr>Calibri</vt:lpstr>
      <vt:lpstr>Californian FB</vt:lpstr>
      <vt:lpstr>Courier New</vt:lpstr>
      <vt:lpstr>Symbol</vt:lpstr>
      <vt:lpstr>Tahoma</vt:lpstr>
      <vt:lpstr>Times New Roman</vt:lpstr>
      <vt:lpstr>Wingdings</vt:lpstr>
      <vt:lpstr>blank</vt:lpstr>
      <vt:lpstr>Custom Design</vt:lpstr>
      <vt:lpstr>Regional Emergency Preparedness Advisory Committee  (REPAC)</vt:lpstr>
      <vt:lpstr>Meeting Reminders</vt:lpstr>
      <vt:lpstr>Welcome</vt:lpstr>
      <vt:lpstr>PowerPoint Presentation</vt:lpstr>
      <vt:lpstr>REPAC SME Seats</vt:lpstr>
      <vt:lpstr>REPAC Seats</vt:lpstr>
      <vt:lpstr>REPAC Handbook Updates</vt:lpstr>
      <vt:lpstr>PowerPoint Presentation</vt:lpstr>
      <vt:lpstr>PowerPoint Presentation</vt:lpstr>
      <vt:lpstr>PowerPoint Presentation</vt:lpstr>
      <vt:lpstr>Special Events Data Call </vt:lpstr>
      <vt:lpstr>Special Events Data Call </vt:lpstr>
      <vt:lpstr>Special Events Data Call </vt:lpstr>
      <vt:lpstr>FY20 Grant Reallocation Update</vt:lpstr>
      <vt:lpstr>CI / KR Data Call Update</vt:lpstr>
      <vt:lpstr>CI / KR Data Call Criteria</vt:lpstr>
      <vt:lpstr>Criteria: Worst Reasonable Case Scenario</vt:lpstr>
      <vt:lpstr>Nomination Caveats</vt:lpstr>
      <vt:lpstr>Homeland Security Conference Travel Discussion</vt:lpstr>
      <vt:lpstr>2021 Training &amp; Exercise Calendar</vt:lpstr>
      <vt:lpstr>Upcoming Dates</vt:lpstr>
      <vt:lpstr>Announcements</vt:lpstr>
    </vt:vector>
  </TitlesOfParts>
  <Company>NCTCOG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kburley</dc:creator>
  <cp:lastModifiedBy>Candice Forsyth</cp:lastModifiedBy>
  <cp:revision>2162</cp:revision>
  <cp:lastPrinted>2018-02-12T19:06:13Z</cp:lastPrinted>
  <dcterms:created xsi:type="dcterms:W3CDTF">2007-03-28T20:26:39Z</dcterms:created>
  <dcterms:modified xsi:type="dcterms:W3CDTF">2021-08-03T12:54:03Z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0x01010060B1EE0221AF4745B4B9F3638DCEA659</vt:lpwstr>
  </property>
  <property fmtid="{D5CDD505-2E9C-101B-9397-08002B2CF9AE}" pid="3" name="Order">
    <vt:r8>417500</vt:r8>
  </property>
</Properties>
</file>