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6"/>
  </p:notesMasterIdLst>
  <p:sldIdLst>
    <p:sldId id="256" r:id="rId2"/>
    <p:sldId id="316" r:id="rId3"/>
    <p:sldId id="340" r:id="rId4"/>
    <p:sldId id="321" r:id="rId5"/>
    <p:sldId id="329" r:id="rId6"/>
    <p:sldId id="333" r:id="rId7"/>
    <p:sldId id="336" r:id="rId8"/>
    <p:sldId id="323" r:id="rId9"/>
    <p:sldId id="330" r:id="rId10"/>
    <p:sldId id="338" r:id="rId11"/>
    <p:sldId id="258" r:id="rId12"/>
    <p:sldId id="325" r:id="rId13"/>
    <p:sldId id="331" r:id="rId14"/>
    <p:sldId id="314" r:id="rId1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D5B124-6153-2F10-12B8-944B54EFC1ED}" name="Brian Dell" initials="BD" userId="S::BDell@nctcog.org::e3724ec2-3cbc-4c2d-84c5-6b24eea77c1d" providerId="AD"/>
  <p188:author id="{9AFCCA99-F918-2A54-2658-AD2D6ECC6E93}" name="Cody Derrick" initials="CD" userId="S::CDerrick@nctcog.org::4ae8ecb9-c7a2-4b4b-90b3-c232a35a5491" providerId="AD"/>
  <p188:author id="{C2B678DA-BB03-D37F-E209-312CDE0DABA2}" name="Liza Cox" initials="LC" userId="S::LDCox@nctcog.org::04da9cba-a9cc-4a7b-bf7e-5bc1577fcf9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Dell" initials="BD" lastIdx="8" clrIdx="0">
    <p:extLst>
      <p:ext uri="{19B8F6BF-5375-455C-9EA6-DF929625EA0E}">
        <p15:presenceInfo xmlns:p15="http://schemas.microsoft.com/office/powerpoint/2012/main" userId="S::BDell@nctcog.org::e3724ec2-3cbc-4c2d-84c5-6b24eea77c1d" providerId="AD"/>
      </p:ext>
    </p:extLst>
  </p:cmAuthor>
  <p:cmAuthor id="2" name="Cody Derrick" initials="CD" lastIdx="13" clrIdx="1">
    <p:extLst>
      <p:ext uri="{19B8F6BF-5375-455C-9EA6-DF929625EA0E}">
        <p15:presenceInfo xmlns:p15="http://schemas.microsoft.com/office/powerpoint/2012/main" userId="S::CDerrick@nctcog.org::4ae8ecb9-c7a2-4b4b-90b3-c232a35a5491" providerId="AD"/>
      </p:ext>
    </p:extLst>
  </p:cmAuthor>
  <p:cmAuthor id="3" name="Christie Gotti" initials="CG" lastIdx="18" clrIdx="2">
    <p:extLst>
      <p:ext uri="{19B8F6BF-5375-455C-9EA6-DF929625EA0E}">
        <p15:presenceInfo xmlns:p15="http://schemas.microsoft.com/office/powerpoint/2012/main" userId="S::CGotti@nctcog.org::d3b74cff-807b-4ceb-9101-27da944dea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E6E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8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4CA2844-532A-4D19-8B0C-0770A483EB09}" type="datetimeFigureOut">
              <a:rPr lang="en-US" smtClean="0"/>
              <a:t>8/4/2022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A28F8BD-4D1D-49BA-AA4C-A14D402F81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1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83B6-36FF-4E1F-8C0D-E9FA56FCFC8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7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9DE1A-8578-4FCD-B0DA-636572197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71B197-DB4A-43C5-A6EE-219A160A5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18BFE-D804-4613-BA14-79070AB8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D083-1593-4D5A-87E7-CC0CCCF7A5F6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E27EE-ED5C-4C37-8084-42B3782C7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695C1-425F-4E84-A155-809F98689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1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5C451-4910-4B32-980D-5911C7EA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CE5F12-070B-42D8-8F59-76A5487252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B9E9F-E395-437E-9F5A-B8629C66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C1CD-8E23-4CE1-B804-7187455D5638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6DCC9-57F2-46F2-BED2-67F58EFF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8B41D-BD44-4CCD-8564-2F9788AD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1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B6D6B-7911-4CFA-A837-6278C0BFFB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CC976-04F3-41C1-83ED-1BAE79C8A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8DEF0-7A3E-480A-9AE2-D8278216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BA8CC-82CA-4225-94E0-150E556C8D66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514B0-24D0-4539-B1A4-DF9BEA527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C8604-B2BE-4ACF-98B1-FF596026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3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8E6B-B2A5-4AF0-94B2-6324852C0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4326-CECF-4C42-9942-FAF6B352C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24069-CF11-449E-9330-A2C830920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4D68-8CDE-4905-989D-F330C09FD0E2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60CB4-164A-4982-AAD3-D46022711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02FAA-0D77-4A91-8C64-449B678D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9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1C4B-508A-4609-B28D-DCE07BB7B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B1CD5-C55A-45A3-B5EF-7691831F7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25FF-569F-4712-8539-8D9258C2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CAC-ADAC-4A4A-934D-CF1C4FE71B0F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76F4E-F743-4BE8-B262-7948606D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276A-6862-45B3-837D-91959535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61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625DF-55BF-467F-80DA-CD41B784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190B2-8A37-47F4-8EC0-B615AC359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EF44F-7EAC-475F-B1B6-F137479C7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A259C0-219F-491E-95A9-105536AE3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5FD44-46ED-4BE0-A005-0810B479D08E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A06B8-6B7F-42E8-8F9B-84547B6C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AB38A-D4A0-43A4-B6B5-E8D5EF329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35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A812-265C-4017-909D-BAD56560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E3D04-EDF6-4674-9B71-64FFD835C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95B435-65A2-40C0-9631-8A34B20D2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5CD59-D3F4-4AE6-9AF2-B02502312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7D1E4C-AABE-49D1-8BF0-29CAC872C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C098AC-1905-4E59-A4DD-BC870BDB1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AB56-8B97-4CF7-A2C1-5BCB60F8EDAA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37CE32-9211-4B57-A6DE-B7952700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679FBE-A214-4EED-AB6E-99E782E53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5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F0D86-588F-457E-A67D-63E82CD91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5F6CBF-0AF5-4E83-8E96-94A23576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DA24-3ADA-406A-9FFF-05439F96DC73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DCA1E6-E397-49F3-A13C-9B7D3E3A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DB7EA-F72B-4188-999E-1C150C8D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83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203C4-8AE8-42B8-9BDB-8EDFF0181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DCF3-C0AB-42E7-B398-9648FE92113E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CB1C9-CF13-4E27-B875-EA32AB78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E8B2E-DC73-43AD-BD4A-EC0F7015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02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1AC3-1799-489C-BA22-A95D392C2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79D50-EE01-4A01-B4FD-5C99F6E6B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C5CAA-343A-4057-A017-27F8B272E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6795C-0C2C-4B48-9913-9A481EAA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4D51-F876-4ACE-9E2C-9F7319F510C9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C4339-F9E9-45AE-8BA6-352D8AFF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BE5E1-AC38-48EE-83AF-8DB543C1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35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1F4C-2717-4796-B4C9-E3C3FBA5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A64FB-623C-4948-A1B7-28C50A89A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AF3666-3DA2-457C-B176-40F9E4A0C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0397C-8E4B-447E-AFBF-1B34C67FE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95CBB-5450-4BE3-A4D6-A532DEC7085E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B47D9-7BCC-4C1F-8BD8-5B9012FA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17355-74CF-49F4-B389-0748A586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9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73D54-430B-4E5B-9CC1-2B80EC0C4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8ED1A-B6BE-4306-9FD9-1DCA57BC9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24CCF-091E-4BFD-9F93-384D0A51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BA91E-EE91-49F2-818C-C0D098AE0B11}" type="datetime1">
              <a:rPr lang="en-US" smtClean="0"/>
              <a:t>8/4/2022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63E3F-4F4D-4B19-A454-0C6CC7F49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858E-616E-4BF9-B471-80B73234A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3293-2231-40EE-B5A9-4DBA0C28B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15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kbunkley@nctcog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87A14-A733-4C3C-AD63-0CF393D15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7387" y="592434"/>
            <a:ext cx="10626934" cy="306130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2023 UNIFIED TRANSPORTATION PROGRAM (UTP) AND REGIONAL </a:t>
            </a:r>
            <a:br>
              <a:rPr lang="en-US" sz="44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10-YEAR PLAN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904F2-F95A-40ED-AC2F-776E9A459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9106" y="4100717"/>
            <a:ext cx="8433787" cy="1022597"/>
          </a:xfrm>
        </p:spPr>
        <p:txBody>
          <a:bodyPr>
            <a:normAutofit/>
          </a:bodyPr>
          <a:lstStyle/>
          <a:p>
            <a:pPr lvl="3" indent="-173038">
              <a:spcBef>
                <a:spcPts val="0"/>
              </a:spcBef>
              <a:spcAft>
                <a:spcPts val="0"/>
              </a:spcAft>
            </a:pPr>
            <a:r>
              <a:rPr lang="en-US" sz="2800" spc="-50" dirty="0">
                <a:latin typeface="Raleway" pitchFamily="2" charset="0"/>
                <a:cs typeface="Arial" panose="020B0604020202020204" pitchFamily="34" charset="0"/>
              </a:rPr>
              <a:t>Regional Transportation Council</a:t>
            </a:r>
          </a:p>
          <a:p>
            <a:pPr lvl="3" indent="-173038">
              <a:spcBef>
                <a:spcPts val="0"/>
              </a:spcBef>
              <a:spcAft>
                <a:spcPts val="0"/>
              </a:spcAft>
            </a:pPr>
            <a:r>
              <a:rPr lang="en-US" sz="2800" spc="-50" dirty="0">
                <a:latin typeface="Raleway" pitchFamily="2" charset="0"/>
                <a:cs typeface="Arial" panose="020B0604020202020204" pitchFamily="34" charset="0"/>
              </a:rPr>
              <a:t>August 18</a:t>
            </a:r>
            <a:r>
              <a:rPr lang="en-US" sz="2800" spc="-50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, 2022</a:t>
            </a:r>
          </a:p>
        </p:txBody>
      </p:sp>
      <p:pic>
        <p:nvPicPr>
          <p:cNvPr id="4" name="Picture 3" descr="logo.jpg">
            <a:extLst>
              <a:ext uri="{FF2B5EF4-FFF2-40B4-BE49-F238E27FC236}">
                <a16:creationId xmlns:a16="http://schemas.microsoft.com/office/drawing/2014/main" id="{A6D7358B-A537-4BFC-B3EC-8FBE3DF73B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6442" y="5570290"/>
            <a:ext cx="2476987" cy="56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737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E02E6-6A26-43AE-A96D-FE7C9C45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4559" y="6492874"/>
            <a:ext cx="1706217" cy="365125"/>
          </a:xfrm>
        </p:spPr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10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279AE15-6AAC-4136-8336-AD598E00C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50" y="0"/>
            <a:ext cx="97393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309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892CA-EA0D-4A43-938F-5CD62766A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8055"/>
            <a:ext cx="10515600" cy="82805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E18FD-BAAF-4A9D-8149-1983A00EF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56" y="1845734"/>
            <a:ext cx="9980023" cy="402336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800" dirty="0">
                <a:latin typeface="Lato" panose="020F0502020204030203" pitchFamily="34" charset="0"/>
                <a:cs typeface="Arial" panose="020B0604020202020204" pitchFamily="34" charset="0"/>
              </a:rPr>
              <a:t>Bring back any project changes (if needed) to the committees once the TTC approves the 2023 UTP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Continue to coordinate with TxDOT on </a:t>
            </a:r>
            <a:r>
              <a:rPr lang="en-US" dirty="0">
                <a:latin typeface="Lato" panose="020F0502020204030203" pitchFamily="34" charset="0"/>
                <a:cs typeface="Arial" panose="020B0604020202020204" pitchFamily="34" charset="0"/>
              </a:rPr>
              <a:t>resolving issues with the region’s </a:t>
            </a:r>
            <a:r>
              <a:rPr lang="en-US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Category 2 carryover bala</a:t>
            </a:r>
            <a:r>
              <a:rPr lang="en-US" dirty="0">
                <a:latin typeface="Lato" panose="020F0502020204030203" pitchFamily="34" charset="0"/>
                <a:cs typeface="Arial" panose="020B0604020202020204" pitchFamily="34" charset="0"/>
              </a:rPr>
              <a:t>nce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8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Finalize overall distribution between the </a:t>
            </a:r>
            <a:r>
              <a:rPr lang="en-US" dirty="0">
                <a:latin typeface="Lato" panose="020F0502020204030203" pitchFamily="34" charset="0"/>
                <a:cs typeface="Arial" panose="020B0604020202020204" pitchFamily="34" charset="0"/>
              </a:rPr>
              <a:t>Ea</a:t>
            </a:r>
            <a:r>
              <a:rPr lang="en-US" sz="28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stern</a:t>
            </a:r>
            <a:r>
              <a:rPr lang="en-US" dirty="0">
                <a:latin typeface="Lato" panose="020F0502020204030203" pitchFamily="34" charset="0"/>
                <a:cs typeface="Arial" panose="020B0604020202020204" pitchFamily="34" charset="0"/>
              </a:rPr>
              <a:t> and Western subregions as a result of the trades/lettings over time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D5479-512F-46E8-BD55-440C55A9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11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83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892CA-EA0D-4A43-938F-5CD62766A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24468"/>
            <a:ext cx="9875520" cy="780586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TIMELINE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FEC966-C8ED-477E-B697-E67BD0EE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12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5D31DB1-E8E3-49D6-9A3C-5883983EA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451864"/>
              </p:ext>
            </p:extLst>
          </p:nvPr>
        </p:nvGraphicFramePr>
        <p:xfrm>
          <a:off x="980622" y="1671180"/>
          <a:ext cx="9995164" cy="46625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99863">
                  <a:extLst>
                    <a:ext uri="{9D8B030D-6E8A-4147-A177-3AD203B41FA5}">
                      <a16:colId xmlns:a16="http://schemas.microsoft.com/office/drawing/2014/main" val="2417047096"/>
                    </a:ext>
                  </a:extLst>
                </a:gridCol>
                <a:gridCol w="4095301">
                  <a:extLst>
                    <a:ext uri="{9D8B030D-6E8A-4147-A177-3AD203B41FA5}">
                      <a16:colId xmlns:a16="http://schemas.microsoft.com/office/drawing/2014/main" val="4010210406"/>
                    </a:ext>
                  </a:extLst>
                </a:gridCol>
              </a:tblGrid>
              <a:tr h="501847">
                <a:tc>
                  <a:txBody>
                    <a:bodyPr/>
                    <a:lstStyle/>
                    <a:p>
                      <a:pPr algn="ctr"/>
                      <a:r>
                        <a:rPr lang="en-US" sz="2800" b="1" strike="noStrike" baseline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MEETING/TASK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trike="noStrike" baseline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7652941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Funding Targets Received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February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332062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Initial draft list due to TxDOT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March 1,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9945554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Public Involvement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June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07655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STTC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June 24,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1401129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RTC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July 14,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2468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STTC 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July 22,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8587121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1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RTC 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August 18, </a:t>
                      </a:r>
                      <a:r>
                        <a:rPr lang="en-US" sz="2400" b="1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2660200"/>
                  </a:ext>
                </a:extLst>
              </a:tr>
              <a:tr h="442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TxDOT Public Involvement for 2023 UTP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July 8–August 8,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528945"/>
                  </a:ext>
                </a:extLst>
              </a:tr>
              <a:tr h="4868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Anticipated TTC Approval of 2023 UTP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August 30,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8695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359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1B6BE-1011-4B1C-B374-0348A6B97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96847"/>
            <a:ext cx="10147852" cy="1099930"/>
          </a:xfrm>
        </p:spPr>
        <p:txBody>
          <a:bodyPr>
            <a:normAutofit/>
          </a:bodyPr>
          <a:lstStyle/>
          <a:p>
            <a:r>
              <a:rPr lang="en-US" b="1" dirty="0">
                <a:latin typeface="Raleway" pitchFamily="2" charset="0"/>
                <a:cs typeface="Arial" panose="020B0604020202020204" pitchFamily="34" charset="0"/>
              </a:rPr>
              <a:t>REQUESTED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7754C-8E36-4FA7-BD82-534511013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802296"/>
            <a:ext cx="10147852" cy="429370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latin typeface="Lato" panose="020F0502020204030203" pitchFamily="34" charset="0"/>
                <a:cs typeface="Arial" panose="020B0604020202020204" pitchFamily="34" charset="0"/>
              </a:rPr>
              <a:t>RTC approval of: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The 2022 Regional 10-Year Plan project listing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The proposed funding exchanges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Administratively amending the Transportation Improvement Program (TIP)/Statewide Transportation Improvement Program (STIP) and amending other planning/administrative documents to incorporate these changes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468D1-F182-4019-9DAF-B85A86330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13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007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265" y="715214"/>
            <a:ext cx="8079470" cy="99417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CONTACT/QUESTIONS?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7223A-714C-47FF-8BF1-D0DC2A109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14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6109" y="2145693"/>
            <a:ext cx="40154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Christie J. Gotti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Senior Program Manager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Ph: (817) 608-2338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  <a:hlinkClick r:id="rId3"/>
              </a:rPr>
              <a:t>cgotti@nctcog.org</a:t>
            </a:r>
            <a:endParaRPr lang="en-US" sz="24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63747" y="2145693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Brian Dell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Principal Transportation Planner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Ph: (817) 704-5694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  <a:hlinkClick r:id="rId3"/>
              </a:rPr>
              <a:t>bdell@nctcog.org</a:t>
            </a:r>
            <a:endParaRPr lang="en-US" sz="20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785A3D-4F59-4618-A9A7-916F94194E5B}"/>
              </a:ext>
            </a:extLst>
          </p:cNvPr>
          <p:cNvSpPr/>
          <p:nvPr/>
        </p:nvSpPr>
        <p:spPr>
          <a:xfrm>
            <a:off x="3810000" y="415166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Cody Derrick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Transportation Planner III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Ph: (817) 608-2391</a:t>
            </a:r>
          </a:p>
          <a:p>
            <a:pPr algn="ctr"/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  <a:hlinkClick r:id="rId3"/>
              </a:rPr>
              <a:t>cderrick@nctcog.org</a:t>
            </a:r>
            <a:endParaRPr lang="en-US" sz="20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9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8CC2-D85B-4F8F-A112-33AC135D4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3901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BACKGROUND</a:t>
            </a:r>
            <a:endParaRPr lang="en-US" dirty="0">
              <a:solidFill>
                <a:schemeClr val="tx1"/>
              </a:solidFill>
              <a:latin typeface="Raleway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5B590-EE68-4DA3-9A26-808C6184A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1893"/>
            <a:ext cx="10485120" cy="3995334"/>
          </a:xfrm>
        </p:spPr>
        <p:txBody>
          <a:bodyPr>
            <a:normAutofit/>
          </a:bodyPr>
          <a:lstStyle/>
          <a:p>
            <a:pPr marL="227013" indent="-227013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Texas House Bill (HB) 20 requires that Metropolitan Planning Organizations (MPO) develop 10-Year Plans using performance-based planning and project selection methods.</a:t>
            </a:r>
          </a:p>
          <a:p>
            <a:pPr marL="227013" indent="-227013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Includes projects funded with Category 2 (</a:t>
            </a:r>
            <a:r>
              <a:rPr lang="en-US" sz="2400" dirty="0" err="1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MPO</a:t>
            </a:r>
            <a:r>
              <a:rPr lang="en-US" sz="24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-selected), Category 4 (TxDOT District-selected), and Category 12 (Texas Transportation Commission [</a:t>
            </a:r>
            <a:r>
              <a:rPr lang="en-US" sz="2400" dirty="0" err="1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TTC</a:t>
            </a:r>
            <a:r>
              <a:rPr lang="en-US" sz="24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]-selected)</a:t>
            </a:r>
          </a:p>
          <a:p>
            <a:pPr marL="227013" indent="-227013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This plan is updated annually in conjunction with the development of TxDOT’s UTP.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88E85-6FD6-4F93-8882-A0CBDC19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2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6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9FD6F-469F-4C15-8ED9-BF0CAE70E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7" y="136525"/>
            <a:ext cx="8396868" cy="208516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ACTIVITIES SINCE LAST UPDATE AND </a:t>
            </a:r>
            <a:r>
              <a:rPr lang="en-US" sz="3600" b="1" dirty="0">
                <a:latin typeface="Raleway" pitchFamily="2" charset="0"/>
                <a:cs typeface="Arial" panose="020B0604020202020204" pitchFamily="34" charset="0"/>
              </a:rPr>
              <a:t>PROPOSED PATH FORWARD ON CATEGORY 2 REQUESTS</a:t>
            </a:r>
            <a:endParaRPr lang="en-US" sz="3600" b="1" dirty="0">
              <a:solidFill>
                <a:schemeClr val="tx1"/>
              </a:solidFill>
              <a:latin typeface="Raleway" pitchFamily="2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F768-2FE1-47CB-B40A-617470519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8" y="2007221"/>
            <a:ext cx="11142935" cy="4661096"/>
          </a:xfrm>
        </p:spPr>
        <p:txBody>
          <a:bodyPr>
            <a:normAutofit lnSpcReduction="10000"/>
          </a:bodyPr>
          <a:lstStyle/>
          <a:p>
            <a:pPr marL="227013" indent="-227013">
              <a:lnSpc>
                <a:spcPct val="100000"/>
              </a:lnSpc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Received feedback in early June from TxDOT Headquarters regarding the region’s funding requests</a:t>
            </a:r>
          </a:p>
          <a:p>
            <a:pPr marL="684213" lvl="1" indent="-227013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Not all of the regi</a:t>
            </a: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on’s requested Category 2 funds were picked up</a:t>
            </a:r>
          </a:p>
          <a:p>
            <a:pPr marL="684213" lvl="1" indent="-227013">
              <a:lnSpc>
                <a:spcPct val="10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Discrepancies between the carryover balances that TxDOT Headquarters and NCTCOG/TxDOT Districts are showing led to more funding requested than is available</a:t>
            </a:r>
            <a:r>
              <a:rPr lang="en-US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227013" indent="-227013">
              <a:lnSpc>
                <a:spcPct val="10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Several Category 2 projects that were part of the SL 9/US 287 funding exchange the RTC approved in 2021 must still be included in the </a:t>
            </a:r>
            <a:r>
              <a:rPr lang="en-US" sz="2000" dirty="0" err="1">
                <a:latin typeface="Lato" panose="020F0502020204030203" pitchFamily="34" charset="0"/>
                <a:cs typeface="Arial" panose="020B0604020202020204" pitchFamily="34" charset="0"/>
              </a:rPr>
              <a:t>UTP</a:t>
            </a: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:</a:t>
            </a:r>
          </a:p>
          <a:p>
            <a:pPr marL="684213" lvl="1" indent="-227013">
              <a:lnSpc>
                <a:spcPct val="11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TxDOT Headquarters prefers not to include all projects at this time</a:t>
            </a:r>
          </a:p>
          <a:p>
            <a:pPr marL="684213" lvl="1" indent="-227013">
              <a:lnSpc>
                <a:spcPct val="11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Include </a:t>
            </a:r>
            <a:r>
              <a:rPr lang="en-US" sz="2000" dirty="0" err="1">
                <a:latin typeface="Lato" panose="020F0502020204030203" pitchFamily="34" charset="0"/>
                <a:cs typeface="Arial" panose="020B0604020202020204" pitchFamily="34" charset="0"/>
              </a:rPr>
              <a:t>IH</a:t>
            </a: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 820 at Trinity Railway Express (TRE) project in the 2023 </a:t>
            </a:r>
            <a:r>
              <a:rPr lang="en-US" sz="2000" dirty="0" err="1">
                <a:latin typeface="Lato" panose="020F0502020204030203" pitchFamily="34" charset="0"/>
                <a:cs typeface="Arial" panose="020B0604020202020204" pitchFamily="34" charset="0"/>
              </a:rPr>
              <a:t>UTP</a:t>
            </a: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 as it lets May 2023 ($18 million)</a:t>
            </a:r>
          </a:p>
          <a:p>
            <a:pPr marL="684213" lvl="1" indent="-227013">
              <a:lnSpc>
                <a:spcPct val="11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Remaining projects from the SL 9/US 287 trade to be added to the 2024 </a:t>
            </a:r>
            <a:r>
              <a:rPr lang="en-US" sz="2000" dirty="0" err="1">
                <a:latin typeface="Lato" panose="020F0502020204030203" pitchFamily="34" charset="0"/>
                <a:cs typeface="Arial" panose="020B0604020202020204" pitchFamily="34" charset="0"/>
              </a:rPr>
              <a:t>UTP</a:t>
            </a:r>
            <a:endParaRPr lang="en-US" sz="20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684213" lvl="1" indent="-227013">
              <a:lnSpc>
                <a:spcPct val="110000"/>
              </a:lnSpc>
            </a:pPr>
            <a:r>
              <a:rPr lang="en-US" sz="2000" dirty="0">
                <a:latin typeface="Lato" panose="020F0502020204030203" pitchFamily="34" charset="0"/>
                <a:cs typeface="Arial" panose="020B0604020202020204" pitchFamily="34" charset="0"/>
              </a:rPr>
              <a:t>To stay under the available funding, the Category 2 request for US 81/US 287 from South of North Tarrant Parkway to Avondale Haslet Road must be reduced temporarily by $18 million</a:t>
            </a:r>
          </a:p>
          <a:p>
            <a:pPr marL="227013" indent="-227013">
              <a:lnSpc>
                <a:spcPct val="100000"/>
              </a:lnSpc>
            </a:pPr>
            <a:endParaRPr lang="en-US" sz="1800" dirty="0"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B58B-1C6E-4F83-B921-B3122C6D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3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951A5-E254-43C5-9F3F-D9B948CBD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851" y="405716"/>
            <a:ext cx="9708789" cy="137595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Raleway" pitchFamily="2" charset="0"/>
                <a:cs typeface="Arial" panose="020B0604020202020204" pitchFamily="34" charset="0"/>
              </a:rPr>
              <a:t>PRINCIPLES FOR THE DEVELOPMENT OF THE REGIONAL 10-YEAR PLAN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093B94-5736-488E-BBFA-1EE2C7E15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851" y="1781670"/>
            <a:ext cx="10929258" cy="4442158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en-US" sz="2400" dirty="0"/>
              <a:t> 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Project should be included in Metropolitan Transportation Plan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Focus on “system” versus new, stand-alone projects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Fully fund existing projects before funding new projects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Ensure equity of county allocations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Maintain toll lanes/toll managed lanes on selected corridors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Re-fund previously unfunded projects, when possible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Ensure all RTC projects are approved in 2023 UTP (including “placeholders”)</a:t>
            </a:r>
          </a:p>
          <a:p>
            <a:pPr marL="227013" indent="-227013">
              <a:lnSpc>
                <a:spcPct val="12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9600" dirty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Projects must be scored and should have a score sufficient to qualify for funding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E394D6-43BD-4806-8BE3-552474AE9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sz="1200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4</a:t>
            </a:fld>
            <a:endParaRPr lang="en-US" sz="1200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9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BD-DA10-4D55-9EFD-F7F600189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6049"/>
            <a:ext cx="8779727" cy="168088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Raleway" pitchFamily="2" charset="0"/>
                <a:cs typeface="Arial" panose="020B0604020202020204" pitchFamily="34" charset="0"/>
              </a:rPr>
              <a:t>REGIONAL FUNDING ALLOCATIONS FOR 2017-2023 UTPs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37712F-E55C-4528-9BF5-8259589CE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5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CF39E87-AA64-4CC4-AFFD-E24368077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879522"/>
              </p:ext>
            </p:extLst>
          </p:nvPr>
        </p:nvGraphicFramePr>
        <p:xfrm>
          <a:off x="609600" y="2389486"/>
          <a:ext cx="10946673" cy="35291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42078777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245835105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4182224489"/>
                    </a:ext>
                  </a:extLst>
                </a:gridCol>
                <a:gridCol w="1312455">
                  <a:extLst>
                    <a:ext uri="{9D8B030D-6E8A-4147-A177-3AD203B41FA5}">
                      <a16:colId xmlns:a16="http://schemas.microsoft.com/office/drawing/2014/main" val="1212812420"/>
                    </a:ext>
                  </a:extLst>
                </a:gridCol>
                <a:gridCol w="1405624">
                  <a:extLst>
                    <a:ext uri="{9D8B030D-6E8A-4147-A177-3AD203B41FA5}">
                      <a16:colId xmlns:a16="http://schemas.microsoft.com/office/drawing/2014/main" val="3165662328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3088299653"/>
                    </a:ext>
                  </a:extLst>
                </a:gridCol>
                <a:gridCol w="1377928">
                  <a:extLst>
                    <a:ext uri="{9D8B030D-6E8A-4147-A177-3AD203B41FA5}">
                      <a16:colId xmlns:a16="http://schemas.microsoft.com/office/drawing/2014/main" val="724918067"/>
                    </a:ext>
                  </a:extLst>
                </a:gridCol>
                <a:gridCol w="1377928">
                  <a:extLst>
                    <a:ext uri="{9D8B030D-6E8A-4147-A177-3AD203B41FA5}">
                      <a16:colId xmlns:a16="http://schemas.microsoft.com/office/drawing/2014/main" val="3902792587"/>
                    </a:ext>
                  </a:extLst>
                </a:gridCol>
              </a:tblGrid>
              <a:tr h="639970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Funding Category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2017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2018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2020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2021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2022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2023 Proposed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7365"/>
                  </a:ext>
                </a:extLst>
              </a:tr>
              <a:tr h="584616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Category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$3.784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$3.607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$3.832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$3.516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$2.913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$2.931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$3.205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0853623"/>
                  </a:ext>
                </a:extLst>
              </a:tr>
              <a:tr h="643333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Category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$0.830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$1.553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$1.637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$1.537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$1.340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$1.348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$1.593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7891791"/>
                  </a:ext>
                </a:extLst>
              </a:tr>
              <a:tr h="643333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Category 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$0.812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$2.130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$1.395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$3.041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$3.089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$2.601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$3.132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8355524"/>
                  </a:ext>
                </a:extLst>
              </a:tr>
              <a:tr h="643333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Total Allocation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$5.426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$7.290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$6.864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$8.094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$7.342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$6.880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cs typeface="Arial" panose="020B0604020202020204" pitchFamily="34" charset="0"/>
                        </a:rPr>
                        <a:t>$7.930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68931"/>
                  </a:ext>
                </a:extLst>
              </a:tr>
            </a:tbl>
          </a:graphicData>
        </a:graphic>
      </p:graphicFrame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8E81457-21C2-41C0-A9F1-500B2FD7A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5918675"/>
            <a:ext cx="4717774" cy="256008"/>
          </a:xfrm>
        </p:spPr>
        <p:txBody>
          <a:bodyPr/>
          <a:lstStyle/>
          <a:p>
            <a:pPr algn="l"/>
            <a:r>
              <a:rPr lang="en-US" sz="1600" i="1" dirty="0">
                <a:solidFill>
                  <a:schemeClr val="tx1"/>
                </a:solidFill>
                <a:latin typeface="Lato" panose="020F0502020204030203" pitchFamily="34" charset="0"/>
              </a:rPr>
              <a:t>Amounts shown in billions</a:t>
            </a:r>
          </a:p>
        </p:txBody>
      </p:sp>
    </p:spTree>
    <p:extLst>
      <p:ext uri="{BB962C8B-B14F-4D97-AF65-F5344CB8AC3E}">
        <p14:creationId xmlns:p14="http://schemas.microsoft.com/office/powerpoint/2010/main" val="2712287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E8145-C3C9-44C5-A3A3-5E87CCCE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290816"/>
            <a:ext cx="9257212" cy="1568545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Raleway" pitchFamily="2" charset="0"/>
                <a:cs typeface="Arial" panose="020B0604020202020204" pitchFamily="34" charset="0"/>
              </a:rPr>
              <a:t>PROPOSED SOUTHEAST </a:t>
            </a:r>
            <a:br>
              <a:rPr lang="en-US" sz="3600" b="1" dirty="0">
                <a:latin typeface="Raleway" pitchFamily="2" charset="0"/>
                <a:cs typeface="Arial" panose="020B0604020202020204" pitchFamily="34" charset="0"/>
              </a:rPr>
            </a:br>
            <a:r>
              <a:rPr lang="en-US" sz="3600" b="1" dirty="0">
                <a:latin typeface="Raleway" pitchFamily="2" charset="0"/>
                <a:cs typeface="Arial" panose="020B0604020202020204" pitchFamily="34" charset="0"/>
              </a:rPr>
              <a:t>CONNECTOR FUNDING EXCHANGES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1EDBA-4814-4DE9-83DA-E6CEE07F1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937660"/>
            <a:ext cx="11219543" cy="462952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The Southeast Connector project came in $800 million over the estimate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The project was split into four pieces, with only the first one being fully funded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Seeking funding for only one additional segment, which costs $468 million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A partnership with the </a:t>
            </a:r>
            <a:r>
              <a:rPr lang="en-US" sz="2400" dirty="0" err="1">
                <a:latin typeface="Lato" panose="020F0502020204030203" pitchFamily="34" charset="0"/>
                <a:cs typeface="Arial" panose="020B0604020202020204" pitchFamily="34" charset="0"/>
              </a:rPr>
              <a:t>TTC</a:t>
            </a: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 is proposed to move Category 2 funds from existing projects in out-years to the Southeast Connector, with Category 12 funds replacing those Category 2 funds.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If TxDOT and the TTC agree to this proposal, the RTC will request that an Interlocal Agreement be developed so the Category 12 funding cannot be rescinded.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CC9F4-01B8-48FD-A8CB-B12A0FC3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6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2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AEB74CB-A536-4F12-8582-393C33CAF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19" y="640187"/>
            <a:ext cx="8264859" cy="1400486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Raleway" pitchFamily="2" charset="0"/>
                <a:cs typeface="Arial" panose="020B0604020202020204" pitchFamily="34" charset="0"/>
              </a:rPr>
              <a:t>PROPOSED SOUTHEAST CONNECTOR FUNDING EXCHANGES </a:t>
            </a:r>
            <a:r>
              <a:rPr lang="en-US" sz="2700" b="1" dirty="0">
                <a:latin typeface="Raleway SemiBold" pitchFamily="2" charset="0"/>
              </a:rPr>
              <a:t>(CONTINUED)</a:t>
            </a:r>
            <a:endParaRPr lang="en-US" sz="6000" b="1" dirty="0">
              <a:latin typeface="Raleway SemiBold" pitchFamily="2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FCC14C54-6D66-4C78-8C6F-DBC31D18F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19" y="2221463"/>
            <a:ext cx="10225668" cy="39963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Surface Transportation Block Grant (STBG) funds are not being obligated as quickly as needed, so a Category 2/STBG funding exchange is proposed.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$97.9 million of Category 2 funds currently on the Southeast Connector project are proposed to be exchanged with STBG funds on existing projects since this section can go to construction in FY2022.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All projects/actions proposed in the exchanges are included in the draft 2023 UTP.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latin typeface="Lato" panose="020F0502020204030203" pitchFamily="34" charset="0"/>
                <a:cs typeface="Arial" panose="020B0604020202020204" pitchFamily="34" charset="0"/>
              </a:rPr>
              <a:t>Refer to comment section in Planned Project list for specific projects.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sz="24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2400" dirty="0">
              <a:solidFill>
                <a:srgbClr val="000099"/>
              </a:solidFill>
              <a:latin typeface="Lato" panose="020F050202020403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01C20-5713-4ABD-8B47-ED85BB097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1142" y="6400550"/>
            <a:ext cx="363583" cy="365125"/>
          </a:xfrm>
        </p:spPr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</a:rPr>
              <a:t>7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3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E02E6-6A26-43AE-A96D-FE7C9C45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487" y="6492874"/>
            <a:ext cx="411290" cy="365125"/>
          </a:xfrm>
        </p:spPr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8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F5AB495-F2CC-4712-B8BC-DFEB1CD06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767" y="0"/>
            <a:ext cx="97404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250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EE02E6-6A26-43AE-A96D-FE7C9C45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4559" y="6492874"/>
            <a:ext cx="1706217" cy="365125"/>
          </a:xfrm>
        </p:spPr>
        <p:txBody>
          <a:bodyPr/>
          <a:lstStyle/>
          <a:p>
            <a:fld id="{1DCD3293-2231-40EE-B5A9-4DBA0C28BFC2}" type="slidenum">
              <a:rPr lang="en-US" b="1" smtClean="0">
                <a:solidFill>
                  <a:schemeClr val="tx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9</a:t>
            </a:fld>
            <a:endParaRPr lang="en-US" b="1" dirty="0">
              <a:solidFill>
                <a:schemeClr val="tx1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Graphical user interface, map&#10;&#10;Description automatically generated">
            <a:extLst>
              <a:ext uri="{FF2B5EF4-FFF2-40B4-BE49-F238E27FC236}">
                <a16:creationId xmlns:a16="http://schemas.microsoft.com/office/drawing/2014/main" id="{AEBB1735-6F72-4430-B39E-43D225436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920" y="0"/>
            <a:ext cx="97101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67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6334</TotalTime>
  <Words>886</Words>
  <Application>Microsoft Office PowerPoint</Application>
  <PresentationFormat>Widescreen</PresentationFormat>
  <Paragraphs>137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Lato</vt:lpstr>
      <vt:lpstr>Raleway</vt:lpstr>
      <vt:lpstr>Raleway SemiBold</vt:lpstr>
      <vt:lpstr>Wingdings</vt:lpstr>
      <vt:lpstr>Office Theme</vt:lpstr>
      <vt:lpstr>2023 UNIFIED TRANSPORTATION PROGRAM (UTP) AND REGIONAL  10-YEAR PLAN UPDATE</vt:lpstr>
      <vt:lpstr>BACKGROUND</vt:lpstr>
      <vt:lpstr>ACTIVITIES SINCE LAST UPDATE AND PROPOSED PATH FORWARD ON CATEGORY 2 REQUESTS</vt:lpstr>
      <vt:lpstr>PRINCIPLES FOR THE DEVELOPMENT OF THE REGIONAL 10-YEAR PLAN</vt:lpstr>
      <vt:lpstr>REGIONAL FUNDING ALLOCATIONS FOR 2017-2023 UTPs</vt:lpstr>
      <vt:lpstr>PROPOSED SOUTHEAST  CONNECTOR FUNDING EXCHANGES</vt:lpstr>
      <vt:lpstr>PROPOSED SOUTHEAST CONNECTOR FUNDING EXCHANGES (CONTINUED)</vt:lpstr>
      <vt:lpstr>PowerPoint Presentation</vt:lpstr>
      <vt:lpstr>PowerPoint Presentation</vt:lpstr>
      <vt:lpstr>PowerPoint Presentation</vt:lpstr>
      <vt:lpstr>NEXT STEPS</vt:lpstr>
      <vt:lpstr>TIMELINE</vt:lpstr>
      <vt:lpstr>REQUESTED ACTION</vt:lpstr>
      <vt:lpstr>CONTACT/QUESTIONS?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Unified Transportation Program and Regional 10-Year Plan Update</dc:title>
  <dc:creator>Brian Dell</dc:creator>
  <cp:lastModifiedBy>Cody Derrick</cp:lastModifiedBy>
  <cp:revision>367</cp:revision>
  <cp:lastPrinted>2022-07-27T19:52:15Z</cp:lastPrinted>
  <dcterms:created xsi:type="dcterms:W3CDTF">2019-02-04T16:45:21Z</dcterms:created>
  <dcterms:modified xsi:type="dcterms:W3CDTF">2022-08-04T13:44:55Z</dcterms:modified>
</cp:coreProperties>
</file>