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webextensions/webextension2.xml" ContentType="application/vnd.ms-office.webextension+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4"/>
    <p:sldMasterId id="2147484988" r:id="rId5"/>
  </p:sldMasterIdLst>
  <p:notesMasterIdLst>
    <p:notesMasterId r:id="rId23"/>
  </p:notesMasterIdLst>
  <p:handoutMasterIdLst>
    <p:handoutMasterId r:id="rId24"/>
  </p:handoutMasterIdLst>
  <p:sldIdLst>
    <p:sldId id="375" r:id="rId6"/>
    <p:sldId id="608" r:id="rId7"/>
    <p:sldId id="957" r:id="rId8"/>
    <p:sldId id="801" r:id="rId9"/>
    <p:sldId id="713" r:id="rId10"/>
    <p:sldId id="969" r:id="rId11"/>
    <p:sldId id="784" r:id="rId12"/>
    <p:sldId id="967" r:id="rId13"/>
    <p:sldId id="605" r:id="rId14"/>
    <p:sldId id="968" r:id="rId15"/>
    <p:sldId id="966" r:id="rId16"/>
    <p:sldId id="970" r:id="rId17"/>
    <p:sldId id="971" r:id="rId18"/>
    <p:sldId id="972" r:id="rId19"/>
    <p:sldId id="973" r:id="rId20"/>
    <p:sldId id="961" r:id="rId21"/>
    <p:sldId id="355" r:id="rId2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Unicode MS" pitchFamily="34" charset="-128"/>
        <a:ea typeface="+mn-ea"/>
        <a:cs typeface="+mn-cs"/>
      </a:defRPr>
    </a:lvl1pPr>
    <a:lvl2pPr marL="457200" algn="l" rtl="0" fontAlgn="base">
      <a:spcBef>
        <a:spcPct val="0"/>
      </a:spcBef>
      <a:spcAft>
        <a:spcPct val="0"/>
      </a:spcAft>
      <a:defRPr kern="1200">
        <a:solidFill>
          <a:schemeClr val="tx1"/>
        </a:solidFill>
        <a:latin typeface="Arial Unicode MS" pitchFamily="34" charset="-128"/>
        <a:ea typeface="+mn-ea"/>
        <a:cs typeface="+mn-cs"/>
      </a:defRPr>
    </a:lvl2pPr>
    <a:lvl3pPr marL="914400" algn="l" rtl="0" fontAlgn="base">
      <a:spcBef>
        <a:spcPct val="0"/>
      </a:spcBef>
      <a:spcAft>
        <a:spcPct val="0"/>
      </a:spcAft>
      <a:defRPr kern="1200">
        <a:solidFill>
          <a:schemeClr val="tx1"/>
        </a:solidFill>
        <a:latin typeface="Arial Unicode MS" pitchFamily="34" charset="-128"/>
        <a:ea typeface="+mn-ea"/>
        <a:cs typeface="+mn-cs"/>
      </a:defRPr>
    </a:lvl3pPr>
    <a:lvl4pPr marL="1371600" algn="l" rtl="0" fontAlgn="base">
      <a:spcBef>
        <a:spcPct val="0"/>
      </a:spcBef>
      <a:spcAft>
        <a:spcPct val="0"/>
      </a:spcAft>
      <a:defRPr kern="1200">
        <a:solidFill>
          <a:schemeClr val="tx1"/>
        </a:solidFill>
        <a:latin typeface="Arial Unicode MS" pitchFamily="34" charset="-128"/>
        <a:ea typeface="+mn-ea"/>
        <a:cs typeface="+mn-cs"/>
      </a:defRPr>
    </a:lvl4pPr>
    <a:lvl5pPr marL="1828800" algn="l" rtl="0" fontAlgn="base">
      <a:spcBef>
        <a:spcPct val="0"/>
      </a:spcBef>
      <a:spcAft>
        <a:spcPct val="0"/>
      </a:spcAft>
      <a:defRPr kern="1200">
        <a:solidFill>
          <a:schemeClr val="tx1"/>
        </a:solidFill>
        <a:latin typeface="Arial Unicode MS" pitchFamily="34" charset="-128"/>
        <a:ea typeface="+mn-ea"/>
        <a:cs typeface="+mn-cs"/>
      </a:defRPr>
    </a:lvl5pPr>
    <a:lvl6pPr marL="2286000" algn="l" defTabSz="914400" rtl="0" eaLnBrk="1" latinLnBrk="0" hangingPunct="1">
      <a:defRPr kern="1200">
        <a:solidFill>
          <a:schemeClr val="tx1"/>
        </a:solidFill>
        <a:latin typeface="Arial Unicode MS" pitchFamily="34" charset="-128"/>
        <a:ea typeface="+mn-ea"/>
        <a:cs typeface="+mn-cs"/>
      </a:defRPr>
    </a:lvl6pPr>
    <a:lvl7pPr marL="2743200" algn="l" defTabSz="914400" rtl="0" eaLnBrk="1" latinLnBrk="0" hangingPunct="1">
      <a:defRPr kern="1200">
        <a:solidFill>
          <a:schemeClr val="tx1"/>
        </a:solidFill>
        <a:latin typeface="Arial Unicode MS" pitchFamily="34" charset="-128"/>
        <a:ea typeface="+mn-ea"/>
        <a:cs typeface="+mn-cs"/>
      </a:defRPr>
    </a:lvl7pPr>
    <a:lvl8pPr marL="3200400" algn="l" defTabSz="914400" rtl="0" eaLnBrk="1" latinLnBrk="0" hangingPunct="1">
      <a:defRPr kern="1200">
        <a:solidFill>
          <a:schemeClr val="tx1"/>
        </a:solidFill>
        <a:latin typeface="Arial Unicode MS" pitchFamily="34" charset="-128"/>
        <a:ea typeface="+mn-ea"/>
        <a:cs typeface="+mn-cs"/>
      </a:defRPr>
    </a:lvl8pPr>
    <a:lvl9pPr marL="3657600" algn="l" defTabSz="914400" rtl="0" eaLnBrk="1" latinLnBrk="0" hangingPunct="1">
      <a:defRPr kern="1200">
        <a:solidFill>
          <a:schemeClr val="tx1"/>
        </a:solidFill>
        <a:latin typeface="Arial Unicode MS" pitchFamily="34" charset="-128"/>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66FF66"/>
    <a:srgbClr val="FFCC66"/>
    <a:srgbClr val="FF7C80"/>
    <a:srgbClr val="99CCFF"/>
    <a:srgbClr val="FFFF66"/>
    <a:srgbClr val="EFF357"/>
    <a:srgbClr val="FF0000"/>
    <a:srgbClr val="A5FF4B"/>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84952" autoAdjust="0"/>
  </p:normalViewPr>
  <p:slideViewPr>
    <p:cSldViewPr>
      <p:cViewPr varScale="1">
        <p:scale>
          <a:sx n="97" d="100"/>
          <a:sy n="97" d="100"/>
        </p:scale>
        <p:origin x="1032" y="7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957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957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957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eaLnBrk="1" hangingPunct="1">
              <a:defRPr sz="1200">
                <a:latin typeface="Arial" charset="0"/>
              </a:defRPr>
            </a:lvl1pPr>
          </a:lstStyle>
          <a:p>
            <a:pPr>
              <a:defRPr/>
            </a:pPr>
            <a:fld id="{EA9026E7-E6A6-4F51-BADA-C22B68F42990}" type="slidenum">
              <a:rPr lang="en-US"/>
              <a:pPr>
                <a:defRPr/>
              </a:pPr>
              <a:t>‹#›</a:t>
            </a:fld>
            <a:endParaRPr lang="en-US"/>
          </a:p>
        </p:txBody>
      </p:sp>
    </p:spTree>
    <p:extLst>
      <p:ext uri="{BB962C8B-B14F-4D97-AF65-F5344CB8AC3E}">
        <p14:creationId xmlns:p14="http://schemas.microsoft.com/office/powerpoint/2010/main" val="2397410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4915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lvl1pPr algn="r" defTabSz="931863" eaLnBrk="1" hangingPunct="1">
              <a:defRPr sz="120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4915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67" tIns="46584" rIns="93167" bIns="4658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915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defTabSz="931863" eaLnBrk="1" hangingPunct="1">
              <a:defRPr sz="1200">
                <a:latin typeface="Arial" charset="0"/>
              </a:defRPr>
            </a:lvl1pPr>
          </a:lstStyle>
          <a:p>
            <a:pPr>
              <a:defRPr/>
            </a:pPr>
            <a:endParaRPr lang="en-US"/>
          </a:p>
        </p:txBody>
      </p:sp>
      <p:sp>
        <p:nvSpPr>
          <p:cNvPr id="4915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67" tIns="46584" rIns="93167" bIns="46584" numCol="1" anchor="b" anchorCtr="0" compatLnSpc="1">
            <a:prstTxWarp prst="textNoShape">
              <a:avLst/>
            </a:prstTxWarp>
          </a:bodyPr>
          <a:lstStyle>
            <a:lvl1pPr algn="r" defTabSz="931863" eaLnBrk="1" hangingPunct="1">
              <a:defRPr sz="1200">
                <a:latin typeface="Arial" charset="0"/>
              </a:defRPr>
            </a:lvl1pPr>
          </a:lstStyle>
          <a:p>
            <a:pPr>
              <a:defRPr/>
            </a:pPr>
            <a:fld id="{1DCFEEA7-B08D-4BD8-A1D6-6F8B56D2EB61}" type="slidenum">
              <a:rPr lang="en-US"/>
              <a:pPr>
                <a:defRPr/>
              </a:pPr>
              <a:t>‹#›</a:t>
            </a:fld>
            <a:endParaRPr lang="en-US"/>
          </a:p>
        </p:txBody>
      </p:sp>
    </p:spTree>
    <p:extLst>
      <p:ext uri="{BB962C8B-B14F-4D97-AF65-F5344CB8AC3E}">
        <p14:creationId xmlns:p14="http://schemas.microsoft.com/office/powerpoint/2010/main" val="32276937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2AF483C-67A1-4292-9AF0-8EA335B01945}" type="slidenum">
              <a:rPr lang="en-US" smtClean="0"/>
              <a:pPr/>
              <a:t>1</a:t>
            </a:fld>
            <a:endParaRPr lang="en-US"/>
          </a:p>
        </p:txBody>
      </p:sp>
      <p:sp>
        <p:nvSpPr>
          <p:cNvPr id="24579" name="Rectangle 2"/>
          <p:cNvSpPr>
            <a:spLocks noGrp="1" noRot="1" noChangeAspect="1" noChangeArrowheads="1" noTextEdit="1"/>
          </p:cNvSpPr>
          <p:nvPr>
            <p:ph type="sldImg"/>
          </p:nvPr>
        </p:nvSpPr>
        <p:spPr>
          <a:xfrm>
            <a:off x="406400" y="696913"/>
            <a:ext cx="6197600" cy="3486150"/>
          </a:xfrm>
          <a:ln/>
        </p:spPr>
      </p:sp>
      <p:sp>
        <p:nvSpPr>
          <p:cNvPr id="2458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722755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17</a:t>
            </a:fld>
            <a:endParaRPr lang="en-US"/>
          </a:p>
        </p:txBody>
      </p:sp>
    </p:spTree>
    <p:extLst>
      <p:ext uri="{BB962C8B-B14F-4D97-AF65-F5344CB8AC3E}">
        <p14:creationId xmlns:p14="http://schemas.microsoft.com/office/powerpoint/2010/main" val="246515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2</a:t>
            </a:fld>
            <a:endParaRPr lang="en-US"/>
          </a:p>
        </p:txBody>
      </p:sp>
    </p:spTree>
    <p:extLst>
      <p:ext uri="{BB962C8B-B14F-4D97-AF65-F5344CB8AC3E}">
        <p14:creationId xmlns:p14="http://schemas.microsoft.com/office/powerpoint/2010/main" val="110368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3</a:t>
            </a:fld>
            <a:endParaRPr lang="en-US"/>
          </a:p>
        </p:txBody>
      </p:sp>
    </p:spTree>
    <p:extLst>
      <p:ext uri="{BB962C8B-B14F-4D97-AF65-F5344CB8AC3E}">
        <p14:creationId xmlns:p14="http://schemas.microsoft.com/office/powerpoint/2010/main" val="18942411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5</a:t>
            </a:fld>
            <a:endParaRPr lang="en-US"/>
          </a:p>
        </p:txBody>
      </p:sp>
    </p:spTree>
    <p:extLst>
      <p:ext uri="{BB962C8B-B14F-4D97-AF65-F5344CB8AC3E}">
        <p14:creationId xmlns:p14="http://schemas.microsoft.com/office/powerpoint/2010/main" val="261780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6</a:t>
            </a:fld>
            <a:endParaRPr lang="en-US"/>
          </a:p>
        </p:txBody>
      </p:sp>
    </p:spTree>
    <p:extLst>
      <p:ext uri="{BB962C8B-B14F-4D97-AF65-F5344CB8AC3E}">
        <p14:creationId xmlns:p14="http://schemas.microsoft.com/office/powerpoint/2010/main" val="3171997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7</a:t>
            </a:fld>
            <a:endParaRPr lang="en-US"/>
          </a:p>
        </p:txBody>
      </p:sp>
    </p:spTree>
    <p:extLst>
      <p:ext uri="{BB962C8B-B14F-4D97-AF65-F5344CB8AC3E}">
        <p14:creationId xmlns:p14="http://schemas.microsoft.com/office/powerpoint/2010/main" val="3834978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8</a:t>
            </a:fld>
            <a:endParaRPr lang="en-US"/>
          </a:p>
        </p:txBody>
      </p:sp>
    </p:spTree>
    <p:extLst>
      <p:ext uri="{BB962C8B-B14F-4D97-AF65-F5344CB8AC3E}">
        <p14:creationId xmlns:p14="http://schemas.microsoft.com/office/powerpoint/2010/main" val="2744631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DCFEEA7-B08D-4BD8-A1D6-6F8B56D2EB61}" type="slidenum">
              <a:rPr lang="en-US" smtClean="0"/>
              <a:pPr>
                <a:defRPr/>
              </a:pPr>
              <a:t>9</a:t>
            </a:fld>
            <a:endParaRPr lang="en-US"/>
          </a:p>
        </p:txBody>
      </p:sp>
    </p:spTree>
    <p:extLst>
      <p:ext uri="{BB962C8B-B14F-4D97-AF65-F5344CB8AC3E}">
        <p14:creationId xmlns:p14="http://schemas.microsoft.com/office/powerpoint/2010/main" val="577966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latin typeface="Californian FB" panose="0207040306080B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latin typeface="Californian FB" panose="0207040306080B0302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1DCFEEA7-B08D-4BD8-A1D6-6F8B56D2EB61}" type="slidenum">
              <a:rPr lang="en-US" smtClean="0"/>
              <a:pPr>
                <a:defRPr/>
              </a:pPr>
              <a:t>16</a:t>
            </a:fld>
            <a:endParaRPr lang="en-US"/>
          </a:p>
        </p:txBody>
      </p:sp>
    </p:spTree>
    <p:extLst>
      <p:ext uri="{BB962C8B-B14F-4D97-AF65-F5344CB8AC3E}">
        <p14:creationId xmlns:p14="http://schemas.microsoft.com/office/powerpoint/2010/main" val="3856685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eaLnBrk="0" hangingPunct="0">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eaLnBrk="0" hangingPunct="0">
                <a:defRPr/>
              </a:pPr>
              <a:endParaRPr lang="en-US"/>
            </a:p>
          </p:txBody>
        </p:sp>
      </p:grpSp>
      <p:pic>
        <p:nvPicPr>
          <p:cNvPr id="13" name="Picture 13" descr="EPlogo"/>
          <p:cNvPicPr>
            <a:picLocks noChangeAspect="1" noChangeArrowheads="1"/>
          </p:cNvPicPr>
          <p:nvPr/>
        </p:nvPicPr>
        <p:blipFill>
          <a:blip r:embed="rId2" cstate="print"/>
          <a:srcRect/>
          <a:stretch>
            <a:fillRect/>
          </a:stretch>
        </p:blipFill>
        <p:spPr bwMode="auto">
          <a:xfrm>
            <a:off x="203200" y="6142038"/>
            <a:ext cx="1524000" cy="715962"/>
          </a:xfrm>
          <a:prstGeom prst="rect">
            <a:avLst/>
          </a:prstGeom>
          <a:noFill/>
          <a:ln w="9525">
            <a:noFill/>
            <a:miter lim="800000"/>
            <a:headEnd/>
            <a:tailEnd/>
          </a:ln>
        </p:spPr>
      </p:pic>
      <p:sp>
        <p:nvSpPr>
          <p:cNvPr id="14" name="Rectangle 14"/>
          <p:cNvSpPr>
            <a:spLocks noChangeArrowheads="1"/>
          </p:cNvSpPr>
          <p:nvPr/>
        </p:nvSpPr>
        <p:spPr bwMode="auto">
          <a:xfrm>
            <a:off x="1828800" y="6248400"/>
            <a:ext cx="7721600" cy="457200"/>
          </a:xfrm>
          <a:prstGeom prst="rect">
            <a:avLst/>
          </a:prstGeom>
          <a:noFill/>
          <a:ln w="9525">
            <a:noFill/>
            <a:miter lim="800000"/>
            <a:headEnd/>
            <a:tailEnd/>
          </a:ln>
          <a:effectLst/>
        </p:spPr>
        <p:txBody>
          <a:bodyPr anchor="b"/>
          <a:lstStyle/>
          <a:p>
            <a:pPr eaLnBrk="0" hangingPunct="0">
              <a:defRPr/>
            </a:pPr>
            <a:r>
              <a:rPr lang="en-US" sz="1200"/>
              <a:t>Enhancing lasting partnerships and proactive Emergency Preparedness initiatives through advocacy, communication, and collaboration.</a:t>
            </a:r>
            <a:endParaRPr lang="en-US">
              <a:latin typeface="Tahoma" pitchFamily="34" charset="0"/>
            </a:endParaRPr>
          </a:p>
        </p:txBody>
      </p:sp>
      <p:sp>
        <p:nvSpPr>
          <p:cNvPr id="177163" name="Rectangle 11"/>
          <p:cNvSpPr>
            <a:spLocks noGrp="1" noChangeArrowheads="1"/>
          </p:cNvSpPr>
          <p:nvPr>
            <p:ph type="ctrTitle" sz="quarter"/>
          </p:nvPr>
        </p:nvSpPr>
        <p:spPr>
          <a:xfrm>
            <a:off x="914400" y="1736726"/>
            <a:ext cx="10363200" cy="1920875"/>
          </a:xfrm>
        </p:spPr>
        <p:txBody>
          <a:bodyPr/>
          <a:lstStyle>
            <a:lvl1pPr>
              <a:defRPr sz="4800">
                <a:latin typeface="Californian FB" panose="0207040306080B030204" pitchFamily="18" charset="0"/>
              </a:defRPr>
            </a:lvl1pPr>
          </a:lstStyle>
          <a:p>
            <a:r>
              <a:rPr lang="en-US" dirty="0"/>
              <a:t>Click to edit Master title style</a:t>
            </a:r>
          </a:p>
        </p:txBody>
      </p:sp>
      <p:sp>
        <p:nvSpPr>
          <p:cNvPr id="177164"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3938589"/>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
          <p:cNvSpPr>
            <a:spLocks noGrp="1" noChangeArrowheads="1"/>
          </p:cNvSpPr>
          <p:nvPr>
            <p:ph type="dt" sz="half" idx="10"/>
          </p:nvPr>
        </p:nvSpPr>
        <p:spPr>
          <a:ln/>
        </p:spPr>
        <p:txBody>
          <a:bodyPr/>
          <a:lstStyle>
            <a:lvl1pPr>
              <a:defRPr/>
            </a:lvl1pPr>
          </a:lstStyle>
          <a:p>
            <a:pPr>
              <a:defRPr/>
            </a:pPr>
            <a:endParaRPr lang="en-US"/>
          </a:p>
        </p:txBody>
      </p:sp>
      <p:sp>
        <p:nvSpPr>
          <p:cNvPr id="7"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13" descr="DHS_GrayTypeLogo"/>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31800" y="5638801"/>
            <a:ext cx="4910667" cy="1071563"/>
          </a:xfrm>
          <a:prstGeom prst="rect">
            <a:avLst/>
          </a:prstGeom>
          <a:noFill/>
          <a:ln w="9525">
            <a:noFill/>
            <a:miter lim="800000"/>
            <a:headEnd/>
            <a:tailEnd/>
          </a:ln>
        </p:spPr>
      </p:pic>
      <p:sp>
        <p:nvSpPr>
          <p:cNvPr id="9" name="Text Placeholder 8"/>
          <p:cNvSpPr>
            <a:spLocks noGrp="1"/>
          </p:cNvSpPr>
          <p:nvPr>
            <p:ph type="body" sz="quarter" idx="14" hasCustomPrompt="1"/>
          </p:nvPr>
        </p:nvSpPr>
        <p:spPr>
          <a:xfrm>
            <a:off x="304800" y="3733800"/>
            <a:ext cx="11684000" cy="914400"/>
          </a:xfrm>
        </p:spPr>
        <p:txBody>
          <a:bodyPr>
            <a:normAutofit/>
          </a:bodyPr>
          <a:lstStyle>
            <a:lvl1pPr eaLnBrk="0" hangingPunct="0">
              <a:spcBef>
                <a:spcPct val="60000"/>
              </a:spcBef>
              <a:buClr>
                <a:srgbClr val="B0B1B3"/>
              </a:buClr>
              <a:buFont typeface="Wingdings" pitchFamily="2" charset="2"/>
              <a:buNone/>
              <a:defRPr sz="2200" baseline="0">
                <a:solidFill>
                  <a:srgbClr val="333333"/>
                </a:solidFill>
                <a:latin typeface="Arial" pitchFamily="34" charset="0"/>
              </a:defRPr>
            </a:lvl1pPr>
          </a:lstStyle>
          <a:p>
            <a:pPr eaLnBrk="0" hangingPunct="0">
              <a:spcBef>
                <a:spcPct val="60000"/>
              </a:spcBef>
              <a:buClr>
                <a:srgbClr val="B0B1B3"/>
              </a:buClr>
              <a:buFont typeface="Wingdings" pitchFamily="2" charset="2"/>
              <a:buNone/>
            </a:pPr>
            <a:r>
              <a:rPr lang="en-US" sz="2200" dirty="0">
                <a:solidFill>
                  <a:srgbClr val="333333"/>
                </a:solidFill>
              </a:rPr>
              <a:t>[Insert name of group to be addressed]</a:t>
            </a:r>
          </a:p>
        </p:txBody>
      </p:sp>
      <p:sp>
        <p:nvSpPr>
          <p:cNvPr id="11" name="Text Placeholder 10"/>
          <p:cNvSpPr>
            <a:spLocks noGrp="1"/>
          </p:cNvSpPr>
          <p:nvPr>
            <p:ph type="body" sz="quarter" idx="15" hasCustomPrompt="1"/>
          </p:nvPr>
        </p:nvSpPr>
        <p:spPr>
          <a:xfrm>
            <a:off x="304800" y="4648200"/>
            <a:ext cx="11684000" cy="457200"/>
          </a:xfrm>
        </p:spPr>
        <p:txBody>
          <a:bodyPr>
            <a:noAutofit/>
          </a:bodyPr>
          <a:lstStyle>
            <a:lvl1pPr>
              <a:buNone/>
              <a:defRPr sz="2200" baseline="0">
                <a:solidFill>
                  <a:srgbClr val="333333"/>
                </a:solidFill>
                <a:latin typeface="Arial" pitchFamily="34" charset="0"/>
              </a:defRPr>
            </a:lvl1pPr>
          </a:lstStyle>
          <a:p>
            <a:pPr lvl="0"/>
            <a:r>
              <a:rPr lang="en-US" dirty="0"/>
              <a:t>[Insert date of presentation]</a:t>
            </a:r>
          </a:p>
        </p:txBody>
      </p:sp>
      <p:sp>
        <p:nvSpPr>
          <p:cNvPr id="12" name="TextBox 11"/>
          <p:cNvSpPr txBox="1"/>
          <p:nvPr userDrawn="1"/>
        </p:nvSpPr>
        <p:spPr>
          <a:xfrm>
            <a:off x="304800" y="1600200"/>
            <a:ext cx="11582400" cy="861774"/>
          </a:xfrm>
          <a:prstGeom prst="rect">
            <a:avLst/>
          </a:prstGeom>
          <a:noFill/>
        </p:spPr>
        <p:txBody>
          <a:bodyPr wrap="square" rtlCol="0">
            <a:spAutoFit/>
          </a:bodyPr>
          <a:lstStyle/>
          <a:p>
            <a:r>
              <a:rPr lang="en-US" sz="2500" dirty="0">
                <a:solidFill>
                  <a:srgbClr val="333333"/>
                </a:solidFill>
                <a:latin typeface="Arial" pitchFamily="34" charset="0"/>
                <a:cs typeface="Arial" pitchFamily="34" charset="0"/>
              </a:rPr>
              <a:t>National Protection and Programs Directorate</a:t>
            </a:r>
          </a:p>
          <a:p>
            <a:r>
              <a:rPr lang="en-US" sz="2500" dirty="0">
                <a:solidFill>
                  <a:srgbClr val="333333"/>
                </a:solidFill>
                <a:latin typeface="Arial" pitchFamily="34" charset="0"/>
                <a:cs typeface="Arial" pitchFamily="34" charset="0"/>
              </a:rPr>
              <a:t>Department of Homeland Security</a:t>
            </a:r>
          </a:p>
        </p:txBody>
      </p:sp>
      <p:sp>
        <p:nvSpPr>
          <p:cNvPr id="13" name="TextBox 12"/>
          <p:cNvSpPr txBox="1"/>
          <p:nvPr userDrawn="1"/>
        </p:nvSpPr>
        <p:spPr>
          <a:xfrm>
            <a:off x="304800" y="381000"/>
            <a:ext cx="11582400" cy="738664"/>
          </a:xfrm>
          <a:prstGeom prst="rect">
            <a:avLst/>
          </a:prstGeom>
          <a:noFill/>
        </p:spPr>
        <p:txBody>
          <a:bodyPr wrap="square" rtlCol="0">
            <a:spAutoFit/>
          </a:bodyPr>
          <a:lstStyle/>
          <a:p>
            <a:r>
              <a:rPr lang="en-US" sz="4200" dirty="0">
                <a:solidFill>
                  <a:srgbClr val="1F497D"/>
                </a:solidFill>
                <a:latin typeface="Times New Roman" pitchFamily="18" charset="0"/>
                <a:cs typeface="Times New Roman" pitchFamily="18" charset="0"/>
              </a:rPr>
              <a:t>The Office of Infrastructure Protection</a:t>
            </a:r>
          </a:p>
        </p:txBody>
      </p:sp>
      <p:sp>
        <p:nvSpPr>
          <p:cNvPr id="15" name="Text Placeholder 14"/>
          <p:cNvSpPr>
            <a:spLocks noGrp="1"/>
          </p:cNvSpPr>
          <p:nvPr>
            <p:ph type="body" sz="quarter" idx="17" hasCustomPrompt="1"/>
          </p:nvPr>
        </p:nvSpPr>
        <p:spPr>
          <a:xfrm>
            <a:off x="4165600" y="6400800"/>
            <a:ext cx="3860800" cy="304800"/>
          </a:xfrm>
        </p:spPr>
        <p:txBody>
          <a:bodyPr/>
          <a:lstStyle>
            <a:lvl1pPr algn="ctr">
              <a:buNone/>
              <a:defRPr sz="1600">
                <a:solidFill>
                  <a:srgbClr val="A50021"/>
                </a:solidFill>
                <a:latin typeface="Arial" pitchFamily="34" charset="0"/>
                <a:cs typeface="Arial" pitchFamily="34" charset="0"/>
              </a:defRPr>
            </a:lvl1pPr>
          </a:lstStyle>
          <a:p>
            <a:pPr lvl="0"/>
            <a:r>
              <a:rPr lang="en-US" dirty="0"/>
              <a:t>[CAVEAT]</a:t>
            </a:r>
          </a:p>
        </p:txBody>
      </p:sp>
      <p:sp>
        <p:nvSpPr>
          <p:cNvPr id="8" name="Text Placeholder 8"/>
          <p:cNvSpPr>
            <a:spLocks noGrp="1"/>
          </p:cNvSpPr>
          <p:nvPr>
            <p:ph type="body" sz="quarter" idx="18" hasCustomPrompt="1"/>
          </p:nvPr>
        </p:nvSpPr>
        <p:spPr>
          <a:xfrm>
            <a:off x="304800" y="2819400"/>
            <a:ext cx="11684000" cy="914400"/>
          </a:xfrm>
        </p:spPr>
        <p:txBody>
          <a:bodyPr>
            <a:normAutofit/>
          </a:bodyPr>
          <a:lstStyle>
            <a:lvl1pPr eaLnBrk="0" hangingPunct="0">
              <a:spcBef>
                <a:spcPct val="60000"/>
              </a:spcBef>
              <a:buClr>
                <a:srgbClr val="B0B1B3"/>
              </a:buClr>
              <a:buFont typeface="Wingdings" pitchFamily="2" charset="2"/>
              <a:buNone/>
              <a:defRPr sz="2200" baseline="0">
                <a:solidFill>
                  <a:srgbClr val="333333"/>
                </a:solidFill>
                <a:latin typeface="Arial" pitchFamily="34" charset="0"/>
              </a:defRPr>
            </a:lvl1pPr>
          </a:lstStyle>
          <a:p>
            <a:pPr eaLnBrk="0" hangingPunct="0">
              <a:spcBef>
                <a:spcPct val="60000"/>
              </a:spcBef>
              <a:buClr>
                <a:srgbClr val="B0B1B3"/>
              </a:buClr>
              <a:buFont typeface="Wingdings" pitchFamily="2" charset="2"/>
              <a:buNone/>
            </a:pPr>
            <a:r>
              <a:rPr lang="en-US" sz="2200" dirty="0">
                <a:solidFill>
                  <a:srgbClr val="333333"/>
                </a:solidFill>
              </a:rPr>
              <a:t>[Insert title of briefing]</a:t>
            </a:r>
          </a:p>
        </p:txBody>
      </p:sp>
    </p:spTree>
    <p:extLst>
      <p:ext uri="{BB962C8B-B14F-4D97-AF65-F5344CB8AC3E}">
        <p14:creationId xmlns:p14="http://schemas.microsoft.com/office/powerpoint/2010/main" val="2642648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descr="DHS Blue small logo.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600" y="6019800"/>
            <a:ext cx="2966475" cy="700982"/>
          </a:xfrm>
          <a:prstGeom prst="rect">
            <a:avLst/>
          </a:prstGeom>
        </p:spPr>
      </p:pic>
      <p:sp>
        <p:nvSpPr>
          <p:cNvPr id="2" name="Title 1"/>
          <p:cNvSpPr>
            <a:spLocks noGrp="1"/>
          </p:cNvSpPr>
          <p:nvPr>
            <p:ph type="title" hasCustomPrompt="1"/>
          </p:nvPr>
        </p:nvSpPr>
        <p:spPr>
          <a:xfrm>
            <a:off x="101600" y="152400"/>
            <a:ext cx="11988800" cy="1143000"/>
          </a:xfrm>
        </p:spPr>
        <p:txBody>
          <a:bodyPr>
            <a:normAutofit/>
          </a:bodyPr>
          <a:lstStyle>
            <a:lvl1pPr algn="l">
              <a:defRPr sz="3600" baseline="0">
                <a:solidFill>
                  <a:srgbClr val="1F497D"/>
                </a:solidFill>
                <a:latin typeface="Times New Roman" pitchFamily="18" charset="0"/>
              </a:defRPr>
            </a:lvl1pPr>
          </a:lstStyle>
          <a:p>
            <a:r>
              <a:rPr lang="en-US" dirty="0"/>
              <a:t>Slide Titles: Times New Roman, 36 pt, blue</a:t>
            </a:r>
          </a:p>
        </p:txBody>
      </p:sp>
      <p:sp>
        <p:nvSpPr>
          <p:cNvPr id="3" name="Content Placeholder 2"/>
          <p:cNvSpPr>
            <a:spLocks noGrp="1"/>
          </p:cNvSpPr>
          <p:nvPr>
            <p:ph idx="1" hasCustomPrompt="1"/>
          </p:nvPr>
        </p:nvSpPr>
        <p:spPr>
          <a:xfrm>
            <a:off x="101600" y="1341438"/>
            <a:ext cx="11988800" cy="4525963"/>
          </a:xfrm>
        </p:spPr>
        <p:txBody>
          <a:bodyPr>
            <a:normAutofit/>
          </a:bodyPr>
          <a:lstStyle>
            <a:lvl1pPr>
              <a:buFont typeface="Wingdings" pitchFamily="2" charset="2"/>
              <a:buChar char="§"/>
              <a:defRPr sz="2000" baseline="0">
                <a:solidFill>
                  <a:srgbClr val="333333"/>
                </a:solidFill>
                <a:latin typeface="Arial" pitchFamily="34" charset="0"/>
              </a:defRPr>
            </a:lvl1pPr>
            <a:lvl2pPr>
              <a:defRPr sz="1800" baseline="0">
                <a:solidFill>
                  <a:srgbClr val="333333"/>
                </a:solidFill>
                <a:latin typeface="Arial" pitchFamily="34" charset="0"/>
              </a:defRPr>
            </a:lvl2pPr>
            <a:lvl3pPr>
              <a:defRPr sz="1600" baseline="0">
                <a:solidFill>
                  <a:srgbClr val="333333"/>
                </a:solidFill>
                <a:latin typeface="Arial" pitchFamily="34" charset="0"/>
              </a:defRPr>
            </a:lvl3pPr>
          </a:lstStyle>
          <a:p>
            <a:pPr lvl="0"/>
            <a:r>
              <a:rPr lang="en-US" dirty="0"/>
              <a:t>1st level bullet: Square, Arial 20 pt, cool gray</a:t>
            </a:r>
          </a:p>
          <a:p>
            <a:pPr lvl="1"/>
            <a:r>
              <a:rPr lang="en-US" dirty="0"/>
              <a:t>2nd level bullet: Horizontal bar, Arial 18 pt, cool gray</a:t>
            </a:r>
          </a:p>
          <a:p>
            <a:pPr lvl="2"/>
            <a:r>
              <a:rPr lang="en-US" dirty="0"/>
              <a:t>3rd level bullet: Circle, Arial 16 pt, cool gray</a:t>
            </a:r>
          </a:p>
        </p:txBody>
      </p:sp>
      <p:sp>
        <p:nvSpPr>
          <p:cNvPr id="6" name="Slide Number Placeholder 5"/>
          <p:cNvSpPr>
            <a:spLocks noGrp="1"/>
          </p:cNvSpPr>
          <p:nvPr>
            <p:ph type="sldNum" sz="quarter" idx="12"/>
          </p:nvPr>
        </p:nvSpPr>
        <p:spPr/>
        <p:txBody>
          <a:bodyPr/>
          <a:lstStyle/>
          <a:p>
            <a:fld id="{1ECD68BC-47C4-4D2D-927C-DA4DA94C171F}" type="slidenum">
              <a:rPr lang="en-US" smtClean="0">
                <a:solidFill>
                  <a:prstClr val="black">
                    <a:tint val="75000"/>
                  </a:prstClr>
                </a:solidFill>
              </a:rPr>
              <a:pPr/>
              <a:t>‹#›</a:t>
            </a:fld>
            <a:endParaRPr lang="en-US" dirty="0">
              <a:solidFill>
                <a:prstClr val="black">
                  <a:tint val="75000"/>
                </a:prstClr>
              </a:solidFill>
            </a:endParaRPr>
          </a:p>
        </p:txBody>
      </p:sp>
      <p:sp>
        <p:nvSpPr>
          <p:cNvPr id="13" name="Text Placeholder 12"/>
          <p:cNvSpPr>
            <a:spLocks noGrp="1"/>
          </p:cNvSpPr>
          <p:nvPr>
            <p:ph type="body" sz="quarter" idx="13" hasCustomPrompt="1"/>
          </p:nvPr>
        </p:nvSpPr>
        <p:spPr>
          <a:xfrm>
            <a:off x="4165600" y="6324600"/>
            <a:ext cx="3860800" cy="381000"/>
          </a:xfrm>
        </p:spPr>
        <p:txBody>
          <a:bodyPr>
            <a:normAutofit/>
          </a:bodyPr>
          <a:lstStyle>
            <a:lvl1pPr algn="ctr">
              <a:buNone/>
              <a:defRPr sz="1600">
                <a:solidFill>
                  <a:srgbClr val="A50021"/>
                </a:solidFill>
                <a:latin typeface="Arial" pitchFamily="34" charset="0"/>
                <a:cs typeface="Arial" pitchFamily="34" charset="0"/>
              </a:defRPr>
            </a:lvl1pPr>
          </a:lstStyle>
          <a:p>
            <a:pPr lvl="0"/>
            <a:r>
              <a:rPr lang="en-US" dirty="0"/>
              <a:t>[CAVEAT]</a:t>
            </a:r>
          </a:p>
        </p:txBody>
      </p:sp>
      <p:sp>
        <p:nvSpPr>
          <p:cNvPr id="10" name="Text Placeholder 9"/>
          <p:cNvSpPr>
            <a:spLocks noGrp="1"/>
          </p:cNvSpPr>
          <p:nvPr>
            <p:ph type="body" sz="quarter" idx="14" hasCustomPrompt="1"/>
          </p:nvPr>
        </p:nvSpPr>
        <p:spPr>
          <a:xfrm>
            <a:off x="4165600" y="76200"/>
            <a:ext cx="3860800" cy="381000"/>
          </a:xfrm>
        </p:spPr>
        <p:txBody>
          <a:bodyPr>
            <a:noAutofit/>
          </a:bodyPr>
          <a:lstStyle>
            <a:lvl1pPr algn="ctr">
              <a:buNone/>
              <a:defRPr sz="1600" baseline="0">
                <a:solidFill>
                  <a:srgbClr val="A50021"/>
                </a:solidFill>
                <a:latin typeface="Arial" pitchFamily="34" charset="0"/>
              </a:defRPr>
            </a:lvl1pPr>
          </a:lstStyle>
          <a:p>
            <a:pPr lvl="0"/>
            <a:r>
              <a:rPr lang="en-US" dirty="0"/>
              <a:t>[CAVEAT]</a:t>
            </a:r>
          </a:p>
        </p:txBody>
      </p:sp>
    </p:spTree>
    <p:extLst>
      <p:ext uri="{BB962C8B-B14F-4D97-AF65-F5344CB8AC3E}">
        <p14:creationId xmlns:p14="http://schemas.microsoft.com/office/powerpoint/2010/main" val="112704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8" name="Picture 3" descr="Large DHS logo.pn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349251" y="1063626"/>
            <a:ext cx="11493500" cy="2517775"/>
          </a:xfrm>
          <a:prstGeom prst="rect">
            <a:avLst/>
          </a:prstGeom>
          <a:noFill/>
          <a:ln w="9525">
            <a:noFill/>
            <a:miter lim="800000"/>
            <a:headEnd/>
            <a:tailEnd/>
          </a:ln>
        </p:spPr>
      </p:pic>
      <p:sp>
        <p:nvSpPr>
          <p:cNvPr id="9" name="TextBox 8"/>
          <p:cNvSpPr txBox="1"/>
          <p:nvPr userDrawn="1"/>
        </p:nvSpPr>
        <p:spPr>
          <a:xfrm>
            <a:off x="4267200" y="3810001"/>
            <a:ext cx="7721600" cy="954107"/>
          </a:xfrm>
          <a:prstGeom prst="rect">
            <a:avLst/>
          </a:prstGeom>
          <a:noFill/>
        </p:spPr>
        <p:txBody>
          <a:bodyPr wrap="square" rtlCol="0">
            <a:spAutoFit/>
          </a:bodyPr>
          <a:lstStyle/>
          <a:p>
            <a:r>
              <a:rPr lang="en-US" sz="2800" dirty="0">
                <a:solidFill>
                  <a:srgbClr val="002F80"/>
                </a:solidFill>
                <a:latin typeface="Arial" pitchFamily="34" charset="0"/>
              </a:rPr>
              <a:t>For more information visit:</a:t>
            </a:r>
          </a:p>
          <a:p>
            <a:r>
              <a:rPr lang="en-US" sz="2800" dirty="0">
                <a:solidFill>
                  <a:srgbClr val="002F80"/>
                </a:solidFill>
                <a:latin typeface="Arial" pitchFamily="34" charset="0"/>
              </a:rPr>
              <a:t>www.dhs.gov/critical-infrastructure</a:t>
            </a:r>
          </a:p>
        </p:txBody>
      </p:sp>
      <p:sp>
        <p:nvSpPr>
          <p:cNvPr id="11" name="Text Placeholder 10"/>
          <p:cNvSpPr>
            <a:spLocks noGrp="1"/>
          </p:cNvSpPr>
          <p:nvPr>
            <p:ph type="body" sz="quarter" idx="11" hasCustomPrompt="1"/>
          </p:nvPr>
        </p:nvSpPr>
        <p:spPr>
          <a:xfrm>
            <a:off x="4267200" y="4800600"/>
            <a:ext cx="7721600" cy="457200"/>
          </a:xfrm>
        </p:spPr>
        <p:txBody>
          <a:bodyPr/>
          <a:lstStyle>
            <a:lvl1pPr>
              <a:buNone/>
              <a:defRPr sz="2400" baseline="0">
                <a:solidFill>
                  <a:srgbClr val="002F80"/>
                </a:solidFill>
                <a:latin typeface="Arial" pitchFamily="34" charset="0"/>
              </a:defRPr>
            </a:lvl1pPr>
          </a:lstStyle>
          <a:p>
            <a:pPr lvl="0"/>
            <a:r>
              <a:rPr lang="en-US" dirty="0"/>
              <a:t>Presenter</a:t>
            </a:r>
          </a:p>
          <a:p>
            <a:pPr lvl="0"/>
            <a:endParaRPr lang="en-US" dirty="0"/>
          </a:p>
        </p:txBody>
      </p:sp>
      <p:sp>
        <p:nvSpPr>
          <p:cNvPr id="14" name="Text Placeholder 13"/>
          <p:cNvSpPr>
            <a:spLocks noGrp="1"/>
          </p:cNvSpPr>
          <p:nvPr>
            <p:ph type="body" sz="quarter" idx="12" hasCustomPrompt="1"/>
          </p:nvPr>
        </p:nvSpPr>
        <p:spPr>
          <a:xfrm>
            <a:off x="4267200" y="5257800"/>
            <a:ext cx="7721600" cy="457200"/>
          </a:xfrm>
        </p:spPr>
        <p:txBody>
          <a:bodyPr>
            <a:noAutofit/>
          </a:bodyPr>
          <a:lstStyle>
            <a:lvl1pPr>
              <a:buNone/>
              <a:defRPr sz="2400" baseline="0">
                <a:solidFill>
                  <a:srgbClr val="002F80"/>
                </a:solidFill>
                <a:latin typeface="Arial" pitchFamily="34" charset="0"/>
              </a:defRPr>
            </a:lvl1pPr>
          </a:lstStyle>
          <a:p>
            <a:pPr lvl="0"/>
            <a:r>
              <a:rPr lang="en-US" dirty="0"/>
              <a:t>Title</a:t>
            </a:r>
          </a:p>
        </p:txBody>
      </p:sp>
      <p:sp>
        <p:nvSpPr>
          <p:cNvPr id="16" name="Text Placeholder 15"/>
          <p:cNvSpPr>
            <a:spLocks noGrp="1"/>
          </p:cNvSpPr>
          <p:nvPr>
            <p:ph type="body" sz="quarter" idx="13" hasCustomPrompt="1"/>
          </p:nvPr>
        </p:nvSpPr>
        <p:spPr>
          <a:xfrm>
            <a:off x="4267200" y="5715000"/>
            <a:ext cx="7721600" cy="457200"/>
          </a:xfrm>
        </p:spPr>
        <p:txBody>
          <a:bodyPr>
            <a:noAutofit/>
          </a:bodyPr>
          <a:lstStyle>
            <a:lvl1pPr>
              <a:buNone/>
              <a:defRPr sz="2400" baseline="0">
                <a:solidFill>
                  <a:srgbClr val="002F80"/>
                </a:solidFill>
                <a:latin typeface="Arial" pitchFamily="34" charset="0"/>
              </a:defRPr>
            </a:lvl1pPr>
          </a:lstStyle>
          <a:p>
            <a:pPr lvl="0"/>
            <a:r>
              <a:rPr lang="en-US" dirty="0"/>
              <a:t>Email</a:t>
            </a:r>
          </a:p>
        </p:txBody>
      </p:sp>
    </p:spTree>
    <p:extLst>
      <p:ext uri="{BB962C8B-B14F-4D97-AF65-F5344CB8AC3E}">
        <p14:creationId xmlns:p14="http://schemas.microsoft.com/office/powerpoint/2010/main" val="1282322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7" name="Picture 6" descr="DHS Blue small logo.png"/>
          <p:cNvPicPr>
            <a:picLocks noChangeAspect="1"/>
          </p:cNvPicPr>
          <p:nvPr userDrawn="1"/>
        </p:nvPicPr>
        <p:blipFill>
          <a:blip r:embed="rId2" cstate="print">
            <a:extLst>
              <a:ext uri="{28A0092B-C50C-407E-A947-70E740481C1C}">
                <a14:useLocalDpi xmlns:a14="http://schemas.microsoft.com/office/drawing/2010/main"/>
              </a:ext>
            </a:extLst>
          </a:blip>
          <a:srcRect/>
          <a:stretch>
            <a:fillRect/>
          </a:stretch>
        </p:blipFill>
        <p:spPr bwMode="auto">
          <a:xfrm>
            <a:off x="101600" y="6019801"/>
            <a:ext cx="2965451" cy="701675"/>
          </a:xfrm>
          <a:prstGeom prst="rect">
            <a:avLst/>
          </a:prstGeom>
          <a:noFill/>
          <a:ln w="9525">
            <a:noFill/>
            <a:miter lim="800000"/>
            <a:headEnd/>
            <a:tailEnd/>
          </a:ln>
        </p:spPr>
      </p:pic>
      <p:sp>
        <p:nvSpPr>
          <p:cNvPr id="2" name="Title 1"/>
          <p:cNvSpPr>
            <a:spLocks noGrp="1"/>
          </p:cNvSpPr>
          <p:nvPr>
            <p:ph type="title"/>
          </p:nvPr>
        </p:nvSpPr>
        <p:spPr>
          <a:xfrm>
            <a:off x="101600" y="152400"/>
            <a:ext cx="11988800" cy="1143000"/>
          </a:xfrm>
        </p:spPr>
        <p:txBody>
          <a:bodyPr>
            <a:normAutofit/>
          </a:bodyPr>
          <a:lstStyle>
            <a:lvl1pPr algn="l">
              <a:defRPr sz="3600" baseline="0">
                <a:solidFill>
                  <a:srgbClr val="1F497D"/>
                </a:solidFill>
                <a:latin typeface="Times New Roman" pitchFamily="18" charset="0"/>
              </a:defRPr>
            </a:lvl1pPr>
          </a:lstStyle>
          <a:p>
            <a:r>
              <a:rPr lang="en-US" dirty="0"/>
              <a:t>Click to edit Master title style</a:t>
            </a:r>
          </a:p>
        </p:txBody>
      </p:sp>
      <p:sp>
        <p:nvSpPr>
          <p:cNvPr id="3" name="Content Placeholder 2"/>
          <p:cNvSpPr>
            <a:spLocks noGrp="1"/>
          </p:cNvSpPr>
          <p:nvPr>
            <p:ph idx="1"/>
          </p:nvPr>
        </p:nvSpPr>
        <p:spPr>
          <a:xfrm>
            <a:off x="101600" y="1341438"/>
            <a:ext cx="11988800" cy="4525963"/>
          </a:xfrm>
        </p:spPr>
        <p:txBody>
          <a:bodyPr>
            <a:normAutofit/>
          </a:bodyPr>
          <a:lstStyle>
            <a:lvl1pPr>
              <a:buFont typeface="Wingdings" pitchFamily="2" charset="2"/>
              <a:buChar char="§"/>
              <a:defRPr sz="2000" baseline="0">
                <a:solidFill>
                  <a:srgbClr val="333333"/>
                </a:solidFill>
                <a:latin typeface="Arial" pitchFamily="34" charset="0"/>
              </a:defRPr>
            </a:lvl1pPr>
            <a:lvl2pPr>
              <a:defRPr sz="1800" baseline="0">
                <a:solidFill>
                  <a:srgbClr val="333333"/>
                </a:solidFill>
                <a:latin typeface="Arial" pitchFamily="34" charset="0"/>
              </a:defRPr>
            </a:lvl2pPr>
            <a:lvl3pPr>
              <a:defRPr sz="1600" baseline="0">
                <a:solidFill>
                  <a:srgbClr val="333333"/>
                </a:solidFill>
                <a:latin typeface="Arial" pitchFamily="34" charset="0"/>
              </a:defRPr>
            </a:lvl3pPr>
          </a:lstStyle>
          <a:p>
            <a:pPr lvl="0"/>
            <a:r>
              <a:rPr lang="en-US"/>
              <a:t>Click to edit Master text styles</a:t>
            </a:r>
          </a:p>
          <a:p>
            <a:pPr lvl="1"/>
            <a:r>
              <a:rPr lang="en-US"/>
              <a:t>Second level</a:t>
            </a:r>
          </a:p>
          <a:p>
            <a:pPr lvl="2"/>
            <a:r>
              <a:rPr lang="en-US"/>
              <a:t>Third level</a:t>
            </a:r>
          </a:p>
        </p:txBody>
      </p:sp>
      <p:sp>
        <p:nvSpPr>
          <p:cNvPr id="13" name="Text Placeholder 12"/>
          <p:cNvSpPr>
            <a:spLocks noGrp="1"/>
          </p:cNvSpPr>
          <p:nvPr>
            <p:ph type="body" sz="quarter" idx="13"/>
          </p:nvPr>
        </p:nvSpPr>
        <p:spPr>
          <a:xfrm>
            <a:off x="4165600" y="6324600"/>
            <a:ext cx="3860800" cy="381000"/>
          </a:xfrm>
        </p:spPr>
        <p:txBody>
          <a:bodyPr>
            <a:normAutofit/>
          </a:bodyPr>
          <a:lstStyle>
            <a:lvl1pPr algn="ctr">
              <a:buNone/>
              <a:defRPr sz="1600">
                <a:solidFill>
                  <a:srgbClr val="A50021"/>
                </a:solidFill>
                <a:latin typeface="Arial" pitchFamily="34" charset="0"/>
                <a:cs typeface="Arial" pitchFamily="34" charset="0"/>
              </a:defRPr>
            </a:lvl1pPr>
          </a:lstStyle>
          <a:p>
            <a:pPr lvl="0"/>
            <a:r>
              <a:rPr lang="en-US"/>
              <a:t>Click to edit Master text styles</a:t>
            </a:r>
          </a:p>
        </p:txBody>
      </p:sp>
      <p:sp>
        <p:nvSpPr>
          <p:cNvPr id="10" name="Text Placeholder 9"/>
          <p:cNvSpPr>
            <a:spLocks noGrp="1"/>
          </p:cNvSpPr>
          <p:nvPr>
            <p:ph type="body" sz="quarter" idx="14"/>
          </p:nvPr>
        </p:nvSpPr>
        <p:spPr>
          <a:xfrm>
            <a:off x="4165600" y="76200"/>
            <a:ext cx="3860800" cy="381000"/>
          </a:xfrm>
        </p:spPr>
        <p:txBody>
          <a:bodyPr>
            <a:noAutofit/>
          </a:bodyPr>
          <a:lstStyle>
            <a:lvl1pPr algn="ctr">
              <a:buNone/>
              <a:defRPr sz="1600" baseline="0">
                <a:solidFill>
                  <a:srgbClr val="A50021"/>
                </a:solidFill>
                <a:latin typeface="Arial" pitchFamily="34" charset="0"/>
              </a:defRPr>
            </a:lvl1pPr>
          </a:lstStyle>
          <a:p>
            <a:pPr lvl="0"/>
            <a:r>
              <a:rPr lang="en-US"/>
              <a:t>Click to edit Master text styles</a:t>
            </a:r>
          </a:p>
        </p:txBody>
      </p:sp>
      <p:sp>
        <p:nvSpPr>
          <p:cNvPr id="8" name="Text Placeholder 14"/>
          <p:cNvSpPr>
            <a:spLocks noGrp="1"/>
          </p:cNvSpPr>
          <p:nvPr>
            <p:ph type="body" sz="quarter" idx="17"/>
          </p:nvPr>
        </p:nvSpPr>
        <p:spPr>
          <a:xfrm>
            <a:off x="4165600" y="6400800"/>
            <a:ext cx="3860800" cy="304800"/>
          </a:xfrm>
        </p:spPr>
        <p:txBody>
          <a:bodyPr/>
          <a:lstStyle>
            <a:lvl1pPr algn="ctr">
              <a:buNone/>
              <a:defRPr sz="1600" baseline="0">
                <a:solidFill>
                  <a:srgbClr val="A50021"/>
                </a:solidFill>
                <a:latin typeface="Arial" pitchFamily="34" charset="0"/>
                <a:cs typeface="Arial" pitchFamily="34" charset="0"/>
              </a:defRPr>
            </a:lvl1pPr>
          </a:lstStyle>
          <a:p>
            <a:pPr lvl="0"/>
            <a:r>
              <a:rPr lang="en-US"/>
              <a:t>Click to edit Master text styles</a:t>
            </a:r>
          </a:p>
        </p:txBody>
      </p:sp>
      <p:sp>
        <p:nvSpPr>
          <p:cNvPr id="9" name="Slide Number Placeholder 5"/>
          <p:cNvSpPr>
            <a:spLocks noGrp="1"/>
          </p:cNvSpPr>
          <p:nvPr>
            <p:ph type="sldNum" sz="quarter" idx="18"/>
          </p:nvPr>
        </p:nvSpPr>
        <p:spPr/>
        <p:txBody>
          <a:bodyPr/>
          <a:lstStyle>
            <a:lvl1pPr>
              <a:defRPr/>
            </a:lvl1pPr>
          </a:lstStyle>
          <a:p>
            <a:pPr>
              <a:defRPr/>
            </a:pPr>
            <a:fld id="{02AA33E4-EE37-4694-8D55-9EA532811ED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6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1600" y="152400"/>
            <a:ext cx="11988800" cy="1143000"/>
          </a:xfrm>
        </p:spPr>
        <p:txBody>
          <a:bodyPr>
            <a:normAutofit/>
          </a:bodyPr>
          <a:lstStyle>
            <a:lvl1pPr algn="l">
              <a:defRPr sz="3600" baseline="0">
                <a:solidFill>
                  <a:srgbClr val="1F497D"/>
                </a:solidFill>
                <a:latin typeface="Times New Roman" pitchFamily="18" charset="0"/>
              </a:defRPr>
            </a:lvl1pPr>
          </a:lstStyle>
          <a:p>
            <a:r>
              <a:rPr lang="en-US" dirty="0"/>
              <a:t>Slide Titles: Times New Roman, 36 pt, blue</a:t>
            </a:r>
          </a:p>
        </p:txBody>
      </p:sp>
      <p:sp>
        <p:nvSpPr>
          <p:cNvPr id="3" name="Content Placeholder 2"/>
          <p:cNvSpPr>
            <a:spLocks noGrp="1"/>
          </p:cNvSpPr>
          <p:nvPr>
            <p:ph idx="1" hasCustomPrompt="1"/>
          </p:nvPr>
        </p:nvSpPr>
        <p:spPr>
          <a:xfrm>
            <a:off x="101600" y="1341438"/>
            <a:ext cx="11988800" cy="4525963"/>
          </a:xfrm>
        </p:spPr>
        <p:txBody>
          <a:bodyPr>
            <a:normAutofit/>
          </a:bodyPr>
          <a:lstStyle>
            <a:lvl1pPr>
              <a:buFont typeface="Wingdings" pitchFamily="2" charset="2"/>
              <a:buChar char="§"/>
              <a:defRPr sz="2000" baseline="0">
                <a:solidFill>
                  <a:srgbClr val="333333"/>
                </a:solidFill>
                <a:latin typeface="Arial" pitchFamily="34" charset="0"/>
              </a:defRPr>
            </a:lvl1pPr>
            <a:lvl2pPr>
              <a:defRPr sz="1800" baseline="0">
                <a:solidFill>
                  <a:srgbClr val="333333"/>
                </a:solidFill>
                <a:latin typeface="Arial" pitchFamily="34" charset="0"/>
              </a:defRPr>
            </a:lvl2pPr>
            <a:lvl3pPr>
              <a:defRPr sz="1600" baseline="0">
                <a:solidFill>
                  <a:srgbClr val="333333"/>
                </a:solidFill>
                <a:latin typeface="Arial" pitchFamily="34" charset="0"/>
              </a:defRPr>
            </a:lvl3pPr>
          </a:lstStyle>
          <a:p>
            <a:pPr lvl="0"/>
            <a:r>
              <a:rPr lang="en-US" dirty="0"/>
              <a:t>1st level bullet: Square, Arial 20 pt, cool gray</a:t>
            </a:r>
          </a:p>
          <a:p>
            <a:pPr lvl="1"/>
            <a:r>
              <a:rPr lang="en-US" dirty="0"/>
              <a:t>2nd level bullet: Horizontal bar, Arial 18 pt, cool gray</a:t>
            </a:r>
          </a:p>
          <a:p>
            <a:pPr lvl="2"/>
            <a:r>
              <a:rPr lang="en-US" dirty="0"/>
              <a:t>3rd level bullet: Circle, Arial 16 pt, cool gray</a:t>
            </a:r>
          </a:p>
        </p:txBody>
      </p:sp>
      <p:sp>
        <p:nvSpPr>
          <p:cNvPr id="6" name="Slide Number Placeholder 5"/>
          <p:cNvSpPr>
            <a:spLocks noGrp="1"/>
          </p:cNvSpPr>
          <p:nvPr>
            <p:ph type="sldNum" sz="quarter" idx="12"/>
          </p:nvPr>
        </p:nvSpPr>
        <p:spPr/>
        <p:txBody>
          <a:bodyPr/>
          <a:lstStyle/>
          <a:p>
            <a:fld id="{1ECD68BC-47C4-4D2D-927C-DA4DA94C171F}" type="slidenum">
              <a:rPr lang="en-US" smtClean="0">
                <a:solidFill>
                  <a:prstClr val="black">
                    <a:tint val="75000"/>
                  </a:prstClr>
                </a:solidFill>
              </a:rPr>
              <a:pPr/>
              <a:t>‹#›</a:t>
            </a:fld>
            <a:endParaRPr lang="en-US" dirty="0">
              <a:solidFill>
                <a:prstClr val="black">
                  <a:tint val="75000"/>
                </a:prstClr>
              </a:solidFill>
            </a:endParaRPr>
          </a:p>
        </p:txBody>
      </p:sp>
      <p:sp>
        <p:nvSpPr>
          <p:cNvPr id="13" name="Text Placeholder 12"/>
          <p:cNvSpPr>
            <a:spLocks noGrp="1"/>
          </p:cNvSpPr>
          <p:nvPr>
            <p:ph type="body" sz="quarter" idx="13" hasCustomPrompt="1"/>
          </p:nvPr>
        </p:nvSpPr>
        <p:spPr>
          <a:xfrm>
            <a:off x="4165600" y="6324600"/>
            <a:ext cx="3860800" cy="381000"/>
          </a:xfrm>
        </p:spPr>
        <p:txBody>
          <a:bodyPr>
            <a:normAutofit/>
          </a:bodyPr>
          <a:lstStyle>
            <a:lvl1pPr algn="ctr">
              <a:buNone/>
              <a:defRPr sz="1600">
                <a:solidFill>
                  <a:srgbClr val="A50021"/>
                </a:solidFill>
                <a:latin typeface="Arial" pitchFamily="34" charset="0"/>
                <a:cs typeface="Arial" pitchFamily="34" charset="0"/>
              </a:defRPr>
            </a:lvl1pPr>
          </a:lstStyle>
          <a:p>
            <a:pPr lvl="0"/>
            <a:r>
              <a:rPr lang="en-US" dirty="0"/>
              <a:t>[CAVEAT]</a:t>
            </a:r>
          </a:p>
        </p:txBody>
      </p:sp>
      <p:sp>
        <p:nvSpPr>
          <p:cNvPr id="10" name="Text Placeholder 9"/>
          <p:cNvSpPr>
            <a:spLocks noGrp="1"/>
          </p:cNvSpPr>
          <p:nvPr>
            <p:ph type="body" sz="quarter" idx="14" hasCustomPrompt="1"/>
          </p:nvPr>
        </p:nvSpPr>
        <p:spPr>
          <a:xfrm>
            <a:off x="4165600" y="76200"/>
            <a:ext cx="3860800" cy="381000"/>
          </a:xfrm>
        </p:spPr>
        <p:txBody>
          <a:bodyPr>
            <a:noAutofit/>
          </a:bodyPr>
          <a:lstStyle>
            <a:lvl1pPr algn="ctr">
              <a:buNone/>
              <a:defRPr sz="1600" baseline="0">
                <a:solidFill>
                  <a:srgbClr val="A50021"/>
                </a:solidFill>
                <a:latin typeface="Arial" pitchFamily="34" charset="0"/>
              </a:defRPr>
            </a:lvl1pPr>
          </a:lstStyle>
          <a:p>
            <a:pPr lvl="0"/>
            <a:r>
              <a:rPr lang="en-US" dirty="0"/>
              <a:t>[CAVEAT]</a:t>
            </a:r>
          </a:p>
        </p:txBody>
      </p:sp>
    </p:spTree>
    <p:extLst>
      <p:ext uri="{BB962C8B-B14F-4D97-AF65-F5344CB8AC3E}">
        <p14:creationId xmlns:p14="http://schemas.microsoft.com/office/powerpoint/2010/main" val="3952674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A835E9CE-8B5D-4BC5-B6DA-8C54C263786D}" type="slidenum">
              <a:rPr lang="en-US" altLang="en-US">
                <a:solidFill>
                  <a:prstClr val="black">
                    <a:tint val="75000"/>
                  </a:prstClr>
                </a:solidFill>
              </a:rPr>
              <a:pPr>
                <a:defRPr/>
              </a:pPr>
              <a:t>‹#›</a:t>
            </a:fld>
            <a:endParaRPr lang="en-US" altLang="en-US" dirty="0">
              <a:solidFill>
                <a:prstClr val="black">
                  <a:tint val="75000"/>
                </a:prstClr>
              </a:solidFill>
            </a:endParaRPr>
          </a:p>
        </p:txBody>
      </p:sp>
    </p:spTree>
    <p:extLst>
      <p:ext uri="{BB962C8B-B14F-4D97-AF65-F5344CB8AC3E}">
        <p14:creationId xmlns:p14="http://schemas.microsoft.com/office/powerpoint/2010/main" val="2722312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fornian FB" panose="0207040306080B0302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fornian FB" panose="0207040306080B030204" pitchFamily="18" charset="0"/>
              </a:defRPr>
            </a:lvl1pPr>
            <a:lvl2pPr>
              <a:defRPr>
                <a:latin typeface="Californian FB" panose="0207040306080B030204" pitchFamily="18" charset="0"/>
              </a:defRPr>
            </a:lvl2pPr>
            <a:lvl3pPr>
              <a:defRPr>
                <a:latin typeface="Californian FB" panose="0207040306080B030204" pitchFamily="18" charset="0"/>
              </a:defRPr>
            </a:lvl3pPr>
            <a:lvl4pPr>
              <a:defRPr>
                <a:latin typeface="Californian FB" panose="0207040306080B030204" pitchFamily="18" charset="0"/>
              </a:defRPr>
            </a:lvl4pPr>
            <a:lvl5pPr>
              <a:defRPr>
                <a:latin typeface="Californian FB" panose="0207040306080B0302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13"/>
          <p:cNvSpPr>
            <a:spLocks noGrp="1" noChangeArrowheads="1"/>
          </p:cNvSpPr>
          <p:nvPr>
            <p:ph type="ftr" sz="quarter" idx="11"/>
          </p:nvPr>
        </p:nvSpPr>
        <p:spPr>
          <a:ln/>
        </p:spPr>
        <p:txBody>
          <a:bodyPr/>
          <a:lstStyle>
            <a:lvl1pPr>
              <a:defRPr/>
            </a:lvl1pPr>
          </a:lstStyle>
          <a:p>
            <a:pPr>
              <a:defRPr/>
            </a:pPr>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dt" sz="half" idx="2"/>
          </p:nvPr>
        </p:nvSpPr>
        <p:spPr bwMode="auto">
          <a:xfrm>
            <a:off x="3149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grpSp>
        <p:nvGrpSpPr>
          <p:cNvPr id="1027" name="Group 3"/>
          <p:cNvGrpSpPr>
            <a:grpSpLocks/>
          </p:cNvGrpSpPr>
          <p:nvPr/>
        </p:nvGrpSpPr>
        <p:grpSpPr bwMode="auto">
          <a:xfrm>
            <a:off x="1" y="1"/>
            <a:ext cx="12187767" cy="6850063"/>
            <a:chOff x="0" y="0"/>
            <a:chExt cx="5758" cy="4315"/>
          </a:xfrm>
        </p:grpSpPr>
        <p:grpSp>
          <p:nvGrpSpPr>
            <p:cNvPr id="1032" name="Group 4"/>
            <p:cNvGrpSpPr>
              <a:grpSpLocks/>
            </p:cNvGrpSpPr>
            <p:nvPr userDrawn="1"/>
          </p:nvGrpSpPr>
          <p:grpSpPr bwMode="auto">
            <a:xfrm>
              <a:off x="1728" y="2230"/>
              <a:ext cx="4027" cy="2085"/>
              <a:chOff x="1728" y="2230"/>
              <a:chExt cx="4027" cy="2085"/>
            </a:xfrm>
          </p:grpSpPr>
          <p:sp>
            <p:nvSpPr>
              <p:cNvPr id="176133" name="Freeform 5"/>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0" hangingPunct="0">
                  <a:defRPr/>
                </a:pPr>
                <a:endParaRPr lang="en-US"/>
              </a:p>
            </p:txBody>
          </p:sp>
          <p:sp>
            <p:nvSpPr>
              <p:cNvPr id="176134" name="Freeform 6"/>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0" hangingPunct="0">
                  <a:defRPr/>
                </a:pPr>
                <a:endParaRPr lang="en-US"/>
              </a:p>
            </p:txBody>
          </p:sp>
          <p:sp>
            <p:nvSpPr>
              <p:cNvPr id="176135" name="Freeform 7"/>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0" hangingPunct="0">
                  <a:defRPr/>
                </a:pPr>
                <a:endParaRPr lang="en-US"/>
              </a:p>
            </p:txBody>
          </p:sp>
          <p:sp>
            <p:nvSpPr>
              <p:cNvPr id="176136" name="Freeform 8"/>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eaLnBrk="0" hangingPunct="0">
                  <a:defRPr/>
                </a:pPr>
                <a:endParaRPr lang="en-US"/>
              </a:p>
            </p:txBody>
          </p:sp>
          <p:sp>
            <p:nvSpPr>
              <p:cNvPr id="176137" name="Freeform 9"/>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0" hangingPunct="0">
                  <a:defRPr/>
                </a:pPr>
                <a:endParaRPr lang="en-US"/>
              </a:p>
            </p:txBody>
          </p:sp>
        </p:grpSp>
        <p:sp>
          <p:nvSpPr>
            <p:cNvPr id="176138" name="Freeform 10"/>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0" hangingPunct="0">
                <a:defRPr/>
              </a:pPr>
              <a:endParaRPr lang="en-US"/>
            </a:p>
          </p:txBody>
        </p:sp>
        <p:sp>
          <p:nvSpPr>
            <p:cNvPr id="176139" name="Freeform 11"/>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eaLnBrk="0" hangingPunct="0">
                <a:defRPr/>
              </a:pPr>
              <a:endParaRPr lang="en-US"/>
            </a:p>
          </p:txBody>
        </p:sp>
      </p:grpSp>
      <p:sp>
        <p:nvSpPr>
          <p:cNvPr id="176140" name="Rectangle 12"/>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76141" name="Rectangle 13"/>
          <p:cNvSpPr>
            <a:spLocks noGrp="1" noChangeArrowheads="1"/>
          </p:cNvSpPr>
          <p:nvPr>
            <p:ph type="ftr" sz="quarter" idx="3"/>
          </p:nvPr>
        </p:nvSpPr>
        <p:spPr bwMode="auto">
          <a:xfrm>
            <a:off x="68072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a:p>
        </p:txBody>
      </p:sp>
      <p:sp>
        <p:nvSpPr>
          <p:cNvPr id="176142" name="Rectangle 14"/>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1" name="Picture 15" descr="EPlogo"/>
          <p:cNvPicPr>
            <a:picLocks noChangeAspect="1" noChangeArrowheads="1"/>
          </p:cNvPicPr>
          <p:nvPr/>
        </p:nvPicPr>
        <p:blipFill>
          <a:blip r:embed="rId14" cstate="print"/>
          <a:srcRect/>
          <a:stretch>
            <a:fillRect/>
          </a:stretch>
        </p:blipFill>
        <p:spPr bwMode="auto">
          <a:xfrm>
            <a:off x="203200" y="5943600"/>
            <a:ext cx="1583267" cy="744538"/>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4968" r:id="rId1"/>
    <p:sldLayoutId id="2147484957" r:id="rId2"/>
    <p:sldLayoutId id="2147484958" r:id="rId3"/>
    <p:sldLayoutId id="2147484959" r:id="rId4"/>
    <p:sldLayoutId id="2147484960" r:id="rId5"/>
    <p:sldLayoutId id="2147484961" r:id="rId6"/>
    <p:sldLayoutId id="2147484962" r:id="rId7"/>
    <p:sldLayoutId id="2147484963" r:id="rId8"/>
    <p:sldLayoutId id="2147484964" r:id="rId9"/>
    <p:sldLayoutId id="2147484965" r:id="rId10"/>
    <p:sldLayoutId id="2147484966" r:id="rId11"/>
    <p:sldLayoutId id="2147484967"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Arial Unicode MS" pitchFamily="34" charset="-128"/>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pPr lvl="0" algn="l"/>
            <a:r>
              <a:rPr lang="en-US" dirty="0"/>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buFont typeface="Wingdings" pitchFamily="2" charset="2"/>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7E34C-E2FC-4D7F-A770-9A19EF1B4E86}" type="datetime1">
              <a:rPr lang="en-US" smtClean="0">
                <a:solidFill>
                  <a:prstClr val="black">
                    <a:tint val="75000"/>
                  </a:prstClr>
                </a:solidFill>
              </a:rPr>
              <a:pPr/>
              <a:t>6/2/2021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 CAVEAT ]</a:t>
            </a: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CD68BC-47C4-4D2D-927C-DA4DA94C17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40379544"/>
      </p:ext>
    </p:extLst>
  </p:cSld>
  <p:clrMap bg1="lt1" tx1="dk1" bg2="lt2" tx2="dk2" accent1="accent1" accent2="accent2" accent3="accent3" accent4="accent4" accent5="accent5" accent6="accent6" hlink="hlink" folHlink="folHlink"/>
  <p:sldLayoutIdLst>
    <p:sldLayoutId id="2147484989" r:id="rId1"/>
    <p:sldLayoutId id="2147484990" r:id="rId2"/>
    <p:sldLayoutId id="2147484991" r:id="rId3"/>
    <p:sldLayoutId id="2147484992" r:id="rId4"/>
    <p:sldLayoutId id="2147484993" r:id="rId5"/>
    <p:sldLayoutId id="2147484994"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lang="en-US" sz="3600" kern="1200" baseline="0" dirty="0">
          <a:solidFill>
            <a:srgbClr val="1F497D"/>
          </a:solidFill>
          <a:latin typeface="Times New Roman"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lang="en-US" sz="2000" kern="1200" baseline="0" dirty="0" smtClean="0">
          <a:solidFill>
            <a:srgbClr val="333333"/>
          </a:solidFill>
          <a:latin typeface="Arial" pitchFamily="34" charset="0"/>
          <a:ea typeface="+mn-ea"/>
          <a:cs typeface="+mn-cs"/>
        </a:defRPr>
      </a:lvl1pPr>
      <a:lvl2pPr marL="742950" indent="-285750" algn="l" defTabSz="914400" rtl="0" eaLnBrk="1" latinLnBrk="0" hangingPunct="1">
        <a:spcBef>
          <a:spcPct val="20000"/>
        </a:spcBef>
        <a:buFont typeface="Arial" pitchFamily="34" charset="0"/>
        <a:buChar char="–"/>
        <a:defRPr lang="en-US" sz="1800" kern="1200" baseline="0" dirty="0" smtClean="0">
          <a:solidFill>
            <a:srgbClr val="333333"/>
          </a:solidFill>
          <a:latin typeface="Arial" pitchFamily="34" charset="0"/>
          <a:ea typeface="+mn-ea"/>
          <a:cs typeface="+mn-cs"/>
        </a:defRPr>
      </a:lvl2pPr>
      <a:lvl3pPr marL="1143000" indent="-228600" algn="l" defTabSz="914400" rtl="0" eaLnBrk="1" latinLnBrk="0" hangingPunct="1">
        <a:spcBef>
          <a:spcPct val="20000"/>
        </a:spcBef>
        <a:buFont typeface="Arial" pitchFamily="34" charset="0"/>
        <a:buChar char="•"/>
        <a:defRPr lang="en-US" sz="1600" kern="1200" baseline="0" dirty="0" smtClean="0">
          <a:solidFill>
            <a:srgbClr val="333333"/>
          </a:solidFill>
          <a:latin typeface="Arial" pitchFamily="34" charset="0"/>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1/relationships/webextension" Target="../webextensions/webextension2.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p:cNvSpPr>
            <a:spLocks noGrp="1" noRot="1" noChangeArrowheads="1"/>
          </p:cNvSpPr>
          <p:nvPr>
            <p:ph type="title"/>
          </p:nvPr>
        </p:nvSpPr>
        <p:spPr>
          <a:xfrm>
            <a:off x="1524000" y="762000"/>
            <a:ext cx="9144000" cy="1858963"/>
          </a:xfrm>
        </p:spPr>
        <p:txBody>
          <a:bodyPr/>
          <a:lstStyle/>
          <a:p>
            <a:pPr eaLnBrk="1" hangingPunct="1">
              <a:defRPr/>
            </a:pPr>
            <a:r>
              <a:rPr lang="en-US" dirty="0">
                <a:solidFill>
                  <a:schemeClr val="tx1"/>
                </a:solidFill>
                <a:latin typeface="Californian FB" pitchFamily="18" charset="0"/>
              </a:rPr>
              <a:t>Regional Emergency Preparedness Advisory Committee </a:t>
            </a:r>
            <a:br>
              <a:rPr lang="en-US" sz="5400" dirty="0">
                <a:solidFill>
                  <a:schemeClr val="tx1"/>
                </a:solidFill>
                <a:latin typeface="Californian FB" pitchFamily="18" charset="0"/>
              </a:rPr>
            </a:br>
            <a:r>
              <a:rPr lang="en-US" dirty="0">
                <a:solidFill>
                  <a:schemeClr val="tx1"/>
                </a:solidFill>
                <a:latin typeface="Californian FB" pitchFamily="18" charset="0"/>
              </a:rPr>
              <a:t>(REPAC)</a:t>
            </a:r>
          </a:p>
        </p:txBody>
      </p:sp>
      <p:sp>
        <p:nvSpPr>
          <p:cNvPr id="355331" name="Rectangle 3"/>
          <p:cNvSpPr>
            <a:spLocks noGrp="1" noChangeArrowheads="1"/>
          </p:cNvSpPr>
          <p:nvPr>
            <p:ph idx="1"/>
          </p:nvPr>
        </p:nvSpPr>
        <p:spPr>
          <a:xfrm>
            <a:off x="4465406" y="1895631"/>
            <a:ext cx="3261188" cy="1572900"/>
          </a:xfrm>
        </p:spPr>
        <p:txBody>
          <a:bodyPr/>
          <a:lstStyle/>
          <a:p>
            <a:pPr algn="ctr" eaLnBrk="1" hangingPunct="1">
              <a:buFont typeface="Wingdings" pitchFamily="2" charset="2"/>
              <a:buNone/>
              <a:defRPr/>
            </a:pPr>
            <a:endParaRPr lang="en-US" sz="1400" dirty="0">
              <a:latin typeface="Californian FB" pitchFamily="18" charset="0"/>
            </a:endParaRPr>
          </a:p>
          <a:p>
            <a:pPr algn="ctr" eaLnBrk="1" hangingPunct="1">
              <a:buFont typeface="Wingdings" pitchFamily="2" charset="2"/>
              <a:buNone/>
              <a:defRPr/>
            </a:pPr>
            <a:endParaRPr lang="en-US" sz="800" dirty="0">
              <a:latin typeface="Californian FB" pitchFamily="18" charset="0"/>
            </a:endParaRPr>
          </a:p>
          <a:p>
            <a:pPr algn="ctr" eaLnBrk="1" hangingPunct="1">
              <a:buFont typeface="Wingdings" pitchFamily="2" charset="2"/>
              <a:buNone/>
              <a:defRPr/>
            </a:pPr>
            <a:endParaRPr lang="en-US" dirty="0">
              <a:latin typeface="Californian FB" pitchFamily="18" charset="0"/>
            </a:endParaRPr>
          </a:p>
          <a:p>
            <a:pPr algn="ctr" eaLnBrk="1" hangingPunct="1">
              <a:buFont typeface="Wingdings" pitchFamily="2" charset="2"/>
              <a:buNone/>
              <a:defRPr/>
            </a:pPr>
            <a:r>
              <a:rPr lang="en-US" dirty="0">
                <a:latin typeface="Californian FB" pitchFamily="18" charset="0"/>
              </a:rPr>
              <a:t>June 3, 2021</a:t>
            </a:r>
          </a:p>
          <a:p>
            <a:pPr algn="ctr" eaLnBrk="1" hangingPunct="1">
              <a:buFont typeface="Wingdings" pitchFamily="2" charset="2"/>
              <a:buNone/>
              <a:defRPr/>
            </a:pPr>
            <a:endParaRPr lang="en-US" dirty="0">
              <a:latin typeface="Californian FB" pitchFamily="18" charset="0"/>
            </a:endParaRPr>
          </a:p>
          <a:p>
            <a:pPr eaLnBrk="1" hangingPunct="1">
              <a:buFont typeface="Wingdings" pitchFamily="2" charset="2"/>
              <a:buNone/>
              <a:defRPr/>
            </a:pPr>
            <a:endParaRPr lang="en-US" sz="2800" dirty="0"/>
          </a:p>
          <a:p>
            <a:pPr algn="ctr" eaLnBrk="1" hangingPunct="1">
              <a:buFont typeface="Wingdings" pitchFamily="2" charset="2"/>
              <a:buNone/>
              <a:defRPr/>
            </a:pPr>
            <a:endParaRPr lang="en-US" sz="2800" dirty="0"/>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3" name="Add-in 2" title="Breaktime">
                <a:extLst>
                  <a:ext uri="{FF2B5EF4-FFF2-40B4-BE49-F238E27FC236}">
                    <a16:creationId xmlns:a16="http://schemas.microsoft.com/office/drawing/2014/main" id="{1A83E940-C84D-40EB-ABE1-DEE37BD929F3}"/>
                  </a:ext>
                </a:extLst>
              </p:cNvPr>
              <p:cNvGraphicFramePr>
                <a:graphicFrameLocks noGrp="1"/>
              </p:cNvGraphicFramePr>
              <p:nvPr>
                <p:extLst>
                  <p:ext uri="{D42A27DB-BD31-4B8C-83A1-F6EECF244321}">
                    <p14:modId xmlns:p14="http://schemas.microsoft.com/office/powerpoint/2010/main" val="208572215"/>
                  </p:ext>
                </p:extLst>
              </p:nvPr>
            </p:nvGraphicFramePr>
            <p:xfrm>
              <a:off x="3543300" y="3581400"/>
              <a:ext cx="5219700" cy="2895600"/>
            </p:xfrm>
            <a:graphic>
              <a:graphicData uri="http://schemas.microsoft.com/office/webextensions/webextension/2010/11">
                <we:webextensionref xmlns:we="http://schemas.microsoft.com/office/webextensions/webextension/2010/11" xmlns:r="http://schemas.openxmlformats.org/officeDocument/2006/relationships" r:id="rId3"/>
              </a:graphicData>
            </a:graphic>
          </p:graphicFrame>
        </mc:Choice>
        <mc:Fallback>
          <p:pic>
            <p:nvPicPr>
              <p:cNvPr id="3" name="Add-in 2" title="Breaktime">
                <a:extLst>
                  <a:ext uri="{FF2B5EF4-FFF2-40B4-BE49-F238E27FC236}">
                    <a16:creationId xmlns:a16="http://schemas.microsoft.com/office/drawing/2014/main" id="{1A83E940-C84D-40EB-ABE1-DEE37BD929F3}"/>
                  </a:ext>
                </a:extLst>
              </p:cNvPr>
              <p:cNvPicPr>
                <a:picLocks noGrp="1" noRot="1" noChangeAspect="1" noMove="1" noResize="1" noEditPoints="1" noAdjustHandles="1" noChangeArrowheads="1" noChangeShapeType="1"/>
              </p:cNvPicPr>
              <p:nvPr/>
            </p:nvPicPr>
            <p:blipFill>
              <a:blip r:embed="rId4"/>
              <a:stretch>
                <a:fillRect/>
              </a:stretch>
            </p:blipFill>
            <p:spPr>
              <a:xfrm>
                <a:off x="3543300" y="3581400"/>
                <a:ext cx="5219700" cy="2895600"/>
              </a:xfrm>
              <a:prstGeom prst="rect">
                <a:avLst/>
              </a:prstGeom>
            </p:spPr>
          </p:pic>
        </mc:Fallback>
      </mc:AlternateContent>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E36E-39B2-487E-9E9D-2591AC974EDA}"/>
              </a:ext>
            </a:extLst>
          </p:cNvPr>
          <p:cNvSpPr>
            <a:spLocks noGrp="1"/>
          </p:cNvSpPr>
          <p:nvPr>
            <p:ph type="title"/>
          </p:nvPr>
        </p:nvSpPr>
        <p:spPr/>
        <p:txBody>
          <a:bodyPr/>
          <a:lstStyle/>
          <a:p>
            <a:r>
              <a:rPr lang="en-US" dirty="0"/>
              <a:t>FY22 Grant Application Update</a:t>
            </a:r>
          </a:p>
        </p:txBody>
      </p:sp>
      <p:sp>
        <p:nvSpPr>
          <p:cNvPr id="3" name="Content Placeholder 2">
            <a:extLst>
              <a:ext uri="{FF2B5EF4-FFF2-40B4-BE49-F238E27FC236}">
                <a16:creationId xmlns:a16="http://schemas.microsoft.com/office/drawing/2014/main" id="{B63D9DA8-D744-483C-B8CB-62DBCB81C6CE}"/>
              </a:ext>
            </a:extLst>
          </p:cNvPr>
          <p:cNvSpPr>
            <a:spLocks noGrp="1"/>
          </p:cNvSpPr>
          <p:nvPr>
            <p:ph idx="1"/>
          </p:nvPr>
        </p:nvSpPr>
        <p:spPr/>
        <p:txBody>
          <a:bodyPr/>
          <a:lstStyle/>
          <a:p>
            <a:r>
              <a:rPr lang="en-US" dirty="0"/>
              <a:t>High likelihood the appropriations bill will be signed on-time or early this year. </a:t>
            </a:r>
          </a:p>
          <a:p>
            <a:r>
              <a:rPr lang="en-US" dirty="0"/>
              <a:t>This will cause grant applications to be due as early as January and could push the entire grant process up by 3 months. </a:t>
            </a:r>
          </a:p>
          <a:p>
            <a:r>
              <a:rPr lang="en-US" dirty="0"/>
              <a:t>Working Group projects will need to be ready to submit by November.</a:t>
            </a:r>
          </a:p>
        </p:txBody>
      </p:sp>
    </p:spTree>
    <p:extLst>
      <p:ext uri="{BB962C8B-B14F-4D97-AF65-F5344CB8AC3E}">
        <p14:creationId xmlns:p14="http://schemas.microsoft.com/office/powerpoint/2010/main" val="1672285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3EA6F8-1559-4C60-806D-7D2D146966DA}"/>
              </a:ext>
            </a:extLst>
          </p:cNvPr>
          <p:cNvSpPr txBox="1"/>
          <p:nvPr/>
        </p:nvSpPr>
        <p:spPr>
          <a:xfrm>
            <a:off x="1638300" y="2705725"/>
            <a:ext cx="8915400" cy="769441"/>
          </a:xfrm>
          <a:prstGeom prst="rect">
            <a:avLst/>
          </a:prstGeom>
          <a:noFill/>
        </p:spPr>
        <p:txBody>
          <a:bodyPr wrap="square" rtlCol="0">
            <a:spAutoFit/>
          </a:bodyPr>
          <a:lstStyle/>
          <a:p>
            <a:pPr algn="ctr"/>
            <a:r>
              <a:rPr lang="en-US" sz="4400" dirty="0">
                <a:effectLst>
                  <a:outerShdw blurRad="38100" dist="38100" dir="2700000" algn="tl">
                    <a:srgbClr val="000000">
                      <a:alpha val="43137"/>
                    </a:srgbClr>
                  </a:outerShdw>
                </a:effectLst>
                <a:latin typeface="Californian FB" panose="0207040306080B030204" pitchFamily="18" charset="0"/>
              </a:rPr>
              <a:t>After Action Report Update</a:t>
            </a:r>
          </a:p>
        </p:txBody>
      </p:sp>
    </p:spTree>
    <p:extLst>
      <p:ext uri="{BB962C8B-B14F-4D97-AF65-F5344CB8AC3E}">
        <p14:creationId xmlns:p14="http://schemas.microsoft.com/office/powerpoint/2010/main" val="3519631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E36E-39B2-487E-9E9D-2591AC974EDA}"/>
              </a:ext>
            </a:extLst>
          </p:cNvPr>
          <p:cNvSpPr>
            <a:spLocks noGrp="1"/>
          </p:cNvSpPr>
          <p:nvPr>
            <p:ph type="title"/>
          </p:nvPr>
        </p:nvSpPr>
        <p:spPr>
          <a:xfrm>
            <a:off x="609600" y="0"/>
            <a:ext cx="10972800" cy="1143000"/>
          </a:xfrm>
        </p:spPr>
        <p:txBody>
          <a:bodyPr/>
          <a:lstStyle/>
          <a:p>
            <a:r>
              <a:rPr lang="en-US" dirty="0"/>
              <a:t>After Action Report Update</a:t>
            </a:r>
          </a:p>
        </p:txBody>
      </p:sp>
      <p:sp>
        <p:nvSpPr>
          <p:cNvPr id="3" name="Content Placeholder 2">
            <a:extLst>
              <a:ext uri="{FF2B5EF4-FFF2-40B4-BE49-F238E27FC236}">
                <a16:creationId xmlns:a16="http://schemas.microsoft.com/office/drawing/2014/main" id="{B63D9DA8-D744-483C-B8CB-62DBCB81C6CE}"/>
              </a:ext>
            </a:extLst>
          </p:cNvPr>
          <p:cNvSpPr>
            <a:spLocks noGrp="1"/>
          </p:cNvSpPr>
          <p:nvPr>
            <p:ph idx="1"/>
          </p:nvPr>
        </p:nvSpPr>
        <p:spPr>
          <a:xfrm>
            <a:off x="609600" y="1051718"/>
            <a:ext cx="10972800" cy="5806282"/>
          </a:xfrm>
        </p:spPr>
        <p:txBody>
          <a:bodyPr/>
          <a:lstStyle/>
          <a:p>
            <a:r>
              <a:rPr lang="en-US" dirty="0"/>
              <a:t>Working Groups</a:t>
            </a:r>
          </a:p>
          <a:p>
            <a:pPr lvl="1"/>
            <a:r>
              <a:rPr lang="en-US" dirty="0"/>
              <a:t>It is encouraged that working groups appoint a scribe who is responsible for sending notes out after each meeting. </a:t>
            </a:r>
          </a:p>
          <a:p>
            <a:pPr lvl="1"/>
            <a:r>
              <a:rPr lang="en-US" dirty="0"/>
              <a:t>Develop a set of guidelines for the working groups that will include best practices, uniform rules, standards, expectations, rough timelines, and a succession plan. </a:t>
            </a:r>
          </a:p>
          <a:p>
            <a:pPr lvl="1"/>
            <a:r>
              <a:rPr lang="en-US" dirty="0"/>
              <a:t>Assign an EM representative to each of the working groups to assist with getting their projects written and submitted on time. </a:t>
            </a:r>
          </a:p>
          <a:p>
            <a:pPr lvl="1"/>
            <a:r>
              <a:rPr lang="en-US" dirty="0"/>
              <a:t>Document retention – project, exercises, notes that are available to jurisdictions.</a:t>
            </a:r>
          </a:p>
        </p:txBody>
      </p:sp>
    </p:spTree>
    <p:extLst>
      <p:ext uri="{BB962C8B-B14F-4D97-AF65-F5344CB8AC3E}">
        <p14:creationId xmlns:p14="http://schemas.microsoft.com/office/powerpoint/2010/main" val="1827774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E36E-39B2-487E-9E9D-2591AC974EDA}"/>
              </a:ext>
            </a:extLst>
          </p:cNvPr>
          <p:cNvSpPr>
            <a:spLocks noGrp="1"/>
          </p:cNvSpPr>
          <p:nvPr>
            <p:ph type="title"/>
          </p:nvPr>
        </p:nvSpPr>
        <p:spPr/>
        <p:txBody>
          <a:bodyPr/>
          <a:lstStyle/>
          <a:p>
            <a:r>
              <a:rPr lang="en-US" dirty="0"/>
              <a:t>After Action Report Update</a:t>
            </a:r>
          </a:p>
        </p:txBody>
      </p:sp>
      <p:sp>
        <p:nvSpPr>
          <p:cNvPr id="3" name="Content Placeholder 2">
            <a:extLst>
              <a:ext uri="{FF2B5EF4-FFF2-40B4-BE49-F238E27FC236}">
                <a16:creationId xmlns:a16="http://schemas.microsoft.com/office/drawing/2014/main" id="{B63D9DA8-D744-483C-B8CB-62DBCB81C6CE}"/>
              </a:ext>
            </a:extLst>
          </p:cNvPr>
          <p:cNvSpPr>
            <a:spLocks noGrp="1"/>
          </p:cNvSpPr>
          <p:nvPr>
            <p:ph idx="1"/>
          </p:nvPr>
        </p:nvSpPr>
        <p:spPr>
          <a:xfrm>
            <a:off x="609600" y="1371601"/>
            <a:ext cx="10972800" cy="4754564"/>
          </a:xfrm>
        </p:spPr>
        <p:txBody>
          <a:bodyPr/>
          <a:lstStyle/>
          <a:p>
            <a:r>
              <a:rPr lang="en-US" dirty="0"/>
              <a:t>Carve-out projects</a:t>
            </a:r>
          </a:p>
          <a:p>
            <a:pPr lvl="1"/>
            <a:r>
              <a:rPr lang="en-US" dirty="0"/>
              <a:t>Consider grant requirements (i.e. Cyber, DVE, LE) to be carve out projects in the future.</a:t>
            </a:r>
          </a:p>
          <a:p>
            <a:pPr lvl="1"/>
            <a:endParaRPr lang="en-US" dirty="0"/>
          </a:p>
          <a:p>
            <a:r>
              <a:rPr lang="en-US" dirty="0"/>
              <a:t>Working Group Submission of Projects to REPAC</a:t>
            </a:r>
          </a:p>
          <a:p>
            <a:pPr lvl="1"/>
            <a:r>
              <a:rPr lang="en-US" dirty="0"/>
              <a:t>Implement a process to improve on the projects that are submitted to ensure they can compete if the grants go competitive in the future.</a:t>
            </a:r>
          </a:p>
          <a:p>
            <a:pPr lvl="1"/>
            <a:endParaRPr lang="en-US" dirty="0"/>
          </a:p>
          <a:p>
            <a:endParaRPr lang="en-US" dirty="0"/>
          </a:p>
        </p:txBody>
      </p:sp>
    </p:spTree>
    <p:extLst>
      <p:ext uri="{BB962C8B-B14F-4D97-AF65-F5344CB8AC3E}">
        <p14:creationId xmlns:p14="http://schemas.microsoft.com/office/powerpoint/2010/main" val="4022739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E36E-39B2-487E-9E9D-2591AC974EDA}"/>
              </a:ext>
            </a:extLst>
          </p:cNvPr>
          <p:cNvSpPr>
            <a:spLocks noGrp="1"/>
          </p:cNvSpPr>
          <p:nvPr>
            <p:ph type="title"/>
          </p:nvPr>
        </p:nvSpPr>
        <p:spPr/>
        <p:txBody>
          <a:bodyPr/>
          <a:lstStyle/>
          <a:p>
            <a:r>
              <a:rPr lang="en-US" dirty="0"/>
              <a:t>After Action Report Update</a:t>
            </a:r>
          </a:p>
        </p:txBody>
      </p:sp>
      <p:sp>
        <p:nvSpPr>
          <p:cNvPr id="3" name="Content Placeholder 2">
            <a:extLst>
              <a:ext uri="{FF2B5EF4-FFF2-40B4-BE49-F238E27FC236}">
                <a16:creationId xmlns:a16="http://schemas.microsoft.com/office/drawing/2014/main" id="{B63D9DA8-D744-483C-B8CB-62DBCB81C6CE}"/>
              </a:ext>
            </a:extLst>
          </p:cNvPr>
          <p:cNvSpPr>
            <a:spLocks noGrp="1"/>
          </p:cNvSpPr>
          <p:nvPr>
            <p:ph idx="1"/>
          </p:nvPr>
        </p:nvSpPr>
        <p:spPr>
          <a:xfrm>
            <a:off x="609600" y="1371601"/>
            <a:ext cx="10972800" cy="4754564"/>
          </a:xfrm>
        </p:spPr>
        <p:txBody>
          <a:bodyPr/>
          <a:lstStyle/>
          <a:p>
            <a:r>
              <a:rPr lang="en-US" dirty="0"/>
              <a:t>REPAC Scoring</a:t>
            </a:r>
          </a:p>
          <a:p>
            <a:pPr lvl="1"/>
            <a:r>
              <a:rPr lang="en-US" dirty="0"/>
              <a:t>Projects broken out for individual scoring</a:t>
            </a:r>
          </a:p>
          <a:p>
            <a:pPr lvl="1"/>
            <a:r>
              <a:rPr lang="en-US" dirty="0"/>
              <a:t>Add a section for confidential project feedback from the scorer</a:t>
            </a:r>
          </a:p>
          <a:p>
            <a:pPr lvl="1"/>
            <a:r>
              <a:rPr lang="en-US" dirty="0"/>
              <a:t>Allow for a final scoring review prior to submitting choices</a:t>
            </a:r>
          </a:p>
          <a:p>
            <a:pPr lvl="1"/>
            <a:r>
              <a:rPr lang="en-US" dirty="0"/>
              <a:t>Assign an experienced grant writer to groups that are having difficulty putting their project together and helping them score better. </a:t>
            </a:r>
          </a:p>
          <a:p>
            <a:pPr marL="457200" lvl="1" indent="0">
              <a:buNone/>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570008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DCE36E-39B2-487E-9E9D-2591AC974EDA}"/>
              </a:ext>
            </a:extLst>
          </p:cNvPr>
          <p:cNvSpPr>
            <a:spLocks noGrp="1"/>
          </p:cNvSpPr>
          <p:nvPr>
            <p:ph type="title"/>
          </p:nvPr>
        </p:nvSpPr>
        <p:spPr/>
        <p:txBody>
          <a:bodyPr/>
          <a:lstStyle/>
          <a:p>
            <a:r>
              <a:rPr lang="en-US" dirty="0"/>
              <a:t>After Action Report Update</a:t>
            </a:r>
          </a:p>
        </p:txBody>
      </p:sp>
      <p:sp>
        <p:nvSpPr>
          <p:cNvPr id="3" name="Content Placeholder 2">
            <a:extLst>
              <a:ext uri="{FF2B5EF4-FFF2-40B4-BE49-F238E27FC236}">
                <a16:creationId xmlns:a16="http://schemas.microsoft.com/office/drawing/2014/main" id="{B63D9DA8-D744-483C-B8CB-62DBCB81C6CE}"/>
              </a:ext>
            </a:extLst>
          </p:cNvPr>
          <p:cNvSpPr>
            <a:spLocks noGrp="1"/>
          </p:cNvSpPr>
          <p:nvPr>
            <p:ph idx="1"/>
          </p:nvPr>
        </p:nvSpPr>
        <p:spPr>
          <a:xfrm>
            <a:off x="609600" y="1371601"/>
            <a:ext cx="10972800" cy="4754564"/>
          </a:xfrm>
        </p:spPr>
        <p:txBody>
          <a:bodyPr/>
          <a:lstStyle/>
          <a:p>
            <a:r>
              <a:rPr lang="en-US" dirty="0"/>
              <a:t>Areas of Success </a:t>
            </a:r>
          </a:p>
          <a:p>
            <a:pPr lvl="1"/>
            <a:r>
              <a:rPr lang="en-US" dirty="0"/>
              <a:t>Virtual Scoring – Still needs to be revised and streamlined</a:t>
            </a:r>
          </a:p>
          <a:p>
            <a:pPr lvl="1"/>
            <a:r>
              <a:rPr lang="en-US" dirty="0"/>
              <a:t>Keep staff salaries and staff travel in the COG Planning Project </a:t>
            </a:r>
          </a:p>
          <a:p>
            <a:pPr lvl="1"/>
            <a:r>
              <a:rPr lang="en-US" dirty="0"/>
              <a:t>Ability to conduct virtual meetings and keep projects on track </a:t>
            </a:r>
          </a:p>
          <a:p>
            <a:r>
              <a:rPr lang="en-US" dirty="0"/>
              <a:t>Areas of Improvement </a:t>
            </a:r>
          </a:p>
          <a:p>
            <a:pPr lvl="1"/>
            <a:r>
              <a:rPr lang="en-US" dirty="0"/>
              <a:t>Improve on the ability to conduct virtual and in-person meetings </a:t>
            </a:r>
          </a:p>
          <a:p>
            <a:pPr lvl="1"/>
            <a:r>
              <a:rPr lang="en-US" dirty="0"/>
              <a:t>Provide Working Groups with feedback on how to improve on their projects</a:t>
            </a:r>
          </a:p>
          <a:p>
            <a:pPr lvl="1"/>
            <a:r>
              <a:rPr lang="en-US" dirty="0"/>
              <a:t>Work on collecting working group projects earlier</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6603054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8229600" cy="914400"/>
          </a:xfrm>
        </p:spPr>
        <p:txBody>
          <a:bodyPr/>
          <a:lstStyle/>
          <a:p>
            <a:r>
              <a:rPr lang="en-US" dirty="0">
                <a:solidFill>
                  <a:schemeClr val="tx1"/>
                </a:solidFill>
              </a:rPr>
              <a:t>Upcoming Dates</a:t>
            </a:r>
            <a:endParaRPr lang="en-US" dirty="0">
              <a:solidFill>
                <a:schemeClr val="tx1"/>
              </a:solidFill>
              <a:latin typeface="Californian FB" panose="0207040306080B030204" pitchFamily="18" charset="0"/>
            </a:endParaRPr>
          </a:p>
        </p:txBody>
      </p:sp>
      <p:sp>
        <p:nvSpPr>
          <p:cNvPr id="3" name="Content Placeholder 2"/>
          <p:cNvSpPr>
            <a:spLocks noGrp="1"/>
          </p:cNvSpPr>
          <p:nvPr>
            <p:ph idx="1"/>
          </p:nvPr>
        </p:nvSpPr>
        <p:spPr>
          <a:xfrm>
            <a:off x="457200" y="1295400"/>
            <a:ext cx="11201400" cy="4800600"/>
          </a:xfrm>
        </p:spPr>
        <p:txBody>
          <a:bodyPr/>
          <a:lstStyle/>
          <a:p>
            <a:r>
              <a:rPr lang="en-US" sz="2400" dirty="0">
                <a:effectLst/>
                <a:latin typeface="Californian FB"/>
              </a:rPr>
              <a:t>June 10, 2021 – Emergency Management Working Group</a:t>
            </a:r>
          </a:p>
          <a:p>
            <a:r>
              <a:rPr lang="en-US" sz="2400" dirty="0">
                <a:effectLst/>
                <a:latin typeface="Californian FB"/>
              </a:rPr>
              <a:t>June 17, 2021 – Cyber Security Working Group </a:t>
            </a:r>
          </a:p>
          <a:p>
            <a:r>
              <a:rPr lang="en-US" sz="2400" dirty="0">
                <a:effectLst/>
                <a:latin typeface="Californian FB"/>
              </a:rPr>
              <a:t>July 7, 2021 – Collaborative Adaptive Sensing of the Atmosphere (CASA </a:t>
            </a:r>
            <a:r>
              <a:rPr lang="en-US" sz="2400" dirty="0" err="1">
                <a:effectLst/>
                <a:latin typeface="Californian FB"/>
              </a:rPr>
              <a:t>Wx</a:t>
            </a:r>
            <a:r>
              <a:rPr lang="en-US" sz="2400" dirty="0">
                <a:effectLst/>
                <a:latin typeface="Californian FB"/>
              </a:rPr>
              <a:t>) Open House</a:t>
            </a:r>
          </a:p>
          <a:p>
            <a:r>
              <a:rPr lang="en-US" sz="2400" dirty="0">
                <a:effectLst/>
                <a:latin typeface="Californian FB"/>
              </a:rPr>
              <a:t>August 3, 2021 – REPAC Meeting (NCTCOG)</a:t>
            </a:r>
          </a:p>
          <a:p>
            <a:r>
              <a:rPr lang="en-US" sz="2400" dirty="0">
                <a:effectLst/>
                <a:latin typeface="Californian FB"/>
              </a:rPr>
              <a:t>August 19, 2021 – EPPC Meeting (NCTCOG)</a:t>
            </a:r>
          </a:p>
          <a:p>
            <a:r>
              <a:rPr lang="en-US" sz="2400" dirty="0">
                <a:effectLst/>
                <a:latin typeface="Californian FB"/>
              </a:rPr>
              <a:t>August 30 – September 2, 2021 – National Homeland Security Conference (Las Vegas)</a:t>
            </a:r>
          </a:p>
          <a:p>
            <a:pPr marL="0" indent="0">
              <a:buNone/>
            </a:pPr>
            <a:endParaRPr lang="en-US" dirty="0">
              <a:effectLst/>
              <a:latin typeface="Californian FB"/>
            </a:endParaRPr>
          </a:p>
          <a:p>
            <a:endParaRPr lang="en-US" dirty="0">
              <a:effectLst/>
              <a:latin typeface="Californian FB"/>
            </a:endParaRPr>
          </a:p>
        </p:txBody>
      </p:sp>
    </p:spTree>
    <p:extLst>
      <p:ext uri="{BB962C8B-B14F-4D97-AF65-F5344CB8AC3E}">
        <p14:creationId xmlns:p14="http://schemas.microsoft.com/office/powerpoint/2010/main" val="1450991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6" name="Rectangle 2"/>
          <p:cNvSpPr>
            <a:spLocks noGrp="1" noRot="1" noChangeArrowheads="1"/>
          </p:cNvSpPr>
          <p:nvPr>
            <p:ph type="title"/>
          </p:nvPr>
        </p:nvSpPr>
        <p:spPr/>
        <p:txBody>
          <a:bodyPr/>
          <a:lstStyle/>
          <a:p>
            <a:pPr>
              <a:defRPr/>
            </a:pPr>
            <a:r>
              <a:rPr lang="en-US" sz="4000" dirty="0">
                <a:solidFill>
                  <a:schemeClr val="tx1"/>
                </a:solidFill>
                <a:latin typeface="Californian FB" pitchFamily="18" charset="0"/>
              </a:rPr>
              <a:t>Announcements</a:t>
            </a:r>
          </a:p>
        </p:txBody>
      </p:sp>
      <p:sp>
        <p:nvSpPr>
          <p:cNvPr id="318467" name="Rectangle 3"/>
          <p:cNvSpPr>
            <a:spLocks noGrp="1" noChangeArrowheads="1"/>
          </p:cNvSpPr>
          <p:nvPr>
            <p:ph idx="1"/>
          </p:nvPr>
        </p:nvSpPr>
        <p:spPr>
          <a:xfrm>
            <a:off x="609600" y="1371600"/>
            <a:ext cx="10820400" cy="5105400"/>
          </a:xfrm>
        </p:spPr>
        <p:txBody>
          <a:bodyPr/>
          <a:lstStyle/>
          <a:p>
            <a:pPr eaLnBrk="1" hangingPunct="1">
              <a:defRPr/>
            </a:pPr>
            <a:r>
              <a:rPr lang="en-US" dirty="0">
                <a:effectLst/>
              </a:rPr>
              <a:t>NCTCOG Update</a:t>
            </a:r>
          </a:p>
          <a:p>
            <a:pPr eaLnBrk="1" hangingPunct="1">
              <a:defRPr/>
            </a:pPr>
            <a:r>
              <a:rPr lang="en-US" dirty="0">
                <a:effectLst/>
              </a:rPr>
              <a:t>Committee/ Public Comments</a:t>
            </a:r>
          </a:p>
          <a:p>
            <a:pPr eaLnBrk="1" hangingPunct="1">
              <a:defRPr/>
            </a:pPr>
            <a:r>
              <a:rPr lang="en-US" dirty="0">
                <a:effectLst/>
                <a:latin typeface="Californian FB" pitchFamily="18" charset="0"/>
              </a:rPr>
              <a:t>Adjournment</a:t>
            </a:r>
          </a:p>
          <a:p>
            <a:pPr eaLnBrk="1" hangingPunct="1">
              <a:buFont typeface="Wingdings" pitchFamily="2" charset="2"/>
              <a:buNone/>
              <a:defRPr/>
            </a:pPr>
            <a:endParaRPr lang="en-US" sz="1200" dirty="0">
              <a:latin typeface="Californian FB" pitchFamily="18" charset="0"/>
            </a:endParaRPr>
          </a:p>
          <a:p>
            <a:pPr eaLnBrk="1" hangingPunct="1">
              <a:buFont typeface="Wingdings" pitchFamily="2" charset="2"/>
              <a:buNone/>
              <a:defRPr/>
            </a:pPr>
            <a:endParaRPr lang="en-US" sz="1200" dirty="0">
              <a:latin typeface="Californian FB" pitchFamily="18" charset="0"/>
            </a:endParaRPr>
          </a:p>
          <a:p>
            <a:pPr eaLnBrk="1" hangingPunct="1">
              <a:buFont typeface="Wingdings" pitchFamily="2" charset="2"/>
              <a:buNone/>
              <a:defRPr/>
            </a:pPr>
            <a:endParaRPr lang="en-US" sz="1200" dirty="0">
              <a:latin typeface="Californian FB" pitchFamily="18" charset="0"/>
            </a:endParaRPr>
          </a:p>
          <a:p>
            <a:pPr eaLnBrk="1" hangingPunct="1">
              <a:buFont typeface="Wingdings" pitchFamily="2" charset="2"/>
              <a:buNone/>
              <a:defRPr/>
            </a:pPr>
            <a:endParaRPr lang="en-US" sz="1200" dirty="0">
              <a:latin typeface="Californian FB" pitchFamily="18" charset="0"/>
            </a:endParaRPr>
          </a:p>
          <a:p>
            <a:pPr algn="ctr" eaLnBrk="1" hangingPunct="1">
              <a:buFont typeface="Wingdings" pitchFamily="2" charset="2"/>
              <a:buNone/>
              <a:defRPr/>
            </a:pPr>
            <a:endParaRPr lang="en-US" sz="2800" dirty="0">
              <a:latin typeface="Californian FB" panose="0207040306080B030204" pitchFamily="18"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rrowheads="1"/>
          </p:cNvSpPr>
          <p:nvPr>
            <p:ph type="title"/>
          </p:nvPr>
        </p:nvSpPr>
        <p:spPr>
          <a:xfrm>
            <a:off x="1981200" y="152400"/>
            <a:ext cx="8229600" cy="1143000"/>
          </a:xfrm>
        </p:spPr>
        <p:txBody>
          <a:bodyPr/>
          <a:lstStyle/>
          <a:p>
            <a:pPr eaLnBrk="1" hangingPunct="1">
              <a:defRPr/>
            </a:pPr>
            <a:r>
              <a:rPr lang="en-US" dirty="0">
                <a:solidFill>
                  <a:schemeClr val="tx1"/>
                </a:solidFill>
                <a:effectLst>
                  <a:outerShdw blurRad="38100" dist="38100" dir="2700000" algn="tl">
                    <a:srgbClr val="000000">
                      <a:alpha val="43137"/>
                    </a:srgbClr>
                  </a:outerShdw>
                </a:effectLst>
                <a:latin typeface="Californian FB" pitchFamily="18" charset="0"/>
              </a:rPr>
              <a:t>Meeting Reminders</a:t>
            </a:r>
          </a:p>
        </p:txBody>
      </p:sp>
      <p:sp>
        <p:nvSpPr>
          <p:cNvPr id="288771" name="Rectangle 3"/>
          <p:cNvSpPr>
            <a:spLocks noGrp="1" noChangeArrowheads="1"/>
          </p:cNvSpPr>
          <p:nvPr>
            <p:ph idx="1"/>
          </p:nvPr>
        </p:nvSpPr>
        <p:spPr>
          <a:xfrm>
            <a:off x="1219200" y="1447800"/>
            <a:ext cx="9753600" cy="4495800"/>
          </a:xfrm>
        </p:spPr>
        <p:txBody>
          <a:bodyPr/>
          <a:lstStyle/>
          <a:p>
            <a:pPr marL="0" indent="0" algn="ctr">
              <a:buNone/>
            </a:pPr>
            <a:r>
              <a:rPr lang="en-US" sz="2400" dirty="0">
                <a:effectLst/>
                <a:latin typeface="Californian FB"/>
              </a:rPr>
              <a:t>To minimize disruptions, the following meeting guidelines will apply:</a:t>
            </a:r>
          </a:p>
          <a:p>
            <a:pPr marL="514350" indent="-514350">
              <a:buFont typeface="+mj-lt"/>
              <a:buAutoNum type="arabicPeriod"/>
            </a:pPr>
            <a:r>
              <a:rPr lang="en-US" sz="2000" dirty="0">
                <a:effectLst/>
                <a:latin typeface="Californian FB"/>
              </a:rPr>
              <a:t>Please mute your microphone at all times unless speaking (e.g., make a motion, ask a question, etc.)</a:t>
            </a:r>
          </a:p>
          <a:p>
            <a:pPr marL="514350" indent="-514350">
              <a:buFont typeface="+mj-lt"/>
              <a:buAutoNum type="arabicPeriod"/>
            </a:pPr>
            <a:r>
              <a:rPr lang="en-US" sz="2000" dirty="0">
                <a:effectLst/>
                <a:latin typeface="Californian FB"/>
              </a:rPr>
              <a:t>Please hold all question until after the presentation of each item. Please use the “raise your hand” feature to ask a question or make a comment.</a:t>
            </a:r>
          </a:p>
          <a:p>
            <a:pPr marL="514350" indent="-514350">
              <a:buFont typeface="+mj-lt"/>
              <a:buAutoNum type="arabicPeriod"/>
            </a:pPr>
            <a:r>
              <a:rPr lang="en-US" sz="2000" dirty="0">
                <a:effectLst/>
                <a:latin typeface="Californian FB"/>
              </a:rPr>
              <a:t>The chat feature should be used for the sole purpose of requesting technical assistance. No business communications should be conducted using the chat function to ensure that meeting notes are captured accurately.</a:t>
            </a:r>
          </a:p>
          <a:p>
            <a:pPr marL="514350" indent="-514350">
              <a:buFont typeface="+mj-lt"/>
              <a:buAutoNum type="arabicPeriod"/>
            </a:pPr>
            <a:r>
              <a:rPr lang="en-US" sz="2000" dirty="0">
                <a:effectLst/>
                <a:latin typeface="Californian FB"/>
              </a:rPr>
              <a:t>Motions to approve are allowed verbally. Please state your name and motion when speaking.</a:t>
            </a:r>
          </a:p>
          <a:p>
            <a:pPr marL="514350" indent="-514350">
              <a:buFont typeface="+mj-lt"/>
              <a:buAutoNum type="arabicPeriod"/>
            </a:pPr>
            <a:r>
              <a:rPr lang="en-US" sz="2000" dirty="0">
                <a:effectLst/>
                <a:latin typeface="Californian FB"/>
              </a:rPr>
              <a:t>This meeting is being recorded.</a:t>
            </a:r>
          </a:p>
        </p:txBody>
      </p:sp>
    </p:spTree>
    <p:extLst>
      <p:ext uri="{BB962C8B-B14F-4D97-AF65-F5344CB8AC3E}">
        <p14:creationId xmlns:p14="http://schemas.microsoft.com/office/powerpoint/2010/main" val="500726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Rot="1" noChangeArrowheads="1"/>
          </p:cNvSpPr>
          <p:nvPr>
            <p:ph type="title"/>
          </p:nvPr>
        </p:nvSpPr>
        <p:spPr>
          <a:xfrm>
            <a:off x="1981200" y="152400"/>
            <a:ext cx="8229600" cy="1143000"/>
          </a:xfrm>
        </p:spPr>
        <p:txBody>
          <a:bodyPr/>
          <a:lstStyle/>
          <a:p>
            <a:pPr eaLnBrk="1" hangingPunct="1">
              <a:defRPr/>
            </a:pPr>
            <a:r>
              <a:rPr lang="en-US" dirty="0">
                <a:solidFill>
                  <a:schemeClr val="tx1"/>
                </a:solidFill>
                <a:effectLst>
                  <a:outerShdw blurRad="38100" dist="38100" dir="2700000" algn="tl">
                    <a:srgbClr val="000000">
                      <a:alpha val="43137"/>
                    </a:srgbClr>
                  </a:outerShdw>
                </a:effectLst>
                <a:latin typeface="Californian FB" pitchFamily="18" charset="0"/>
              </a:rPr>
              <a:t>Welcome</a:t>
            </a:r>
          </a:p>
        </p:txBody>
      </p:sp>
      <p:sp>
        <p:nvSpPr>
          <p:cNvPr id="288771" name="Rectangle 3"/>
          <p:cNvSpPr>
            <a:spLocks noGrp="1" noChangeArrowheads="1"/>
          </p:cNvSpPr>
          <p:nvPr>
            <p:ph idx="1"/>
          </p:nvPr>
        </p:nvSpPr>
        <p:spPr>
          <a:xfrm>
            <a:off x="1219200" y="1447800"/>
            <a:ext cx="9753600" cy="4495800"/>
          </a:xfrm>
        </p:spPr>
        <p:txBody>
          <a:bodyPr/>
          <a:lstStyle/>
          <a:p>
            <a:pPr eaLnBrk="1" hangingPunct="1">
              <a:defRPr/>
            </a:pPr>
            <a:r>
              <a:rPr lang="en-US" dirty="0">
                <a:effectLst/>
                <a:latin typeface="Californian FB" pitchFamily="18" charset="0"/>
              </a:rPr>
              <a:t>Opening Remarks </a:t>
            </a:r>
          </a:p>
          <a:p>
            <a:pPr eaLnBrk="1" hangingPunct="1">
              <a:defRPr/>
            </a:pPr>
            <a:r>
              <a:rPr lang="en-US" dirty="0">
                <a:effectLst/>
                <a:latin typeface="Californian FB" pitchFamily="18" charset="0"/>
              </a:rPr>
              <a:t>Roll Call</a:t>
            </a:r>
          </a:p>
          <a:p>
            <a:pPr eaLnBrk="1" hangingPunct="1">
              <a:defRPr/>
            </a:pPr>
            <a:r>
              <a:rPr lang="en-US" dirty="0">
                <a:effectLst/>
                <a:latin typeface="Californian FB" pitchFamily="18" charset="0"/>
              </a:rPr>
              <a:t>Approval of </a:t>
            </a:r>
            <a:r>
              <a:rPr lang="en-US" dirty="0">
                <a:effectLst/>
              </a:rPr>
              <a:t>the last </a:t>
            </a:r>
            <a:r>
              <a:rPr lang="en-US" dirty="0">
                <a:effectLst/>
                <a:latin typeface="Californian FB" pitchFamily="18" charset="0"/>
              </a:rPr>
              <a:t>meeting’s notes</a:t>
            </a:r>
          </a:p>
          <a:p>
            <a:pPr marL="0" indent="0" eaLnBrk="1" hangingPunct="1">
              <a:buNone/>
              <a:defRPr/>
            </a:pPr>
            <a:endParaRPr lang="en-US" sz="4000" dirty="0">
              <a:effectLst>
                <a:outerShdw blurRad="38100" dist="38100" dir="2700000" algn="tl">
                  <a:srgbClr val="000000">
                    <a:alpha val="43137"/>
                  </a:srgbClr>
                </a:outerShdw>
              </a:effectLst>
              <a:latin typeface="Californian FB" pitchFamily="18" charset="0"/>
            </a:endParaRPr>
          </a:p>
        </p:txBody>
      </p:sp>
    </p:spTree>
    <p:extLst>
      <p:ext uri="{BB962C8B-B14F-4D97-AF65-F5344CB8AC3E}">
        <p14:creationId xmlns:p14="http://schemas.microsoft.com/office/powerpoint/2010/main" val="1891845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3EA6F8-1559-4C60-806D-7D2D146966DA}"/>
              </a:ext>
            </a:extLst>
          </p:cNvPr>
          <p:cNvSpPr txBox="1"/>
          <p:nvPr/>
        </p:nvSpPr>
        <p:spPr>
          <a:xfrm>
            <a:off x="1638300" y="3044279"/>
            <a:ext cx="8915400" cy="769441"/>
          </a:xfrm>
          <a:prstGeom prst="rect">
            <a:avLst/>
          </a:prstGeom>
          <a:noFill/>
        </p:spPr>
        <p:txBody>
          <a:bodyPr wrap="square" rtlCol="0">
            <a:spAutoFit/>
          </a:bodyPr>
          <a:lstStyle/>
          <a:p>
            <a:pPr algn="ctr"/>
            <a:r>
              <a:rPr lang="en-US" sz="4400" dirty="0">
                <a:effectLst>
                  <a:outerShdw blurRad="38100" dist="38100" dir="2700000" algn="tl">
                    <a:srgbClr val="000000">
                      <a:alpha val="43137"/>
                    </a:srgbClr>
                  </a:outerShdw>
                </a:effectLst>
                <a:latin typeface="Californian FB" panose="0207040306080B030204" pitchFamily="18" charset="0"/>
              </a:rPr>
              <a:t>Discussion Items</a:t>
            </a:r>
          </a:p>
        </p:txBody>
      </p:sp>
    </p:spTree>
    <p:extLst>
      <p:ext uri="{BB962C8B-B14F-4D97-AF65-F5344CB8AC3E}">
        <p14:creationId xmlns:p14="http://schemas.microsoft.com/office/powerpoint/2010/main" val="79947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157" y="99219"/>
            <a:ext cx="10972800" cy="715962"/>
          </a:xfrm>
        </p:spPr>
        <p:txBody>
          <a:bodyPr/>
          <a:lstStyle/>
          <a:p>
            <a:r>
              <a:rPr lang="en-US" sz="4000" dirty="0">
                <a:solidFill>
                  <a:schemeClr val="tx1"/>
                </a:solidFill>
                <a:latin typeface="Californian FB" panose="0207040306080B030204" pitchFamily="18" charset="0"/>
              </a:rPr>
              <a:t>REPAC SME Seats</a:t>
            </a:r>
          </a:p>
        </p:txBody>
      </p:sp>
      <p:sp>
        <p:nvSpPr>
          <p:cNvPr id="4" name="Content Placeholder 3"/>
          <p:cNvSpPr>
            <a:spLocks noGrp="1"/>
          </p:cNvSpPr>
          <p:nvPr>
            <p:ph idx="1"/>
          </p:nvPr>
        </p:nvSpPr>
        <p:spPr>
          <a:xfrm>
            <a:off x="228600" y="1066800"/>
            <a:ext cx="11348357" cy="5585619"/>
          </a:xfrm>
        </p:spPr>
        <p:txBody>
          <a:bodyPr/>
          <a:lstStyle/>
          <a:p>
            <a:r>
              <a:rPr lang="en-US" sz="2600" dirty="0">
                <a:effectLst/>
              </a:rPr>
              <a:t>Nominees must have a minimum of three years of work experience in the designated SME seat or related field. </a:t>
            </a:r>
          </a:p>
          <a:p>
            <a:endParaRPr lang="en-US" sz="2600" dirty="0">
              <a:effectLst/>
            </a:endParaRPr>
          </a:p>
          <a:p>
            <a:r>
              <a:rPr lang="en-US" sz="2600" dirty="0">
                <a:effectLst/>
              </a:rPr>
              <a:t>Nominations must come through a recognized working group chair</a:t>
            </a:r>
          </a:p>
          <a:p>
            <a:endParaRPr lang="en-US" sz="2600" dirty="0">
              <a:effectLst/>
            </a:endParaRPr>
          </a:p>
          <a:p>
            <a:r>
              <a:rPr lang="en-US" sz="2600" dirty="0">
                <a:effectLst/>
              </a:rPr>
              <a:t>Membership is a three-year term</a:t>
            </a:r>
          </a:p>
          <a:p>
            <a:endParaRPr lang="en-US" sz="2600" dirty="0">
              <a:effectLst/>
            </a:endParaRPr>
          </a:p>
          <a:p>
            <a:r>
              <a:rPr lang="en-US" sz="2600" dirty="0">
                <a:effectLst/>
              </a:rPr>
              <a:t>Members can serve two consecutive three-year terms, before being asked to step down for one term.</a:t>
            </a:r>
          </a:p>
          <a:p>
            <a:pPr marL="0" lvl="0" indent="0">
              <a:buNone/>
            </a:pPr>
            <a:endParaRPr lang="en-US" sz="2600" dirty="0">
              <a:effectLst/>
              <a:latin typeface="Californian FB" panose="0207040306080B030204" pitchFamily="18" charset="0"/>
            </a:endParaRPr>
          </a:p>
          <a:p>
            <a:endParaRPr lang="en-US" sz="2600" dirty="0">
              <a:latin typeface="Californian FB" panose="0207040306080B030204" pitchFamily="18" charset="0"/>
            </a:endParaRPr>
          </a:p>
        </p:txBody>
      </p:sp>
    </p:spTree>
    <p:extLst>
      <p:ext uri="{BB962C8B-B14F-4D97-AF65-F5344CB8AC3E}">
        <p14:creationId xmlns:p14="http://schemas.microsoft.com/office/powerpoint/2010/main" val="2425501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157" y="99219"/>
            <a:ext cx="10972800" cy="715962"/>
          </a:xfrm>
        </p:spPr>
        <p:txBody>
          <a:bodyPr/>
          <a:lstStyle/>
          <a:p>
            <a:r>
              <a:rPr lang="en-US" sz="4000" dirty="0">
                <a:solidFill>
                  <a:schemeClr val="tx1"/>
                </a:solidFill>
                <a:latin typeface="Californian FB" panose="0207040306080B030204" pitchFamily="18" charset="0"/>
              </a:rPr>
              <a:t>REPAC SME Seats</a:t>
            </a:r>
          </a:p>
        </p:txBody>
      </p:sp>
      <p:sp>
        <p:nvSpPr>
          <p:cNvPr id="4" name="Content Placeholder 3"/>
          <p:cNvSpPr>
            <a:spLocks noGrp="1"/>
          </p:cNvSpPr>
          <p:nvPr>
            <p:ph idx="1"/>
          </p:nvPr>
        </p:nvSpPr>
        <p:spPr>
          <a:xfrm>
            <a:off x="76200" y="815181"/>
            <a:ext cx="11887200" cy="5585619"/>
          </a:xfrm>
        </p:spPr>
        <p:txBody>
          <a:bodyPr/>
          <a:lstStyle/>
          <a:p>
            <a:pPr marL="0" lvl="0" indent="0">
              <a:buNone/>
            </a:pPr>
            <a:endParaRPr lang="en-US" sz="2600" dirty="0">
              <a:effectLst/>
              <a:latin typeface="Californian FB" panose="0207040306080B030204" pitchFamily="18" charset="0"/>
            </a:endParaRPr>
          </a:p>
          <a:p>
            <a:pPr lvl="0"/>
            <a:r>
              <a:rPr lang="en-US" sz="2600" dirty="0">
                <a:effectLst/>
                <a:latin typeface="Californian FB" panose="0207040306080B030204" pitchFamily="18" charset="0"/>
              </a:rPr>
              <a:t>Available Seats</a:t>
            </a:r>
          </a:p>
          <a:p>
            <a:pPr lvl="1"/>
            <a:r>
              <a:rPr lang="en-US" sz="2600" dirty="0">
                <a:effectLst/>
              </a:rPr>
              <a:t>Public Works (1) - Urban</a:t>
            </a:r>
          </a:p>
          <a:p>
            <a:pPr lvl="1"/>
            <a:r>
              <a:rPr lang="en-US" sz="2600" dirty="0">
                <a:effectLst/>
                <a:latin typeface="Californian FB" panose="0207040306080B030204" pitchFamily="18" charset="0"/>
              </a:rPr>
              <a:t>Communications (1) – Urban or Rural</a:t>
            </a:r>
          </a:p>
          <a:p>
            <a:pPr lvl="1"/>
            <a:r>
              <a:rPr lang="en-US" sz="2600" dirty="0">
                <a:effectLst/>
                <a:latin typeface="Californian FB" panose="0207040306080B030204" pitchFamily="18" charset="0"/>
              </a:rPr>
              <a:t>Emergency Management (1) – Rural</a:t>
            </a:r>
          </a:p>
          <a:p>
            <a:pPr lvl="1"/>
            <a:r>
              <a:rPr lang="en-US" sz="2600" dirty="0">
                <a:effectLst/>
              </a:rPr>
              <a:t>Cyber Security (1) – Urban or Rural</a:t>
            </a:r>
            <a:endParaRPr lang="en-US" sz="2600" dirty="0">
              <a:effectLst/>
              <a:latin typeface="Californian FB" panose="0207040306080B030204" pitchFamily="18" charset="0"/>
            </a:endParaRPr>
          </a:p>
          <a:p>
            <a:pPr marL="0" indent="0">
              <a:buNone/>
            </a:pPr>
            <a:endParaRPr lang="en-US" sz="2000" dirty="0">
              <a:effectLst/>
            </a:endParaRPr>
          </a:p>
          <a:p>
            <a:pPr marL="0" indent="0">
              <a:buNone/>
            </a:pPr>
            <a:r>
              <a:rPr lang="en-US" sz="2600" dirty="0">
                <a:effectLst/>
              </a:rPr>
              <a:t>Nominations will be accepted through 5:00 PM on July 16</a:t>
            </a:r>
            <a:r>
              <a:rPr lang="en-US" sz="2600" baseline="30000" dirty="0">
                <a:effectLst/>
              </a:rPr>
              <a:t>th</a:t>
            </a:r>
            <a:r>
              <a:rPr lang="en-US" sz="2600" dirty="0">
                <a:effectLst/>
              </a:rPr>
              <a:t> and will be presented to REPAC on August 19</a:t>
            </a:r>
            <a:r>
              <a:rPr lang="en-US" sz="2600" baseline="30000" dirty="0">
                <a:effectLst/>
              </a:rPr>
              <a:t>th</a:t>
            </a:r>
            <a:r>
              <a:rPr lang="en-US" sz="2600" dirty="0">
                <a:effectLst/>
              </a:rPr>
              <a:t>.</a:t>
            </a:r>
          </a:p>
          <a:p>
            <a:endParaRPr lang="en-US" sz="2600" dirty="0">
              <a:latin typeface="Californian FB" panose="0207040306080B030204" pitchFamily="18" charset="0"/>
            </a:endParaRPr>
          </a:p>
        </p:txBody>
      </p:sp>
    </p:spTree>
    <p:extLst>
      <p:ext uri="{BB962C8B-B14F-4D97-AF65-F5344CB8AC3E}">
        <p14:creationId xmlns:p14="http://schemas.microsoft.com/office/powerpoint/2010/main" val="170101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tx1"/>
                </a:solidFill>
                <a:latin typeface="Californian FB" panose="0207040306080B030204" pitchFamily="18" charset="0"/>
              </a:rPr>
              <a:t>REPAC Chair / Vice Chair Seats</a:t>
            </a:r>
          </a:p>
        </p:txBody>
      </p:sp>
      <p:sp>
        <p:nvSpPr>
          <p:cNvPr id="4" name="Content Placeholder 3"/>
          <p:cNvSpPr>
            <a:spLocks noGrp="1"/>
          </p:cNvSpPr>
          <p:nvPr>
            <p:ph idx="1"/>
          </p:nvPr>
        </p:nvSpPr>
        <p:spPr>
          <a:xfrm>
            <a:off x="381000" y="1219200"/>
            <a:ext cx="10972800" cy="5181600"/>
          </a:xfrm>
        </p:spPr>
        <p:txBody>
          <a:bodyPr/>
          <a:lstStyle/>
          <a:p>
            <a:endParaRPr lang="en-US" sz="2600" dirty="0">
              <a:effectLst/>
              <a:latin typeface="Californian FB" panose="0207040306080B030204" pitchFamily="18" charset="0"/>
            </a:endParaRPr>
          </a:p>
          <a:p>
            <a:r>
              <a:rPr lang="en-US" sz="2600" dirty="0">
                <a:effectLst/>
                <a:latin typeface="Californian FB" panose="0207040306080B030204" pitchFamily="18" charset="0"/>
              </a:rPr>
              <a:t>Chair – David McCurdy</a:t>
            </a:r>
          </a:p>
          <a:p>
            <a:r>
              <a:rPr lang="en-US" sz="2600" dirty="0">
                <a:effectLst/>
                <a:latin typeface="Californian FB" panose="0207040306080B030204" pitchFamily="18" charset="0"/>
              </a:rPr>
              <a:t>Vice- Chair – </a:t>
            </a:r>
            <a:r>
              <a:rPr lang="en-US" sz="2600" dirty="0">
                <a:effectLst/>
              </a:rPr>
              <a:t>Irish Hancock</a:t>
            </a:r>
          </a:p>
          <a:p>
            <a:endParaRPr lang="en-US" sz="2600" dirty="0">
              <a:effectLst/>
              <a:latin typeface="Californian FB" panose="0207040306080B030204" pitchFamily="18" charset="0"/>
            </a:endParaRPr>
          </a:p>
          <a:p>
            <a:pPr marL="0" indent="0">
              <a:buNone/>
            </a:pPr>
            <a:r>
              <a:rPr lang="en-US" sz="2600" dirty="0">
                <a:effectLst/>
              </a:rPr>
              <a:t>To allow for continuity while returning to normal, we recommend keeping David McCurdy and Irish Hancock in their current position for 1 more year.</a:t>
            </a:r>
          </a:p>
        </p:txBody>
      </p:sp>
    </p:spTree>
    <p:extLst>
      <p:ext uri="{BB962C8B-B14F-4D97-AF65-F5344CB8AC3E}">
        <p14:creationId xmlns:p14="http://schemas.microsoft.com/office/powerpoint/2010/main" val="2648418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10972800" cy="1143000"/>
          </a:xfrm>
        </p:spPr>
        <p:txBody>
          <a:bodyPr/>
          <a:lstStyle/>
          <a:p>
            <a:r>
              <a:rPr lang="en-US" sz="4000" dirty="0">
                <a:solidFill>
                  <a:schemeClr val="tx1"/>
                </a:solidFill>
                <a:latin typeface="Californian FB" panose="0207040306080B030204" pitchFamily="18" charset="0"/>
              </a:rPr>
              <a:t>FY20 Grant Reallocations</a:t>
            </a:r>
          </a:p>
        </p:txBody>
      </p:sp>
      <p:sp>
        <p:nvSpPr>
          <p:cNvPr id="4" name="Content Placeholder 3"/>
          <p:cNvSpPr>
            <a:spLocks noGrp="1"/>
          </p:cNvSpPr>
          <p:nvPr>
            <p:ph idx="1"/>
          </p:nvPr>
        </p:nvSpPr>
        <p:spPr>
          <a:xfrm>
            <a:off x="381000" y="1295400"/>
            <a:ext cx="10972800" cy="5105400"/>
          </a:xfrm>
        </p:spPr>
        <p:txBody>
          <a:bodyPr/>
          <a:lstStyle/>
          <a:p>
            <a:r>
              <a:rPr lang="en-US" sz="2600" dirty="0">
                <a:effectLst/>
                <a:latin typeface="Californian FB" panose="0207040306080B030204" pitchFamily="18" charset="0"/>
              </a:rPr>
              <a:t>FY2019 – $69,223.26 from the Regional Planning Project </a:t>
            </a:r>
          </a:p>
          <a:p>
            <a:pPr lvl="1"/>
            <a:r>
              <a:rPr lang="en-US" sz="2200" dirty="0">
                <a:effectLst/>
              </a:rPr>
              <a:t>Funds will need to be spent by 12/31/2021</a:t>
            </a:r>
            <a:endParaRPr lang="en-US" sz="2200" dirty="0">
              <a:effectLst/>
              <a:latin typeface="Californian FB" panose="0207040306080B030204" pitchFamily="18" charset="0"/>
            </a:endParaRPr>
          </a:p>
          <a:p>
            <a:pPr lvl="1"/>
            <a:r>
              <a:rPr lang="en-US" sz="2200" dirty="0">
                <a:effectLst/>
              </a:rPr>
              <a:t>For Consideration:</a:t>
            </a:r>
          </a:p>
          <a:p>
            <a:pPr lvl="2"/>
            <a:r>
              <a:rPr lang="en-US" sz="1800" dirty="0">
                <a:effectLst/>
              </a:rPr>
              <a:t>SWAT – Thermal imaging </a:t>
            </a:r>
          </a:p>
          <a:p>
            <a:pPr lvl="2"/>
            <a:r>
              <a:rPr lang="en-US" sz="1800" dirty="0">
                <a:effectLst/>
              </a:rPr>
              <a:t>PWERT - equipment</a:t>
            </a:r>
          </a:p>
          <a:p>
            <a:pPr lvl="2"/>
            <a:r>
              <a:rPr lang="en-US" sz="1800" dirty="0">
                <a:effectLst/>
              </a:rPr>
              <a:t>HazMat – Wylie – Air monitoring </a:t>
            </a:r>
          </a:p>
          <a:p>
            <a:pPr marL="0" indent="0">
              <a:buNone/>
            </a:pPr>
            <a:endParaRPr lang="en-US" sz="2600" dirty="0">
              <a:effectLst/>
            </a:endParaRPr>
          </a:p>
          <a:p>
            <a:r>
              <a:rPr lang="en-US" sz="2600" dirty="0">
                <a:effectLst/>
                <a:latin typeface="Californian FB" panose="0207040306080B030204" pitchFamily="18" charset="0"/>
              </a:rPr>
              <a:t>FY2020 - $150,000 from the Regional Planning Project </a:t>
            </a:r>
          </a:p>
          <a:p>
            <a:pPr lvl="1"/>
            <a:r>
              <a:rPr lang="en-US" sz="2200" dirty="0">
                <a:effectLst/>
              </a:rPr>
              <a:t>For Consideration:</a:t>
            </a:r>
            <a:endParaRPr lang="en-US" sz="2200" dirty="0">
              <a:effectLst/>
              <a:latin typeface="Californian FB" panose="0207040306080B030204" pitchFamily="18" charset="0"/>
            </a:endParaRPr>
          </a:p>
          <a:p>
            <a:pPr lvl="2"/>
            <a:r>
              <a:rPr lang="en-US" sz="2000" dirty="0">
                <a:effectLst/>
              </a:rPr>
              <a:t>FY2020 – Cyber to ensure a quality product</a:t>
            </a:r>
          </a:p>
          <a:p>
            <a:pPr lvl="2"/>
            <a:r>
              <a:rPr lang="en-US" sz="2000" dirty="0">
                <a:effectLst/>
              </a:rPr>
              <a:t>FY2020 – Urban Search and Rescue and extended project by 1 year</a:t>
            </a:r>
          </a:p>
          <a:p>
            <a:pPr lvl="2"/>
            <a:r>
              <a:rPr lang="en-US" sz="2000" dirty="0">
                <a:effectLst/>
              </a:rPr>
              <a:t>FY2020 – Interop and extend project by 1 year</a:t>
            </a:r>
          </a:p>
          <a:p>
            <a:pPr lvl="1"/>
            <a:endParaRPr lang="en-US" sz="2200" dirty="0">
              <a:effectLst/>
            </a:endParaRPr>
          </a:p>
        </p:txBody>
      </p:sp>
    </p:spTree>
    <p:extLst>
      <p:ext uri="{BB962C8B-B14F-4D97-AF65-F5344CB8AC3E}">
        <p14:creationId xmlns:p14="http://schemas.microsoft.com/office/powerpoint/2010/main" val="3698672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9296400" cy="1066800"/>
          </a:xfrm>
        </p:spPr>
        <p:txBody>
          <a:bodyPr/>
          <a:lstStyle/>
          <a:p>
            <a:pPr>
              <a:defRPr/>
            </a:pPr>
            <a:r>
              <a:rPr lang="en-US" dirty="0">
                <a:solidFill>
                  <a:schemeClr val="tx1"/>
                </a:solidFill>
                <a:latin typeface="Californian FB" pitchFamily="18" charset="0"/>
              </a:rPr>
              <a:t>FY 2021 SHSP Project Scoring Results</a:t>
            </a:r>
            <a:endParaRPr lang="en-US" dirty="0">
              <a:latin typeface="Californian FB" pitchFamily="18" charset="0"/>
            </a:endParaRPr>
          </a:p>
        </p:txBody>
      </p:sp>
      <p:graphicFrame>
        <p:nvGraphicFramePr>
          <p:cNvPr id="9" name="Content Placeholder 8">
            <a:extLst>
              <a:ext uri="{FF2B5EF4-FFF2-40B4-BE49-F238E27FC236}">
                <a16:creationId xmlns:a16="http://schemas.microsoft.com/office/drawing/2014/main" id="{39CFC29E-2094-496E-B974-C13FB44ECB73}"/>
              </a:ext>
            </a:extLst>
          </p:cNvPr>
          <p:cNvGraphicFramePr>
            <a:graphicFrameLocks noGrp="1"/>
          </p:cNvGraphicFramePr>
          <p:nvPr>
            <p:ph idx="1"/>
            <p:extLst>
              <p:ext uri="{D42A27DB-BD31-4B8C-83A1-F6EECF244321}">
                <p14:modId xmlns:p14="http://schemas.microsoft.com/office/powerpoint/2010/main" val="270185692"/>
              </p:ext>
            </p:extLst>
          </p:nvPr>
        </p:nvGraphicFramePr>
        <p:xfrm>
          <a:off x="762000" y="1066800"/>
          <a:ext cx="10918722" cy="5273040"/>
        </p:xfrm>
        <a:graphic>
          <a:graphicData uri="http://schemas.openxmlformats.org/drawingml/2006/table">
            <a:tbl>
              <a:tblPr firstRow="1" bandRow="1">
                <a:tableStyleId>{5C22544A-7EE6-4342-B048-85BDC9FD1C3A}</a:tableStyleId>
              </a:tblPr>
              <a:tblGrid>
                <a:gridCol w="1043392">
                  <a:extLst>
                    <a:ext uri="{9D8B030D-6E8A-4147-A177-3AD203B41FA5}">
                      <a16:colId xmlns:a16="http://schemas.microsoft.com/office/drawing/2014/main" val="1341608623"/>
                    </a:ext>
                  </a:extLst>
                </a:gridCol>
                <a:gridCol w="4110460">
                  <a:extLst>
                    <a:ext uri="{9D8B030D-6E8A-4147-A177-3AD203B41FA5}">
                      <a16:colId xmlns:a16="http://schemas.microsoft.com/office/drawing/2014/main" val="2278157058"/>
                    </a:ext>
                  </a:extLst>
                </a:gridCol>
                <a:gridCol w="1642689">
                  <a:extLst>
                    <a:ext uri="{9D8B030D-6E8A-4147-A177-3AD203B41FA5}">
                      <a16:colId xmlns:a16="http://schemas.microsoft.com/office/drawing/2014/main" val="1438037230"/>
                    </a:ext>
                  </a:extLst>
                </a:gridCol>
                <a:gridCol w="1668155">
                  <a:extLst>
                    <a:ext uri="{9D8B030D-6E8A-4147-A177-3AD203B41FA5}">
                      <a16:colId xmlns:a16="http://schemas.microsoft.com/office/drawing/2014/main" val="3383966033"/>
                    </a:ext>
                  </a:extLst>
                </a:gridCol>
                <a:gridCol w="2454026">
                  <a:extLst>
                    <a:ext uri="{9D8B030D-6E8A-4147-A177-3AD203B41FA5}">
                      <a16:colId xmlns:a16="http://schemas.microsoft.com/office/drawing/2014/main" val="1529682965"/>
                    </a:ext>
                  </a:extLst>
                </a:gridCol>
              </a:tblGrid>
              <a:tr h="324134">
                <a:tc>
                  <a:txBody>
                    <a:bodyPr/>
                    <a:lstStyle/>
                    <a:p>
                      <a:r>
                        <a:rPr lang="en-US" sz="1600" dirty="0"/>
                        <a:t>Rank</a:t>
                      </a:r>
                    </a:p>
                  </a:txBody>
                  <a:tcPr/>
                </a:tc>
                <a:tc>
                  <a:txBody>
                    <a:bodyPr/>
                    <a:lstStyle/>
                    <a:p>
                      <a:pPr algn="ctr"/>
                      <a:r>
                        <a:rPr lang="en-US" sz="1600" dirty="0"/>
                        <a:t>Project</a:t>
                      </a:r>
                    </a:p>
                  </a:txBody>
                  <a:tcPr/>
                </a:tc>
                <a:tc>
                  <a:txBody>
                    <a:bodyPr/>
                    <a:lstStyle/>
                    <a:p>
                      <a:pPr algn="r"/>
                      <a:r>
                        <a:rPr lang="en-US" sz="1600" dirty="0"/>
                        <a:t> Requested</a:t>
                      </a:r>
                    </a:p>
                  </a:txBody>
                  <a:tcPr/>
                </a:tc>
                <a:tc>
                  <a:txBody>
                    <a:bodyPr/>
                    <a:lstStyle/>
                    <a:p>
                      <a:pPr algn="r"/>
                      <a:r>
                        <a:rPr lang="en-US" sz="1600" dirty="0"/>
                        <a:t>Recommended</a:t>
                      </a:r>
                    </a:p>
                  </a:txBody>
                  <a:tcPr/>
                </a:tc>
                <a:tc>
                  <a:txBody>
                    <a:bodyPr/>
                    <a:lstStyle/>
                    <a:p>
                      <a:pPr algn="r"/>
                      <a:r>
                        <a:rPr lang="en-US" sz="1600" dirty="0"/>
                        <a:t>Conditional State Allocation</a:t>
                      </a:r>
                    </a:p>
                  </a:txBody>
                  <a:tcPr/>
                </a:tc>
                <a:extLst>
                  <a:ext uri="{0D108BD9-81ED-4DB2-BD59-A6C34878D82A}">
                    <a16:rowId xmlns:a16="http://schemas.microsoft.com/office/drawing/2014/main" val="1141735762"/>
                  </a:ext>
                </a:extLst>
              </a:tr>
              <a:tr h="324134">
                <a:tc>
                  <a:txBody>
                    <a:bodyPr/>
                    <a:lstStyle/>
                    <a:p>
                      <a:r>
                        <a:rPr lang="en-US" sz="1600" dirty="0"/>
                        <a:t>Carveout</a:t>
                      </a:r>
                    </a:p>
                  </a:txBody>
                  <a:tcPr/>
                </a:tc>
                <a:tc>
                  <a:txBody>
                    <a:bodyPr/>
                    <a:lstStyle/>
                    <a:p>
                      <a:pPr algn="ctr"/>
                      <a:r>
                        <a:rPr lang="en-US" sz="1600" dirty="0"/>
                        <a:t>Regional Planning</a:t>
                      </a:r>
                    </a:p>
                  </a:txBody>
                  <a:tcPr/>
                </a:tc>
                <a:tc>
                  <a:txBody>
                    <a:bodyPr/>
                    <a:lstStyle/>
                    <a:p>
                      <a:pPr algn="r"/>
                      <a:r>
                        <a:rPr lang="en-US" sz="1600" dirty="0"/>
                        <a:t>$393,880.36</a:t>
                      </a:r>
                    </a:p>
                  </a:txBody>
                  <a:tcPr/>
                </a:tc>
                <a:tc>
                  <a:txBody>
                    <a:bodyPr/>
                    <a:lstStyle/>
                    <a:p>
                      <a:pPr marL="0" algn="r" defTabSz="914400" rtl="0" eaLnBrk="1" latinLnBrk="0" hangingPunct="1"/>
                      <a:r>
                        <a:rPr lang="en-US" sz="1600" kern="1200" dirty="0">
                          <a:solidFill>
                            <a:schemeClr val="dk1"/>
                          </a:solidFill>
                          <a:latin typeface="+mn-lt"/>
                          <a:ea typeface="+mn-ea"/>
                          <a:cs typeface="+mn-cs"/>
                        </a:rPr>
                        <a:t>$393,880.36</a:t>
                      </a:r>
                    </a:p>
                  </a:txBody>
                  <a:tcPr/>
                </a:tc>
                <a:tc>
                  <a:txBody>
                    <a:bodyPr/>
                    <a:lstStyle/>
                    <a:p>
                      <a:pPr marL="0" algn="r" defTabSz="914400" rtl="0" eaLnBrk="1" latinLnBrk="0" hangingPunct="1"/>
                      <a:r>
                        <a:rPr lang="en-US" sz="1600" kern="1200" dirty="0">
                          <a:solidFill>
                            <a:schemeClr val="dk1"/>
                          </a:solidFill>
                          <a:latin typeface="+mn-lt"/>
                          <a:ea typeface="+mn-ea"/>
                          <a:cs typeface="+mn-cs"/>
                        </a:rPr>
                        <a:t>$393,880.36</a:t>
                      </a:r>
                    </a:p>
                  </a:txBody>
                  <a:tcPr/>
                </a:tc>
                <a:extLst>
                  <a:ext uri="{0D108BD9-81ED-4DB2-BD59-A6C34878D82A}">
                    <a16:rowId xmlns:a16="http://schemas.microsoft.com/office/drawing/2014/main" val="923916011"/>
                  </a:ext>
                </a:extLst>
              </a:tr>
              <a:tr h="324134">
                <a:tc>
                  <a:txBody>
                    <a:bodyPr/>
                    <a:lstStyle/>
                    <a:p>
                      <a:r>
                        <a:rPr lang="en-US" sz="1600" dirty="0"/>
                        <a:t>Carveout</a:t>
                      </a:r>
                    </a:p>
                  </a:txBody>
                  <a:tcPr/>
                </a:tc>
                <a:tc>
                  <a:txBody>
                    <a:bodyPr/>
                    <a:lstStyle/>
                    <a:p>
                      <a:pPr algn="ctr"/>
                      <a:r>
                        <a:rPr lang="en-US" sz="1600" dirty="0"/>
                        <a:t>Citizen Corps Program</a:t>
                      </a:r>
                    </a:p>
                  </a:txBody>
                  <a:tcPr/>
                </a:tc>
                <a:tc>
                  <a:txBody>
                    <a:bodyPr/>
                    <a:lstStyle/>
                    <a:p>
                      <a:pPr algn="r"/>
                      <a:r>
                        <a:rPr lang="en-US" sz="1600" dirty="0"/>
                        <a:t>$30,000.00</a:t>
                      </a:r>
                    </a:p>
                  </a:txBody>
                  <a:tcPr/>
                </a:tc>
                <a:tc>
                  <a:txBody>
                    <a:bodyPr/>
                    <a:lstStyle/>
                    <a:p>
                      <a:pPr marL="0" algn="r" defTabSz="914400" rtl="0" eaLnBrk="1" latinLnBrk="0" hangingPunct="1"/>
                      <a:r>
                        <a:rPr lang="en-US" sz="1600" kern="1200" dirty="0">
                          <a:solidFill>
                            <a:schemeClr val="dk1"/>
                          </a:solidFill>
                          <a:latin typeface="+mn-lt"/>
                          <a:ea typeface="+mn-ea"/>
                          <a:cs typeface="+mn-cs"/>
                        </a:rPr>
                        <a:t>$30,000.00</a:t>
                      </a:r>
                    </a:p>
                  </a:txBody>
                  <a:tcPr/>
                </a:tc>
                <a:tc>
                  <a:txBody>
                    <a:bodyPr/>
                    <a:lstStyle/>
                    <a:p>
                      <a:pPr marL="0" algn="r" defTabSz="914400" rtl="0" eaLnBrk="1" latinLnBrk="0" hangingPunct="1"/>
                      <a:r>
                        <a:rPr lang="en-US" sz="1600" kern="1200" dirty="0">
                          <a:solidFill>
                            <a:schemeClr val="dk1"/>
                          </a:solidFill>
                          <a:latin typeface="+mn-lt"/>
                          <a:ea typeface="+mn-ea"/>
                          <a:cs typeface="+mn-cs"/>
                        </a:rPr>
                        <a:t>$30,000.00</a:t>
                      </a:r>
                    </a:p>
                  </a:txBody>
                  <a:tcPr/>
                </a:tc>
                <a:extLst>
                  <a:ext uri="{0D108BD9-81ED-4DB2-BD59-A6C34878D82A}">
                    <a16:rowId xmlns:a16="http://schemas.microsoft.com/office/drawing/2014/main" val="3108500330"/>
                  </a:ext>
                </a:extLst>
              </a:tr>
              <a:tr h="324134">
                <a:tc>
                  <a:txBody>
                    <a:bodyPr/>
                    <a:lstStyle/>
                    <a:p>
                      <a:r>
                        <a:rPr lang="en-US" sz="1600" dirty="0"/>
                        <a:t>1</a:t>
                      </a:r>
                    </a:p>
                  </a:txBody>
                  <a:tcPr/>
                </a:tc>
                <a:tc>
                  <a:txBody>
                    <a:bodyPr/>
                    <a:lstStyle/>
                    <a:p>
                      <a:pPr algn="ctr"/>
                      <a:r>
                        <a:rPr lang="en-US" sz="1600" dirty="0"/>
                        <a:t>Explosive Ordinance and Disposal</a:t>
                      </a:r>
                    </a:p>
                  </a:txBody>
                  <a:tcPr/>
                </a:tc>
                <a:tc>
                  <a:txBody>
                    <a:bodyPr/>
                    <a:lstStyle/>
                    <a:p>
                      <a:pPr algn="r"/>
                      <a:r>
                        <a:rPr lang="en-US" sz="1600" dirty="0"/>
                        <a:t>$410,000.00</a:t>
                      </a:r>
                    </a:p>
                  </a:txBody>
                  <a:tcPr/>
                </a:tc>
                <a:tc>
                  <a:txBody>
                    <a:bodyPr/>
                    <a:lstStyle/>
                    <a:p>
                      <a:pPr marL="0" algn="r" defTabSz="914400" rtl="0" eaLnBrk="1" fontAlgn="b" latinLnBrk="0" hangingPunct="1"/>
                      <a:r>
                        <a:rPr lang="en-US" sz="1600" kern="1200" dirty="0">
                          <a:solidFill>
                            <a:schemeClr val="dk1"/>
                          </a:solidFill>
                          <a:latin typeface="+mn-lt"/>
                          <a:ea typeface="+mn-ea"/>
                          <a:cs typeface="+mn-cs"/>
                        </a:rPr>
                        <a:t> $246,000.00 </a:t>
                      </a:r>
                    </a:p>
                  </a:txBody>
                  <a:tcPr marL="4763" marR="4763" marT="4763" anchor="b"/>
                </a:tc>
                <a:tc>
                  <a:txBody>
                    <a:bodyPr/>
                    <a:lstStyle/>
                    <a:p>
                      <a:pPr marL="0" algn="r" defTabSz="914400" rtl="0" eaLnBrk="1" fontAlgn="b" latinLnBrk="0" hangingPunct="1"/>
                      <a:r>
                        <a:rPr lang="en-US" sz="1600" kern="1200" dirty="0">
                          <a:solidFill>
                            <a:schemeClr val="dk1"/>
                          </a:solidFill>
                          <a:latin typeface="+mn-lt"/>
                          <a:ea typeface="+mn-ea"/>
                          <a:cs typeface="+mn-cs"/>
                        </a:rPr>
                        <a:t>$246,000.00</a:t>
                      </a:r>
                    </a:p>
                  </a:txBody>
                  <a:tcPr marL="4763" marR="4763" marT="4763" anchor="b"/>
                </a:tc>
                <a:extLst>
                  <a:ext uri="{0D108BD9-81ED-4DB2-BD59-A6C34878D82A}">
                    <a16:rowId xmlns:a16="http://schemas.microsoft.com/office/drawing/2014/main" val="1976556202"/>
                  </a:ext>
                </a:extLst>
              </a:tr>
              <a:tr h="324134">
                <a:tc>
                  <a:txBody>
                    <a:bodyPr/>
                    <a:lstStyle/>
                    <a:p>
                      <a:r>
                        <a:rPr lang="en-US" sz="1600" dirty="0"/>
                        <a:t>2</a:t>
                      </a:r>
                    </a:p>
                  </a:txBody>
                  <a:tcPr/>
                </a:tc>
                <a:tc>
                  <a:txBody>
                    <a:bodyPr/>
                    <a:lstStyle/>
                    <a:p>
                      <a:pPr algn="ctr"/>
                      <a:r>
                        <a:rPr lang="en-US" sz="1600" dirty="0"/>
                        <a:t>Training and Exercise</a:t>
                      </a:r>
                    </a:p>
                  </a:txBody>
                  <a:tcPr/>
                </a:tc>
                <a:tc>
                  <a:txBody>
                    <a:bodyPr/>
                    <a:lstStyle/>
                    <a:p>
                      <a:pPr algn="r"/>
                      <a:r>
                        <a:rPr lang="en-US" sz="1600" dirty="0"/>
                        <a:t>$79,275.00</a:t>
                      </a:r>
                    </a:p>
                  </a:txBody>
                  <a:tcPr/>
                </a:tc>
                <a:tc>
                  <a:txBody>
                    <a:bodyPr/>
                    <a:lstStyle/>
                    <a:p>
                      <a:pPr marL="0" algn="r" defTabSz="914400" rtl="0" eaLnBrk="1" fontAlgn="b" latinLnBrk="0" hangingPunct="1"/>
                      <a:r>
                        <a:rPr lang="en-US" sz="1600" kern="1200" dirty="0">
                          <a:solidFill>
                            <a:schemeClr val="dk1"/>
                          </a:solidFill>
                          <a:latin typeface="+mn-lt"/>
                          <a:ea typeface="+mn-ea"/>
                          <a:cs typeface="+mn-cs"/>
                        </a:rPr>
                        <a:t> $79,275.00 </a:t>
                      </a:r>
                    </a:p>
                  </a:txBody>
                  <a:tcPr marL="4763" marR="4763" marT="4763" anchor="b"/>
                </a:tc>
                <a:tc>
                  <a:txBody>
                    <a:bodyPr/>
                    <a:lstStyle/>
                    <a:p>
                      <a:pPr marL="0" algn="r" defTabSz="914400" rtl="0" eaLnBrk="1" fontAlgn="b" latinLnBrk="0" hangingPunct="1"/>
                      <a:r>
                        <a:rPr lang="en-US" sz="1600" kern="1200" dirty="0">
                          <a:solidFill>
                            <a:schemeClr val="dk1"/>
                          </a:solidFill>
                          <a:latin typeface="+mn-lt"/>
                          <a:ea typeface="+mn-ea"/>
                          <a:cs typeface="+mn-cs"/>
                        </a:rPr>
                        <a:t> $79,275.00 </a:t>
                      </a:r>
                    </a:p>
                  </a:txBody>
                  <a:tcPr marL="4763" marR="4763" marT="4763" anchor="b"/>
                </a:tc>
                <a:extLst>
                  <a:ext uri="{0D108BD9-81ED-4DB2-BD59-A6C34878D82A}">
                    <a16:rowId xmlns:a16="http://schemas.microsoft.com/office/drawing/2014/main" val="2025204794"/>
                  </a:ext>
                </a:extLst>
              </a:tr>
              <a:tr h="324134">
                <a:tc>
                  <a:txBody>
                    <a:bodyPr/>
                    <a:lstStyle/>
                    <a:p>
                      <a:r>
                        <a:rPr lang="en-US" sz="1600" dirty="0"/>
                        <a:t>3</a:t>
                      </a:r>
                    </a:p>
                  </a:txBody>
                  <a:tcPr/>
                </a:tc>
                <a:tc>
                  <a:txBody>
                    <a:bodyPr/>
                    <a:lstStyle/>
                    <a:p>
                      <a:pPr algn="ctr"/>
                      <a:r>
                        <a:rPr lang="en-US" sz="1600" dirty="0"/>
                        <a:t>Cybersecurity</a:t>
                      </a:r>
                    </a:p>
                  </a:txBody>
                  <a:tcPr/>
                </a:tc>
                <a:tc>
                  <a:txBody>
                    <a:bodyPr/>
                    <a:lstStyle/>
                    <a:p>
                      <a:pPr algn="r"/>
                      <a:r>
                        <a:rPr lang="en-US" sz="1600" dirty="0"/>
                        <a:t>$126,000.00</a:t>
                      </a:r>
                    </a:p>
                  </a:txBody>
                  <a:tcPr/>
                </a:tc>
                <a:tc>
                  <a:txBody>
                    <a:bodyPr/>
                    <a:lstStyle/>
                    <a:p>
                      <a:pPr marL="0" algn="r" defTabSz="914400" rtl="0" eaLnBrk="1" fontAlgn="b" latinLnBrk="0" hangingPunct="1"/>
                      <a:r>
                        <a:rPr lang="en-US" sz="1600" kern="1200" dirty="0">
                          <a:solidFill>
                            <a:schemeClr val="dk1"/>
                          </a:solidFill>
                          <a:latin typeface="+mn-lt"/>
                          <a:ea typeface="+mn-ea"/>
                          <a:cs typeface="+mn-cs"/>
                        </a:rPr>
                        <a:t> $126,000.00 </a:t>
                      </a:r>
                    </a:p>
                  </a:txBody>
                  <a:tcPr marL="4763" marR="4763" marT="4763" anchor="b"/>
                </a:tc>
                <a:tc>
                  <a:txBody>
                    <a:bodyPr/>
                    <a:lstStyle/>
                    <a:p>
                      <a:pPr marL="0" algn="r" defTabSz="914400" rtl="0" eaLnBrk="1" fontAlgn="b" latinLnBrk="0" hangingPunct="1"/>
                      <a:r>
                        <a:rPr lang="en-US" sz="1600" kern="1200" dirty="0">
                          <a:solidFill>
                            <a:schemeClr val="dk1"/>
                          </a:solidFill>
                          <a:latin typeface="+mn-lt"/>
                          <a:ea typeface="+mn-ea"/>
                          <a:cs typeface="+mn-cs"/>
                        </a:rPr>
                        <a:t>$126,000.00 </a:t>
                      </a:r>
                    </a:p>
                  </a:txBody>
                  <a:tcPr marL="4763" marR="4763" marT="4763" anchor="b"/>
                </a:tc>
                <a:extLst>
                  <a:ext uri="{0D108BD9-81ED-4DB2-BD59-A6C34878D82A}">
                    <a16:rowId xmlns:a16="http://schemas.microsoft.com/office/drawing/2014/main" val="3186481839"/>
                  </a:ext>
                </a:extLst>
              </a:tr>
              <a:tr h="324134">
                <a:tc>
                  <a:txBody>
                    <a:bodyPr/>
                    <a:lstStyle/>
                    <a:p>
                      <a:r>
                        <a:rPr lang="en-US" sz="1600" dirty="0"/>
                        <a:t>4</a:t>
                      </a:r>
                    </a:p>
                  </a:txBody>
                  <a:tcPr/>
                </a:tc>
                <a:tc>
                  <a:txBody>
                    <a:bodyPr/>
                    <a:lstStyle/>
                    <a:p>
                      <a:pPr algn="ctr"/>
                      <a:r>
                        <a:rPr lang="en-US" sz="1600" dirty="0"/>
                        <a:t>Special Weapons and Tactics</a:t>
                      </a:r>
                    </a:p>
                  </a:txBody>
                  <a:tcPr/>
                </a:tc>
                <a:tc>
                  <a:txBody>
                    <a:bodyPr/>
                    <a:lstStyle/>
                    <a:p>
                      <a:pPr algn="r"/>
                      <a:r>
                        <a:rPr lang="en-US" sz="1600" dirty="0"/>
                        <a:t>$224,377.50</a:t>
                      </a:r>
                    </a:p>
                  </a:txBody>
                  <a:tcPr/>
                </a:tc>
                <a:tc>
                  <a:txBody>
                    <a:bodyPr/>
                    <a:lstStyle/>
                    <a:p>
                      <a:pPr marL="0" algn="r" defTabSz="914400" rtl="0" eaLnBrk="1" fontAlgn="b" latinLnBrk="0" hangingPunct="1"/>
                      <a:r>
                        <a:rPr lang="en-US" sz="1600" kern="1200" dirty="0">
                          <a:solidFill>
                            <a:schemeClr val="dk1"/>
                          </a:solidFill>
                          <a:latin typeface="+mn-lt"/>
                          <a:ea typeface="+mn-ea"/>
                          <a:cs typeface="+mn-cs"/>
                        </a:rPr>
                        <a:t> $145,961.94 </a:t>
                      </a:r>
                    </a:p>
                  </a:txBody>
                  <a:tcPr marL="4763" marR="4763" marT="4763" anchor="b"/>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 $145,961.94 </a:t>
                      </a:r>
                    </a:p>
                  </a:txBody>
                  <a:tcPr marL="4763" marR="4763" marT="4763" anchor="b"/>
                </a:tc>
                <a:extLst>
                  <a:ext uri="{0D108BD9-81ED-4DB2-BD59-A6C34878D82A}">
                    <a16:rowId xmlns:a16="http://schemas.microsoft.com/office/drawing/2014/main" val="1759938782"/>
                  </a:ext>
                </a:extLst>
              </a:tr>
              <a:tr h="324134">
                <a:tc>
                  <a:txBody>
                    <a:bodyPr/>
                    <a:lstStyle/>
                    <a:p>
                      <a:r>
                        <a:rPr lang="en-US" sz="1600" dirty="0"/>
                        <a:t>5</a:t>
                      </a:r>
                    </a:p>
                  </a:txBody>
                  <a:tcPr/>
                </a:tc>
                <a:tc>
                  <a:txBody>
                    <a:bodyPr/>
                    <a:lstStyle/>
                    <a:p>
                      <a:pPr algn="ctr"/>
                      <a:r>
                        <a:rPr lang="en-US" sz="1600" dirty="0"/>
                        <a:t>Public Works Emergency Response Team</a:t>
                      </a:r>
                    </a:p>
                  </a:txBody>
                  <a:tcPr/>
                </a:tc>
                <a:tc>
                  <a:txBody>
                    <a:bodyPr/>
                    <a:lstStyle/>
                    <a:p>
                      <a:pPr algn="r"/>
                      <a:r>
                        <a:rPr lang="en-US" sz="1600" dirty="0"/>
                        <a:t>$94,956.90</a:t>
                      </a:r>
                    </a:p>
                  </a:txBody>
                  <a:tcPr/>
                </a:tc>
                <a:tc>
                  <a:txBody>
                    <a:bodyPr/>
                    <a:lstStyle/>
                    <a:p>
                      <a:pPr marL="0" algn="r" defTabSz="914400" rtl="0" eaLnBrk="1" fontAlgn="b" latinLnBrk="0" hangingPunct="1"/>
                      <a:r>
                        <a:rPr lang="en-US" sz="1600" kern="1200" dirty="0">
                          <a:solidFill>
                            <a:schemeClr val="dk1"/>
                          </a:solidFill>
                          <a:latin typeface="+mn-lt"/>
                          <a:ea typeface="+mn-ea"/>
                          <a:cs typeface="+mn-cs"/>
                        </a:rPr>
                        <a:t> $94,956.90 </a:t>
                      </a:r>
                    </a:p>
                  </a:txBody>
                  <a:tcPr marL="4763" marR="4763" marT="4763" anchor="b"/>
                </a:tc>
                <a:tc>
                  <a:txBody>
                    <a:bodyPr/>
                    <a:lstStyle/>
                    <a:p>
                      <a:pPr marL="0" algn="r" defTabSz="914400" rtl="0" eaLnBrk="1" fontAlgn="b" latinLnBrk="0" hangingPunct="1"/>
                      <a:r>
                        <a:rPr lang="en-US" sz="1600" kern="1200" dirty="0">
                          <a:solidFill>
                            <a:schemeClr val="dk1"/>
                          </a:solidFill>
                          <a:latin typeface="+mn-lt"/>
                          <a:ea typeface="+mn-ea"/>
                          <a:cs typeface="+mn-cs"/>
                        </a:rPr>
                        <a:t>$94,956.90</a:t>
                      </a:r>
                    </a:p>
                  </a:txBody>
                  <a:tcPr marL="4763" marR="4763" marT="4763" anchor="b"/>
                </a:tc>
                <a:extLst>
                  <a:ext uri="{0D108BD9-81ED-4DB2-BD59-A6C34878D82A}">
                    <a16:rowId xmlns:a16="http://schemas.microsoft.com/office/drawing/2014/main" val="680576981"/>
                  </a:ext>
                </a:extLst>
              </a:tr>
              <a:tr h="324134">
                <a:tc>
                  <a:txBody>
                    <a:bodyPr/>
                    <a:lstStyle/>
                    <a:p>
                      <a:r>
                        <a:rPr lang="en-US" sz="1600" dirty="0"/>
                        <a:t>6</a:t>
                      </a:r>
                    </a:p>
                  </a:txBody>
                  <a:tcPr/>
                </a:tc>
                <a:tc>
                  <a:txBody>
                    <a:bodyPr/>
                    <a:lstStyle/>
                    <a:p>
                      <a:pPr algn="ctr"/>
                      <a:r>
                        <a:rPr lang="en-US" sz="1600" dirty="0"/>
                        <a:t>Emergency Management</a:t>
                      </a:r>
                    </a:p>
                  </a:txBody>
                  <a:tcPr/>
                </a:tc>
                <a:tc>
                  <a:txBody>
                    <a:bodyPr/>
                    <a:lstStyle/>
                    <a:p>
                      <a:pPr algn="r"/>
                      <a:r>
                        <a:rPr lang="en-US" sz="1600" dirty="0"/>
                        <a:t>$384,300.00</a:t>
                      </a:r>
                    </a:p>
                  </a:txBody>
                  <a:tcPr/>
                </a:tc>
                <a:tc>
                  <a:txBody>
                    <a:bodyPr/>
                    <a:lstStyle/>
                    <a:p>
                      <a:pPr marL="0" algn="r" defTabSz="914400" rtl="0" eaLnBrk="1" fontAlgn="b" latinLnBrk="0" hangingPunct="1"/>
                      <a:r>
                        <a:rPr lang="en-US" sz="1600" kern="1200" dirty="0">
                          <a:solidFill>
                            <a:schemeClr val="dk1"/>
                          </a:solidFill>
                          <a:latin typeface="+mn-lt"/>
                          <a:ea typeface="+mn-ea"/>
                          <a:cs typeface="+mn-cs"/>
                        </a:rPr>
                        <a:t> $300,300.00 </a:t>
                      </a:r>
                    </a:p>
                  </a:txBody>
                  <a:tcPr marL="4763" marR="4763" marT="4763" anchor="b"/>
                </a:tc>
                <a:tc>
                  <a:txBody>
                    <a:bodyPr/>
                    <a:lstStyle/>
                    <a:p>
                      <a:pPr marL="0" algn="r" defTabSz="914400" rtl="0" eaLnBrk="1" fontAlgn="b" latinLnBrk="0" hangingPunct="1"/>
                      <a:r>
                        <a:rPr lang="en-US" sz="1600" kern="1200" dirty="0">
                          <a:solidFill>
                            <a:schemeClr val="dk1"/>
                          </a:solidFill>
                          <a:latin typeface="+mn-lt"/>
                          <a:ea typeface="+mn-ea"/>
                          <a:cs typeface="+mn-cs"/>
                        </a:rPr>
                        <a:t>$286,725.12</a:t>
                      </a:r>
                    </a:p>
                  </a:txBody>
                  <a:tcPr marL="4763" marR="4763" marT="4763" anchor="b"/>
                </a:tc>
                <a:extLst>
                  <a:ext uri="{0D108BD9-81ED-4DB2-BD59-A6C34878D82A}">
                    <a16:rowId xmlns:a16="http://schemas.microsoft.com/office/drawing/2014/main" val="1883591852"/>
                  </a:ext>
                </a:extLst>
              </a:tr>
              <a:tr h="324134">
                <a:tc>
                  <a:txBody>
                    <a:bodyPr/>
                    <a:lstStyle/>
                    <a:p>
                      <a:r>
                        <a:rPr lang="en-US" sz="1600" dirty="0"/>
                        <a:t>7</a:t>
                      </a:r>
                    </a:p>
                  </a:txBody>
                  <a:tcPr/>
                </a:tc>
                <a:tc>
                  <a:txBody>
                    <a:bodyPr/>
                    <a:lstStyle/>
                    <a:p>
                      <a:pPr algn="ctr"/>
                      <a:r>
                        <a:rPr lang="en-US" sz="1600" dirty="0"/>
                        <a:t>Urban Search and Rescue</a:t>
                      </a:r>
                    </a:p>
                  </a:txBody>
                  <a:tcPr/>
                </a:tc>
                <a:tc>
                  <a:txBody>
                    <a:bodyPr/>
                    <a:lstStyle/>
                    <a:p>
                      <a:pPr algn="r"/>
                      <a:r>
                        <a:rPr lang="en-US" sz="1600" dirty="0"/>
                        <a:t>$150,248.43</a:t>
                      </a:r>
                    </a:p>
                  </a:txBody>
                  <a:tcPr/>
                </a:tc>
                <a:tc>
                  <a:txBody>
                    <a:bodyPr/>
                    <a:lstStyle/>
                    <a:p>
                      <a:pPr algn="r"/>
                      <a:r>
                        <a:rPr lang="en-US" sz="1600" dirty="0"/>
                        <a:t>$150,248.43</a:t>
                      </a:r>
                    </a:p>
                  </a:txBody>
                  <a:tcPr marL="4763" marR="4763" marT="4763" anchor="ctr"/>
                </a:tc>
                <a:tc>
                  <a:txBody>
                    <a:bodyPr/>
                    <a:lstStyle/>
                    <a:p>
                      <a:pPr marL="0" algn="r" defTabSz="914400" rtl="0" eaLnBrk="1" fontAlgn="ctr" latinLnBrk="0" hangingPunct="1"/>
                      <a:r>
                        <a:rPr lang="en-US" sz="1600" kern="1200" dirty="0">
                          <a:solidFill>
                            <a:schemeClr val="dk1"/>
                          </a:solidFill>
                          <a:latin typeface="+mn-lt"/>
                          <a:ea typeface="+mn-ea"/>
                          <a:cs typeface="+mn-cs"/>
                        </a:rPr>
                        <a:t>------------------</a:t>
                      </a:r>
                    </a:p>
                  </a:txBody>
                  <a:tcPr marL="4763" marR="4763" marT="4763" anchor="ctr"/>
                </a:tc>
                <a:extLst>
                  <a:ext uri="{0D108BD9-81ED-4DB2-BD59-A6C34878D82A}">
                    <a16:rowId xmlns:a16="http://schemas.microsoft.com/office/drawing/2014/main" val="2113067966"/>
                  </a:ext>
                </a:extLst>
              </a:tr>
              <a:tr h="324134">
                <a:tc>
                  <a:txBody>
                    <a:bodyPr/>
                    <a:lstStyle/>
                    <a:p>
                      <a:r>
                        <a:rPr lang="en-US" sz="1600" dirty="0"/>
                        <a:t>8</a:t>
                      </a:r>
                    </a:p>
                  </a:txBody>
                  <a:tcPr/>
                </a:tc>
                <a:tc>
                  <a:txBody>
                    <a:bodyPr/>
                    <a:lstStyle/>
                    <a:p>
                      <a:pPr algn="ctr"/>
                      <a:r>
                        <a:rPr lang="en-US" sz="1600" dirty="0"/>
                        <a:t>Interoperability</a:t>
                      </a:r>
                    </a:p>
                  </a:txBody>
                  <a:tcPr/>
                </a:tc>
                <a:tc>
                  <a:txBody>
                    <a:bodyPr/>
                    <a:lstStyle/>
                    <a:p>
                      <a:pPr algn="r"/>
                      <a:r>
                        <a:rPr lang="en-US" sz="1600" dirty="0"/>
                        <a:t>$43,365.00</a:t>
                      </a:r>
                    </a:p>
                  </a:txBody>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sz="1600" dirty="0"/>
                        <a:t>$43,365.00</a:t>
                      </a:r>
                    </a:p>
                  </a:txBody>
                  <a:tcPr marL="4763" marR="4763" marT="4763" anchor="ctr"/>
                </a:tc>
                <a:tc>
                  <a:txBody>
                    <a:bodyPr/>
                    <a:lstStyle/>
                    <a:p>
                      <a:pPr marL="0" algn="r" defTabSz="914400" rtl="0" eaLnBrk="1" fontAlgn="ctr" latinLnBrk="0" hangingPunct="1"/>
                      <a:r>
                        <a:rPr lang="en-US" sz="1600" kern="1200" dirty="0">
                          <a:solidFill>
                            <a:schemeClr val="dk1"/>
                          </a:solidFill>
                          <a:latin typeface="+mn-lt"/>
                          <a:ea typeface="+mn-ea"/>
                          <a:cs typeface="+mn-cs"/>
                        </a:rPr>
                        <a:t>------------------</a:t>
                      </a:r>
                    </a:p>
                  </a:txBody>
                  <a:tcPr marL="4763" marR="4763" marT="4763" anchor="ctr"/>
                </a:tc>
                <a:extLst>
                  <a:ext uri="{0D108BD9-81ED-4DB2-BD59-A6C34878D82A}">
                    <a16:rowId xmlns:a16="http://schemas.microsoft.com/office/drawing/2014/main" val="2122781137"/>
                  </a:ext>
                </a:extLst>
              </a:tr>
              <a:tr h="324134">
                <a:tc>
                  <a:txBody>
                    <a:bodyPr/>
                    <a:lstStyle/>
                    <a:p>
                      <a:r>
                        <a:rPr lang="en-US" sz="1600" dirty="0"/>
                        <a:t>9</a:t>
                      </a:r>
                    </a:p>
                  </a:txBody>
                  <a:tcPr/>
                </a:tc>
                <a:tc>
                  <a:txBody>
                    <a:bodyPr/>
                    <a:lstStyle/>
                    <a:p>
                      <a:pPr algn="ctr"/>
                      <a:r>
                        <a:rPr lang="en-US" sz="1600" dirty="0"/>
                        <a:t>Fusion</a:t>
                      </a:r>
                    </a:p>
                  </a:txBody>
                  <a:tcPr/>
                </a:tc>
                <a:tc>
                  <a:txBody>
                    <a:bodyPr/>
                    <a:lstStyle/>
                    <a:p>
                      <a:pPr algn="r"/>
                      <a:r>
                        <a:rPr lang="en-US" sz="1600" dirty="0"/>
                        <a:t>$137,583.00</a:t>
                      </a:r>
                    </a:p>
                  </a:txBody>
                  <a:tcPr/>
                </a:tc>
                <a:tc>
                  <a:txBody>
                    <a:bodyPr/>
                    <a:lstStyle/>
                    <a:p>
                      <a:pPr marL="0" algn="r" defTabSz="914400" rtl="0" eaLnBrk="1" fontAlgn="b" latinLnBrk="0" hangingPunct="1"/>
                      <a:r>
                        <a:rPr lang="en-US" sz="1600" kern="1200" dirty="0">
                          <a:solidFill>
                            <a:schemeClr val="dk1"/>
                          </a:solidFill>
                          <a:latin typeface="+mn-lt"/>
                          <a:ea typeface="+mn-ea"/>
                          <a:cs typeface="+mn-cs"/>
                        </a:rPr>
                        <a:t> $137,583.00 </a:t>
                      </a:r>
                    </a:p>
                  </a:txBody>
                  <a:tcPr marL="4763" marR="4763" marT="4763" anchor="b"/>
                </a:tc>
                <a:tc>
                  <a:txBody>
                    <a:bodyPr/>
                    <a:lstStyle/>
                    <a:p>
                      <a:pPr marL="0" algn="r" defTabSz="914400" rtl="0" eaLnBrk="1" fontAlgn="b" latinLnBrk="0" hangingPunct="1"/>
                      <a:r>
                        <a:rPr lang="en-US" sz="1600" kern="1200" dirty="0">
                          <a:solidFill>
                            <a:schemeClr val="dk1"/>
                          </a:solidFill>
                          <a:latin typeface="+mn-lt"/>
                          <a:ea typeface="+mn-ea"/>
                          <a:cs typeface="+mn-cs"/>
                        </a:rPr>
                        <a:t>$137,583.00</a:t>
                      </a:r>
                    </a:p>
                  </a:txBody>
                  <a:tcPr marL="4763" marR="4763" marT="4763" anchor="b"/>
                </a:tc>
                <a:extLst>
                  <a:ext uri="{0D108BD9-81ED-4DB2-BD59-A6C34878D82A}">
                    <a16:rowId xmlns:a16="http://schemas.microsoft.com/office/drawing/2014/main" val="3744351150"/>
                  </a:ext>
                </a:extLst>
              </a:tr>
              <a:tr h="324134">
                <a:tc>
                  <a:txBody>
                    <a:bodyPr/>
                    <a:lstStyle/>
                    <a:p>
                      <a:r>
                        <a:rPr lang="en-US" sz="1600" dirty="0"/>
                        <a:t>10</a:t>
                      </a:r>
                    </a:p>
                  </a:txBody>
                  <a:tcPr/>
                </a:tc>
                <a:tc>
                  <a:txBody>
                    <a:bodyPr/>
                    <a:lstStyle/>
                    <a:p>
                      <a:pPr algn="ctr"/>
                      <a:r>
                        <a:rPr lang="en-US" sz="1600" dirty="0"/>
                        <a:t>Public Education</a:t>
                      </a:r>
                    </a:p>
                  </a:txBody>
                  <a:tcPr/>
                </a:tc>
                <a:tc>
                  <a:txBody>
                    <a:bodyPr/>
                    <a:lstStyle/>
                    <a:p>
                      <a:pPr algn="r"/>
                      <a:r>
                        <a:rPr lang="en-US" sz="1600" dirty="0"/>
                        <a:t>$44,100.00</a:t>
                      </a:r>
                    </a:p>
                  </a:txBody>
                  <a:tcPr/>
                </a:tc>
                <a:tc>
                  <a:txBody>
                    <a:bodyPr/>
                    <a:lstStyle/>
                    <a:p>
                      <a:pPr marL="0" algn="r" defTabSz="914400" rtl="0" eaLnBrk="1" fontAlgn="ctr" latinLnBrk="0" hangingPunct="1"/>
                      <a:r>
                        <a:rPr lang="en-US" sz="1600" kern="1200" dirty="0">
                          <a:solidFill>
                            <a:schemeClr val="dk1"/>
                          </a:solidFill>
                          <a:latin typeface="+mn-lt"/>
                          <a:ea typeface="+mn-ea"/>
                          <a:cs typeface="+mn-cs"/>
                        </a:rPr>
                        <a:t> $44,100.00 </a:t>
                      </a:r>
                    </a:p>
                  </a:txBody>
                  <a:tcPr marL="4763" marR="4763" marT="4763" anchor="ctr"/>
                </a:tc>
                <a:tc>
                  <a:txBody>
                    <a:bodyPr/>
                    <a:lstStyle/>
                    <a:p>
                      <a:pPr marL="0" algn="r" defTabSz="914400" rtl="0" eaLnBrk="1" fontAlgn="ctr" latinLnBrk="0" hangingPunct="1"/>
                      <a:r>
                        <a:rPr lang="en-US" sz="1600" kern="1200" dirty="0">
                          <a:solidFill>
                            <a:schemeClr val="dk1"/>
                          </a:solidFill>
                          <a:latin typeface="+mn-lt"/>
                          <a:ea typeface="+mn-ea"/>
                          <a:cs typeface="+mn-cs"/>
                        </a:rPr>
                        <a:t>$44,100.00</a:t>
                      </a:r>
                    </a:p>
                  </a:txBody>
                  <a:tcPr marL="4763" marR="4763" marT="4763" anchor="ctr"/>
                </a:tc>
                <a:extLst>
                  <a:ext uri="{0D108BD9-81ED-4DB2-BD59-A6C34878D82A}">
                    <a16:rowId xmlns:a16="http://schemas.microsoft.com/office/drawing/2014/main" val="3026661887"/>
                  </a:ext>
                </a:extLst>
              </a:tr>
              <a:tr h="3241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11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Hazardous Materials</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dirty="0"/>
                        <a:t>$130,000.00</a:t>
                      </a:r>
                    </a:p>
                  </a:txBody>
                  <a:tcPr/>
                </a:tc>
                <a:tc>
                  <a:txBody>
                    <a:bodyPr/>
                    <a:lstStyle/>
                    <a:p>
                      <a:pPr marL="0" algn="r" defTabSz="914400" rtl="0" eaLnBrk="1" fontAlgn="ctr" latinLnBrk="0" hangingPunct="1"/>
                      <a:r>
                        <a:rPr lang="en-US" sz="1600" kern="1200" dirty="0">
                          <a:solidFill>
                            <a:schemeClr val="dk1"/>
                          </a:solidFill>
                          <a:latin typeface="+mn-lt"/>
                          <a:ea typeface="+mn-ea"/>
                          <a:cs typeface="+mn-cs"/>
                        </a:rPr>
                        <a:t> $60,000.00 </a:t>
                      </a:r>
                    </a:p>
                  </a:txBody>
                  <a:tcPr marL="4763" marR="4763" marT="4763" anchor="ctr"/>
                </a:tc>
                <a:tc>
                  <a:txBody>
                    <a:bodyPr/>
                    <a:lstStyle/>
                    <a:p>
                      <a:pPr marL="0" algn="r" defTabSz="914400" rtl="0" eaLnBrk="1" fontAlgn="ctr" latinLnBrk="0" hangingPunct="1"/>
                      <a:r>
                        <a:rPr lang="en-US" sz="1600" kern="1200" dirty="0">
                          <a:solidFill>
                            <a:schemeClr val="dk1"/>
                          </a:solidFill>
                          <a:latin typeface="+mn-lt"/>
                          <a:ea typeface="+mn-ea"/>
                          <a:cs typeface="+mn-cs"/>
                        </a:rPr>
                        <a:t>------------------</a:t>
                      </a:r>
                    </a:p>
                  </a:txBody>
                  <a:tcPr marL="4763" marR="4763" marT="4763" anchor="ctr"/>
                </a:tc>
                <a:extLst>
                  <a:ext uri="{0D108BD9-81ED-4DB2-BD59-A6C34878D82A}">
                    <a16:rowId xmlns:a16="http://schemas.microsoft.com/office/drawing/2014/main" val="529925250"/>
                  </a:ext>
                </a:extLst>
              </a:tr>
              <a:tr h="247934">
                <a:tc>
                  <a:txBody>
                    <a:bodyPr/>
                    <a:lstStyle/>
                    <a:p>
                      <a:endParaRPr lang="en-US" sz="1600" dirty="0"/>
                    </a:p>
                  </a:txBody>
                  <a:tcPr/>
                </a:tc>
                <a:tc>
                  <a:txBody>
                    <a:bodyPr/>
                    <a:lstStyle/>
                    <a:p>
                      <a:pPr algn="r"/>
                      <a:r>
                        <a:rPr lang="en-US" sz="1600" b="1" dirty="0"/>
                        <a:t>Total</a:t>
                      </a:r>
                    </a:p>
                  </a:txBody>
                  <a:tcPr/>
                </a:tc>
                <a:tc>
                  <a:txBody>
                    <a:bodyPr/>
                    <a:lstStyle/>
                    <a:p>
                      <a:pPr algn="r"/>
                      <a:r>
                        <a:rPr lang="en-US" sz="1600" b="1" dirty="0"/>
                        <a:t>$2,248,086.19</a:t>
                      </a:r>
                    </a:p>
                  </a:txBody>
                  <a:tcPr/>
                </a:tc>
                <a:tc>
                  <a:txBody>
                    <a:bodyPr/>
                    <a:lstStyle/>
                    <a:p>
                      <a:pPr algn="r" fontAlgn="b"/>
                      <a:r>
                        <a:rPr lang="en-US" sz="1600" b="1" kern="1200" dirty="0">
                          <a:solidFill>
                            <a:schemeClr val="dk1"/>
                          </a:solidFill>
                          <a:latin typeface="+mn-lt"/>
                          <a:ea typeface="+mn-ea"/>
                          <a:cs typeface="+mn-cs"/>
                        </a:rPr>
                        <a:t>$1,851,670.63</a:t>
                      </a:r>
                    </a:p>
                  </a:txBody>
                  <a:tcPr marL="4763" marR="4763" marT="4763" anchor="b"/>
                </a:tc>
                <a:tc>
                  <a:txBody>
                    <a:bodyPr/>
                    <a:lstStyle/>
                    <a:p>
                      <a:pPr marL="0" algn="r" defTabSz="914400" rtl="0" eaLnBrk="1" fontAlgn="b" latinLnBrk="0" hangingPunct="1"/>
                      <a:r>
                        <a:rPr lang="en-US" sz="1600" b="1" kern="1200" dirty="0">
                          <a:solidFill>
                            <a:schemeClr val="dk1"/>
                          </a:solidFill>
                          <a:latin typeface="+mn-lt"/>
                          <a:ea typeface="+mn-ea"/>
                          <a:cs typeface="+mn-cs"/>
                        </a:rPr>
                        <a:t>$1,584,482.32</a:t>
                      </a:r>
                    </a:p>
                  </a:txBody>
                  <a:tcPr marL="9525" marR="9525" marT="9525" marB="0" anchor="b"/>
                </a:tc>
                <a:extLst>
                  <a:ext uri="{0D108BD9-81ED-4DB2-BD59-A6C34878D82A}">
                    <a16:rowId xmlns:a16="http://schemas.microsoft.com/office/drawing/2014/main" val="1205794455"/>
                  </a:ext>
                </a:extLst>
              </a:tr>
            </a:tbl>
          </a:graphicData>
        </a:graphic>
      </p:graphicFrame>
    </p:spTree>
    <p:extLst>
      <p:ext uri="{BB962C8B-B14F-4D97-AF65-F5344CB8AC3E}">
        <p14:creationId xmlns:p14="http://schemas.microsoft.com/office/powerpoint/2010/main" val="1261889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lank">
  <a:themeElements>
    <a:clrScheme name="blank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blank">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Unicode MS"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Unicode MS" pitchFamily="34" charset="-128"/>
          </a:defRPr>
        </a:defPPr>
      </a:lstStyle>
    </a:lnDef>
  </a:objectDefaults>
  <a:extraClrSchemeLst>
    <a:extraClrScheme>
      <a:clrScheme name="blank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blank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blank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blank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blank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blank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blank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blank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blank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
      <a:clrScheme name="blank 10">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3399FF"/>
        </a:hlink>
        <a:folHlink>
          <a:srgbClr val="FFCC00"/>
        </a:folHlink>
      </a:clrScheme>
      <a:clrMap bg1="dk2" tx1="lt1" bg2="dk1" tx2="lt2" accent1="accent1" accent2="accent2" accent3="accent3" accent4="accent4" accent5="accent5" accent6="accent6" hlink="hlink" folHlink="folHlink"/>
    </a:extraClrScheme>
    <a:extraClrScheme>
      <a:clrScheme name="blank 1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5050"/>
        </a:hlink>
        <a:folHlink>
          <a:srgbClr val="FFCC00"/>
        </a:folHlink>
      </a:clrScheme>
      <a:clrMap bg1="dk2" tx1="lt1" bg2="dk1" tx2="lt2" accent1="accent1" accent2="accent2" accent3="accent3" accent4="accent4" accent5="accent5" accent6="accent6" hlink="hlink" folHlink="folHlink"/>
    </a:extraClrScheme>
    <a:extraClrScheme>
      <a:clrScheme name="blank 12">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FF66"/>
        </a:hlink>
        <a:folHlink>
          <a:srgbClr val="FFCC00"/>
        </a:folHlink>
      </a:clrScheme>
      <a:clrMap bg1="dk2" tx1="lt1" bg2="dk1" tx2="lt2" accent1="accent1" accent2="accent2" accent3="accent3" accent4="accent4" accent5="accent5" accent6="accent6" hlink="hlink" folHlink="folHlink"/>
    </a:extraClrScheme>
    <a:extraClrScheme>
      <a:clrScheme name="blank 13">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lumMod val="50000"/>
          </a:srgbClr>
        </a:solidFill>
        <a:ln w="9525" cap="flat" cmpd="sng" algn="ctr">
          <a:solidFill>
            <a:srgbClr val="FF0000"/>
          </a:solid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marL="0" marR="0" indent="0" defTabSz="914400" eaLnBrk="0" fontAlgn="base" latinLnBrk="0" hangingPunct="0">
          <a:lnSpc>
            <a:spcPct val="100000"/>
          </a:lnSpc>
          <a:spcBef>
            <a:spcPct val="0"/>
          </a:spcBef>
          <a:spcAft>
            <a:spcPct val="0"/>
          </a:spcAft>
          <a:buClrTx/>
          <a:buSzTx/>
          <a:buFontTx/>
          <a:buNone/>
          <a:tabLst/>
          <a:defRPr kumimoji="0" sz="2400" b="1" i="0" u="none" strike="noStrike" kern="0" cap="none" spc="0" normalizeH="0" baseline="0" noProof="0" dirty="0" smtClean="0">
            <a:ln>
              <a:noFill/>
            </a:ln>
            <a:solidFill>
              <a:srgbClr val="FFFF00"/>
            </a:solidFill>
            <a:effectLst/>
            <a:uLnTx/>
            <a:uFillTx/>
            <a:latin typeface="Arial" charset="0"/>
          </a:defRPr>
        </a:defPPr>
      </a:lstStyle>
    </a:sp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_rels/webextension2.xml.rels><?xml version="1.0" encoding="UTF-8" standalone="yes"?>
<Relationships xmlns="http://schemas.openxmlformats.org/package/2006/relationships"><Relationship Id="rId1" Type="http://schemas.openxmlformats.org/officeDocument/2006/relationships/image" Target="../media/image6.png"/></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AADADDE5-1D13-402D-A173-8CB832B405BA}">
  <we:reference id="wa104187975" version="1.0.0.1" store="en-US" storeType="OMEX"/>
  <we:alternateReferences>
    <we:reference id="WA104187975" version="1.0.0.1" store="WA104187975" storeType="OMEX"/>
  </we:alternateReferences>
  <we:properties/>
  <we:bindings/>
  <we:snapshot xmlns:r="http://schemas.openxmlformats.org/officeDocument/2006/relationships"/>
</we:webextension>
</file>

<file path=ppt/webextensions/webextension2.xml><?xml version="1.0" encoding="utf-8"?>
<we:webextension xmlns:we="http://schemas.microsoft.com/office/webextensions/webextension/2010/11" id="{941AE374-52B1-4571-866E-6B0B1A2D9EF7}">
  <we:reference id="wa200001661" version="2.1.0.2" store="en-US" storeType="OMEX"/>
  <we:alternateReferences>
    <we:reference id="wa200001661" version="2.1.0.2" store="wa200001661" storeType="OMEX"/>
  </we:alternateReferences>
  <we:properties>
    <we:property name="time" value="900"/>
  </we:properties>
  <we:bindings/>
  <we:snapshot xmlns:r="http://schemas.openxmlformats.org/officeDocument/2006/relationships" r:embed="rId1"/>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0B1EE0221AF4745B4B9F3638DCEA659" ma:contentTypeVersion="19" ma:contentTypeDescription="Create a new document." ma:contentTypeScope="" ma:versionID="9430deeb7b9fe70d422ef9a5aeffa7c0">
  <xsd:schema xmlns:xsd="http://www.w3.org/2001/XMLSchema" xmlns:xs="http://www.w3.org/2001/XMLSchema" xmlns:p="http://schemas.microsoft.com/office/2006/metadata/properties" xmlns:ns2="2b0188e4-8c98-42d7-8c6f-0e0b62471218" xmlns:ns3="1ed0204c-e5d5-4c6c-a161-15ca48a71577" targetNamespace="http://schemas.microsoft.com/office/2006/metadata/properties" ma:root="true" ma:fieldsID="ec8d88edef6f742f3057e1634f1a9691" ns2:_="" ns3:_="">
    <xsd:import namespace="2b0188e4-8c98-42d7-8c6f-0e0b62471218"/>
    <xsd:import namespace="1ed0204c-e5d5-4c6c-a161-15ca48a7157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0188e4-8c98-42d7-8c6f-0e0b624712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ed0204c-e5d5-4c6c-a161-15ca48a7157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2447D4-F1F4-496E-ABA7-3BE73076FD6E}">
  <ds:schemaRefs>
    <ds:schemaRef ds:uri="http://schemas.microsoft.com/sharepoint/v3/contenttype/forms"/>
  </ds:schemaRefs>
</ds:datastoreItem>
</file>

<file path=customXml/itemProps2.xml><?xml version="1.0" encoding="utf-8"?>
<ds:datastoreItem xmlns:ds="http://schemas.openxmlformats.org/officeDocument/2006/customXml" ds:itemID="{90C34F89-BEDD-4805-AF9D-18700266A185}">
  <ds:schemaRefs>
    <ds:schemaRef ds:uri="http://purl.org/dc/elements/1.1/"/>
    <ds:schemaRef ds:uri="http://schemas.microsoft.com/office/2006/metadata/properties"/>
    <ds:schemaRef ds:uri="2b0188e4-8c98-42d7-8c6f-0e0b62471218"/>
    <ds:schemaRef ds:uri="http://schemas.microsoft.com/office/2006/documentManagement/types"/>
    <ds:schemaRef ds:uri="1ed0204c-e5d5-4c6c-a161-15ca48a71577"/>
    <ds:schemaRef ds:uri="http://purl.org/dc/dcmitype/"/>
    <ds:schemaRef ds:uri="http://schemas.microsoft.com/office/infopath/2007/PartnerControl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20AC5C09-BBF9-41BF-880B-2974B2A8A5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0188e4-8c98-42d7-8c6f-0e0b62471218"/>
    <ds:schemaRef ds:uri="1ed0204c-e5d5-4c6c-a161-15ca48a715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39285</TotalTime>
  <Words>958</Words>
  <Application>Microsoft Office PowerPoint</Application>
  <PresentationFormat>Widescreen</PresentationFormat>
  <Paragraphs>190</Paragraphs>
  <Slides>17</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Arial</vt:lpstr>
      <vt:lpstr>Arial Unicode MS</vt:lpstr>
      <vt:lpstr>Calibri</vt:lpstr>
      <vt:lpstr>Californian FB</vt:lpstr>
      <vt:lpstr>Tahoma</vt:lpstr>
      <vt:lpstr>Times New Roman</vt:lpstr>
      <vt:lpstr>Wingdings</vt:lpstr>
      <vt:lpstr>blank</vt:lpstr>
      <vt:lpstr>Custom Design</vt:lpstr>
      <vt:lpstr>Regional Emergency Preparedness Advisory Committee  (REPAC)</vt:lpstr>
      <vt:lpstr>Meeting Reminders</vt:lpstr>
      <vt:lpstr>Welcome</vt:lpstr>
      <vt:lpstr>PowerPoint Presentation</vt:lpstr>
      <vt:lpstr>REPAC SME Seats</vt:lpstr>
      <vt:lpstr>REPAC SME Seats</vt:lpstr>
      <vt:lpstr>REPAC Chair / Vice Chair Seats</vt:lpstr>
      <vt:lpstr>FY20 Grant Reallocations</vt:lpstr>
      <vt:lpstr>FY 2021 SHSP Project Scoring Results</vt:lpstr>
      <vt:lpstr>FY22 Grant Application Update</vt:lpstr>
      <vt:lpstr>PowerPoint Presentation</vt:lpstr>
      <vt:lpstr>After Action Report Update</vt:lpstr>
      <vt:lpstr>After Action Report Update</vt:lpstr>
      <vt:lpstr>After Action Report Update</vt:lpstr>
      <vt:lpstr>After Action Report Update</vt:lpstr>
      <vt:lpstr>Upcoming Dates</vt:lpstr>
      <vt:lpstr>Announcements</vt:lpstr>
    </vt:vector>
  </TitlesOfParts>
  <Company>NCTCOG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kburley</dc:creator>
  <cp:lastModifiedBy>Candice Forsyth</cp:lastModifiedBy>
  <cp:revision>2152</cp:revision>
  <cp:lastPrinted>2018-02-12T19:06:13Z</cp:lastPrinted>
  <dcterms:created xsi:type="dcterms:W3CDTF">2007-03-28T20:26:39Z</dcterms:created>
  <dcterms:modified xsi:type="dcterms:W3CDTF">2021-06-02T14:49:39Z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0x01010060B1EE0221AF4745B4B9F3638DCEA659</vt:lpwstr>
  </property>
  <property fmtid="{D5CDD505-2E9C-101B-9397-08002B2CF9AE}" pid="3" name="Order">
    <vt:r8>417500</vt:r8>
  </property>
</Properties>
</file>