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57" r:id="rId3"/>
    <p:sldId id="263" r:id="rId4"/>
    <p:sldId id="258" r:id="rId5"/>
    <p:sldId id="264" r:id="rId6"/>
    <p:sldId id="259" r:id="rId7"/>
    <p:sldId id="260" r:id="rId8"/>
    <p:sldId id="266" r:id="rId9"/>
    <p:sldId id="261" r:id="rId10"/>
    <p:sldId id="265" r:id="rId11"/>
    <p:sldId id="262" r:id="rId12"/>
    <p:sldId id="267" r:id="rId13"/>
    <p:sldId id="269" r:id="rId14"/>
    <p:sldId id="270" r:id="rId15"/>
    <p:sldId id="271" r:id="rId16"/>
    <p:sldId id="272" r:id="rId17"/>
    <p:sldId id="273" r:id="rId18"/>
    <p:sldId id="279" r:id="rId19"/>
    <p:sldId id="278" r:id="rId20"/>
    <p:sldId id="280" r:id="rId21"/>
    <p:sldId id="281" r:id="rId22"/>
    <p:sldId id="274" r:id="rId23"/>
    <p:sldId id="275" r:id="rId24"/>
    <p:sldId id="27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3" d="100"/>
          <a:sy n="63" d="100"/>
        </p:scale>
        <p:origin x="80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1EBEE8-BCBF-40F9-B54D-186ED1F226C0}" type="datetimeFigureOut">
              <a:rPr lang="en-US" smtClean="0"/>
              <a:t>2/3/2020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72CACA-8991-4482-9F33-9155B6CE3F13}" type="slidenum">
              <a:rPr lang="en-US" smtClean="0"/>
              <a:t>‹#›</a:t>
            </a:fld>
            <a:endParaRPr lang="en-US"/>
          </a:p>
        </p:txBody>
      </p:sp>
    </p:spTree>
    <p:extLst>
      <p:ext uri="{BB962C8B-B14F-4D97-AF65-F5344CB8AC3E}">
        <p14:creationId xmlns:p14="http://schemas.microsoft.com/office/powerpoint/2010/main" val="1317840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3216425-65C0-4478-9D77-3AA6EA281C62}"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1870550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216425-65C0-4478-9D77-3AA6EA281C62}"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3271768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216425-65C0-4478-9D77-3AA6EA281C62}"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390369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216425-65C0-4478-9D77-3AA6EA281C62}"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970481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216425-65C0-4478-9D77-3AA6EA281C62}"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348954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3216425-65C0-4478-9D77-3AA6EA281C62}"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3418373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3216425-65C0-4478-9D77-3AA6EA281C62}" type="datetimeFigureOut">
              <a:rPr lang="en-US" smtClean="0"/>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4268146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3216425-65C0-4478-9D77-3AA6EA281C62}" type="datetimeFigureOut">
              <a:rPr lang="en-US" smtClean="0"/>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4766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216425-65C0-4478-9D77-3AA6EA281C62}" type="datetimeFigureOut">
              <a:rPr lang="en-US" smtClean="0"/>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3079506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216425-65C0-4478-9D77-3AA6EA281C62}"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293368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216425-65C0-4478-9D77-3AA6EA281C62}"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46788-4708-40F1-94AD-845F20B2C58F}" type="slidenum">
              <a:rPr lang="en-US" smtClean="0"/>
              <a:t>‹#›</a:t>
            </a:fld>
            <a:endParaRPr lang="en-US"/>
          </a:p>
        </p:txBody>
      </p:sp>
    </p:spTree>
    <p:extLst>
      <p:ext uri="{BB962C8B-B14F-4D97-AF65-F5344CB8AC3E}">
        <p14:creationId xmlns:p14="http://schemas.microsoft.com/office/powerpoint/2010/main" val="742296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16425-65C0-4478-9D77-3AA6EA281C62}" type="datetimeFigureOut">
              <a:rPr lang="en-US" smtClean="0"/>
              <a:t>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46788-4708-40F1-94AD-845F20B2C58F}" type="slidenum">
              <a:rPr lang="en-US" smtClean="0"/>
              <a:t>‹#›</a:t>
            </a:fld>
            <a:endParaRPr lang="en-US"/>
          </a:p>
        </p:txBody>
      </p:sp>
    </p:spTree>
    <p:extLst>
      <p:ext uri="{BB962C8B-B14F-4D97-AF65-F5344CB8AC3E}">
        <p14:creationId xmlns:p14="http://schemas.microsoft.com/office/powerpoint/2010/main" val="3346423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2020 Electrical Advisory Board </a:t>
            </a:r>
          </a:p>
        </p:txBody>
      </p:sp>
      <p:sp>
        <p:nvSpPr>
          <p:cNvPr id="3" name="Subtitle 2"/>
          <p:cNvSpPr>
            <a:spLocks noGrp="1"/>
          </p:cNvSpPr>
          <p:nvPr>
            <p:ph type="subTitle" idx="1"/>
          </p:nvPr>
        </p:nvSpPr>
        <p:spPr/>
        <p:txBody>
          <a:bodyPr/>
          <a:lstStyle/>
          <a:p>
            <a:r>
              <a:rPr lang="en-US" dirty="0"/>
              <a:t>Article 100 and 200</a:t>
            </a:r>
          </a:p>
        </p:txBody>
      </p:sp>
    </p:spTree>
    <p:extLst>
      <p:ext uri="{BB962C8B-B14F-4D97-AF65-F5344CB8AC3E}">
        <p14:creationId xmlns:p14="http://schemas.microsoft.com/office/powerpoint/2010/main" val="708176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2020 Proposed Amendment to 210.52(G)(1)</a:t>
            </a:r>
            <a:r>
              <a:rPr lang="en-US" dirty="0"/>
              <a:t> </a:t>
            </a:r>
          </a:p>
        </p:txBody>
      </p:sp>
      <p:sp>
        <p:nvSpPr>
          <p:cNvPr id="3" name="Content Placeholder 2"/>
          <p:cNvSpPr>
            <a:spLocks noGrp="1"/>
          </p:cNvSpPr>
          <p:nvPr>
            <p:ph idx="1"/>
          </p:nvPr>
        </p:nvSpPr>
        <p:spPr/>
        <p:txBody>
          <a:bodyPr/>
          <a:lstStyle/>
          <a:p>
            <a:r>
              <a:rPr lang="en-US" dirty="0"/>
              <a:t>Amendment was removed with addition of new code language in 2017 that does not specifically prohibiting supplying outlets outside of the garage. This language was maintained in 2020.</a:t>
            </a:r>
          </a:p>
          <a:p>
            <a:r>
              <a:rPr lang="en-US" dirty="0"/>
              <a:t>An exception was added in 2020 exempting spaces not attached to an individual dwelling unit in a multifamily dwelling.</a:t>
            </a:r>
          </a:p>
          <a:p>
            <a:r>
              <a:rPr lang="en-US" dirty="0"/>
              <a:t>Recommend striking Amendment.</a:t>
            </a:r>
          </a:p>
        </p:txBody>
      </p:sp>
    </p:spTree>
    <p:extLst>
      <p:ext uri="{BB962C8B-B14F-4D97-AF65-F5344CB8AC3E}">
        <p14:creationId xmlns:p14="http://schemas.microsoft.com/office/powerpoint/2010/main" val="3405827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2017 Amendments to the National Electric Code</a:t>
            </a:r>
          </a:p>
        </p:txBody>
      </p:sp>
      <p:sp>
        <p:nvSpPr>
          <p:cNvPr id="3" name="Content Placeholder 2"/>
          <p:cNvSpPr>
            <a:spLocks noGrp="1"/>
          </p:cNvSpPr>
          <p:nvPr>
            <p:ph idx="1"/>
          </p:nvPr>
        </p:nvSpPr>
        <p:spPr/>
        <p:txBody>
          <a:bodyPr>
            <a:normAutofit fontScale="77500" lnSpcReduction="20000"/>
          </a:bodyPr>
          <a:lstStyle/>
          <a:p>
            <a:r>
              <a:rPr lang="en-US" dirty="0"/>
              <a:t>***Article 230.71(A); remove the amendment that added the following exception:</a:t>
            </a:r>
          </a:p>
          <a:p>
            <a:endParaRPr lang="en-US" dirty="0"/>
          </a:p>
          <a:p>
            <a:r>
              <a:rPr lang="en-US" strike="sngStrike" dirty="0">
                <a:effectLst>
                  <a:outerShdw blurRad="38100" dist="38100" dir="2700000" algn="tl">
                    <a:srgbClr val="000000">
                      <a:alpha val="43137"/>
                    </a:srgbClr>
                  </a:outerShdw>
                </a:effectLst>
              </a:rPr>
              <a:t>Exception: Multi-occupant buildings. Individual service disconnecting means is limited to six for each occupant. The number of individual disconnects at one location may exceed six.</a:t>
            </a:r>
          </a:p>
          <a:p>
            <a:endParaRPr lang="en-US" dirty="0"/>
          </a:p>
          <a:p>
            <a:r>
              <a:rPr lang="en-US" strike="sngStrike" dirty="0">
                <a:effectLst>
                  <a:outerShdw blurRad="38100" dist="38100" dir="2700000" algn="tl">
                    <a:srgbClr val="000000">
                      <a:alpha val="43137"/>
                    </a:srgbClr>
                  </a:outerShdw>
                </a:effectLst>
              </a:rPr>
              <a:t>(REASON FOR CHANGE: This is currently the accepted installation practice of the region. No noteworthy complaints have surfaced. It is more reasonable than the current NEC requirements. It allows more than six disconnects grouped at one location. This also allows designers more flexibility in the placement of electrical meters and main service disconnects.)</a:t>
            </a:r>
          </a:p>
          <a:p>
            <a:endParaRPr lang="en-US" dirty="0"/>
          </a:p>
          <a:p>
            <a:r>
              <a:rPr lang="en-US" u="sng" dirty="0">
                <a:effectLst>
                  <a:outerShdw blurRad="38100" dist="38100" dir="2700000" algn="tl">
                    <a:srgbClr val="000000">
                      <a:alpha val="43137"/>
                    </a:srgbClr>
                  </a:outerShdw>
                </a:effectLst>
              </a:rPr>
              <a:t>(REASON FOR CHANGE: This is below the minimum standard of the 2017 National Electrical Code adopted by the State of Texas.)</a:t>
            </a:r>
          </a:p>
          <a:p>
            <a:endParaRPr lang="en-US" dirty="0"/>
          </a:p>
        </p:txBody>
      </p:sp>
    </p:spTree>
    <p:extLst>
      <p:ext uri="{BB962C8B-B14F-4D97-AF65-F5344CB8AC3E}">
        <p14:creationId xmlns:p14="http://schemas.microsoft.com/office/powerpoint/2010/main" val="2233974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2020 Proposal For Amendment to 230.71(A)</a:t>
            </a:r>
          </a:p>
        </p:txBody>
      </p:sp>
      <p:sp>
        <p:nvSpPr>
          <p:cNvPr id="3" name="Content Placeholder 2"/>
          <p:cNvSpPr>
            <a:spLocks noGrp="1"/>
          </p:cNvSpPr>
          <p:nvPr>
            <p:ph idx="1"/>
          </p:nvPr>
        </p:nvSpPr>
        <p:spPr>
          <a:xfrm>
            <a:off x="1041400" y="1825626"/>
            <a:ext cx="8326967" cy="3063874"/>
          </a:xfrm>
        </p:spPr>
        <p:txBody>
          <a:bodyPr/>
          <a:lstStyle/>
          <a:p>
            <a:r>
              <a:rPr lang="en-US" dirty="0"/>
              <a:t>2017 Amendments removed the amended language that fell below minimum standards. </a:t>
            </a:r>
          </a:p>
          <a:p>
            <a:r>
              <a:rPr lang="en-US" dirty="0"/>
              <a:t>230.71(A) &amp; (B) were both changed in the 2020 edition removing the allowance for six disconnecting means to be grouped in a single enclosure. </a:t>
            </a:r>
          </a:p>
          <a:p>
            <a:r>
              <a:rPr lang="en-US" dirty="0"/>
              <a:t>Recommend striking Amendment.</a:t>
            </a:r>
          </a:p>
          <a:p>
            <a:endParaRPr lang="en-US" dirty="0"/>
          </a:p>
        </p:txBody>
      </p:sp>
    </p:spTree>
    <p:extLst>
      <p:ext uri="{BB962C8B-B14F-4D97-AF65-F5344CB8AC3E}">
        <p14:creationId xmlns:p14="http://schemas.microsoft.com/office/powerpoint/2010/main" val="3427071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589108"/>
          </a:xfrm>
        </p:spPr>
        <p:txBody>
          <a:bodyPr/>
          <a:lstStyle/>
          <a:p>
            <a:pPr algn="ctr"/>
            <a:r>
              <a:rPr lang="en-US" dirty="0">
                <a:effectLst>
                  <a:outerShdw blurRad="38100" dist="38100" dir="2700000" algn="tl">
                    <a:srgbClr val="000000">
                      <a:alpha val="43137"/>
                    </a:srgbClr>
                  </a:outerShdw>
                </a:effectLst>
              </a:rPr>
              <a:t>	</a:t>
            </a:r>
            <a:r>
              <a:rPr lang="en-US" sz="8800" b="1" dirty="0">
                <a:effectLst>
                  <a:outerShdw blurRad="38100" dist="38100" dir="2700000" algn="tl">
                    <a:srgbClr val="000000">
                      <a:alpha val="43137"/>
                    </a:srgbClr>
                  </a:outerShdw>
                </a:effectLst>
              </a:rPr>
              <a:t>2020</a:t>
            </a:r>
            <a:r>
              <a:rPr lang="en-US" sz="8800" dirty="0">
                <a:effectLst>
                  <a:outerShdw blurRad="38100" dist="38100" dir="2700000" algn="tl">
                    <a:srgbClr val="000000">
                      <a:alpha val="43137"/>
                    </a:srgbClr>
                  </a:outerShdw>
                </a:effectLst>
              </a:rPr>
              <a:t> Proposals</a:t>
            </a:r>
          </a:p>
        </p:txBody>
      </p:sp>
    </p:spTree>
    <p:extLst>
      <p:ext uri="{BB962C8B-B14F-4D97-AF65-F5344CB8AC3E}">
        <p14:creationId xmlns:p14="http://schemas.microsoft.com/office/powerpoint/2010/main" val="178938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110.14(D) Terminal Connection Torque</a:t>
            </a:r>
            <a:r>
              <a:rPr lang="en-US" dirty="0"/>
              <a:t>	</a:t>
            </a:r>
          </a:p>
        </p:txBody>
      </p:sp>
      <p:sp>
        <p:nvSpPr>
          <p:cNvPr id="3" name="Content Placeholder 2"/>
          <p:cNvSpPr>
            <a:spLocks noGrp="1"/>
          </p:cNvSpPr>
          <p:nvPr>
            <p:ph idx="1"/>
          </p:nvPr>
        </p:nvSpPr>
        <p:spPr/>
        <p:txBody>
          <a:bodyPr/>
          <a:lstStyle/>
          <a:p>
            <a:r>
              <a:rPr lang="en-US" dirty="0"/>
              <a:t>The new language provides further clarification for acceptable means of verifying proper </a:t>
            </a:r>
            <a:r>
              <a:rPr lang="en-US" dirty="0" err="1"/>
              <a:t>torquing</a:t>
            </a:r>
            <a:r>
              <a:rPr lang="en-US" dirty="0"/>
              <a:t> through the Informational Notes. </a:t>
            </a:r>
          </a:p>
          <a:p>
            <a:r>
              <a:rPr lang="en-US" dirty="0"/>
              <a:t>Provided for review since past Boards have considered amendments.</a:t>
            </a:r>
          </a:p>
          <a:p>
            <a:endParaRPr lang="en-US" dirty="0"/>
          </a:p>
          <a:p>
            <a:r>
              <a:rPr lang="en-US" dirty="0">
                <a:solidFill>
                  <a:srgbClr val="FF0000"/>
                </a:solidFill>
              </a:rPr>
              <a:t>No amendment to the code language was discussed and no amendment is recommended. </a:t>
            </a:r>
          </a:p>
        </p:txBody>
      </p:sp>
    </p:spTree>
    <p:extLst>
      <p:ext uri="{BB962C8B-B14F-4D97-AF65-F5344CB8AC3E}">
        <p14:creationId xmlns:p14="http://schemas.microsoft.com/office/powerpoint/2010/main" val="3240954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210.8 Ground-Fault Circuit-Interrupter Protection for Personnel</a:t>
            </a:r>
          </a:p>
        </p:txBody>
      </p:sp>
      <p:sp>
        <p:nvSpPr>
          <p:cNvPr id="3" name="Content Placeholder 2"/>
          <p:cNvSpPr>
            <a:spLocks noGrp="1"/>
          </p:cNvSpPr>
          <p:nvPr>
            <p:ph idx="1"/>
          </p:nvPr>
        </p:nvSpPr>
        <p:spPr/>
        <p:txBody>
          <a:bodyPr/>
          <a:lstStyle/>
          <a:p>
            <a:r>
              <a:rPr lang="en-US" dirty="0"/>
              <a:t>“….without passing through a door and doorway…” were removed from measurement determination for 2020. </a:t>
            </a:r>
          </a:p>
          <a:p>
            <a:endParaRPr lang="en-US" dirty="0"/>
          </a:p>
          <a:p>
            <a:r>
              <a:rPr lang="en-US" dirty="0">
                <a:solidFill>
                  <a:srgbClr val="FF0000"/>
                </a:solidFill>
              </a:rPr>
              <a:t>No amendment to the code language was discussed and no amendment is recommended. </a:t>
            </a:r>
          </a:p>
          <a:p>
            <a:endParaRPr lang="en-US" dirty="0"/>
          </a:p>
          <a:p>
            <a:endParaRPr lang="en-US" dirty="0"/>
          </a:p>
          <a:p>
            <a:endParaRPr lang="en-US" dirty="0"/>
          </a:p>
        </p:txBody>
      </p:sp>
    </p:spTree>
    <p:extLst>
      <p:ext uri="{BB962C8B-B14F-4D97-AF65-F5344CB8AC3E}">
        <p14:creationId xmlns:p14="http://schemas.microsoft.com/office/powerpoint/2010/main" val="378555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210.8(A) Dwelling Units</a:t>
            </a:r>
            <a:r>
              <a:rPr lang="en-US" dirty="0"/>
              <a:t>	</a:t>
            </a:r>
          </a:p>
        </p:txBody>
      </p:sp>
      <p:sp>
        <p:nvSpPr>
          <p:cNvPr id="3" name="Content Placeholder 2"/>
          <p:cNvSpPr>
            <a:spLocks noGrp="1"/>
          </p:cNvSpPr>
          <p:nvPr>
            <p:ph idx="1"/>
          </p:nvPr>
        </p:nvSpPr>
        <p:spPr/>
        <p:txBody>
          <a:bodyPr/>
          <a:lstStyle/>
          <a:p>
            <a:r>
              <a:rPr lang="en-US" dirty="0"/>
              <a:t>The expansion of GFCI protection to additional locations, expanded locations and 250 volt receptacles is a significant change and warrants discussion. The amendment of this section may fall below a minimum standard.</a:t>
            </a:r>
          </a:p>
          <a:p>
            <a:r>
              <a:rPr lang="en-US" dirty="0"/>
              <a:t>Includes changes to 210.8(A), 210.8(A)(5), &amp;210.8(A)(11)</a:t>
            </a:r>
          </a:p>
          <a:p>
            <a:endParaRPr lang="en-US" dirty="0"/>
          </a:p>
          <a:p>
            <a:r>
              <a:rPr lang="en-US" dirty="0">
                <a:solidFill>
                  <a:srgbClr val="FF0000"/>
                </a:solidFill>
              </a:rPr>
              <a:t>No amendment to the code language was discussed and no amendment is recommended. Amendment to these requirements would fall below minimum requirements and no equal equivalent is available. </a:t>
            </a:r>
          </a:p>
          <a:p>
            <a:endParaRPr lang="en-US" dirty="0"/>
          </a:p>
        </p:txBody>
      </p:sp>
    </p:spTree>
    <p:extLst>
      <p:ext uri="{BB962C8B-B14F-4D97-AF65-F5344CB8AC3E}">
        <p14:creationId xmlns:p14="http://schemas.microsoft.com/office/powerpoint/2010/main" val="384258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210.8(B) Other Than Dwelling Units</a:t>
            </a:r>
            <a:r>
              <a:rPr lang="en-US" dirty="0"/>
              <a:t>	</a:t>
            </a:r>
          </a:p>
        </p:txBody>
      </p:sp>
      <p:sp>
        <p:nvSpPr>
          <p:cNvPr id="3" name="Content Placeholder 2"/>
          <p:cNvSpPr>
            <a:spLocks noGrp="1"/>
          </p:cNvSpPr>
          <p:nvPr>
            <p:ph idx="1"/>
          </p:nvPr>
        </p:nvSpPr>
        <p:spPr/>
        <p:txBody>
          <a:bodyPr>
            <a:normAutofit fontScale="92500" lnSpcReduction="10000"/>
          </a:bodyPr>
          <a:lstStyle/>
          <a:p>
            <a:r>
              <a:rPr lang="en-US" dirty="0"/>
              <a:t>The expansion of GFCI protection to additional locations, expanded locations and 250 volt receptacles is a significant change and warrants discussion. The amendment of this section may fall below a minimum standard.</a:t>
            </a:r>
          </a:p>
          <a:p>
            <a:r>
              <a:rPr lang="en-US" dirty="0"/>
              <a:t>Includes changes to 210.8(B), &amp; 210.8(B)(2)</a:t>
            </a:r>
          </a:p>
          <a:p>
            <a:r>
              <a:rPr lang="en-US" dirty="0"/>
              <a:t>New Sections under 210.8(D) and (E) have been added.</a:t>
            </a:r>
          </a:p>
          <a:p>
            <a:endParaRPr lang="en-US" dirty="0"/>
          </a:p>
          <a:p>
            <a:r>
              <a:rPr lang="en-US" dirty="0">
                <a:solidFill>
                  <a:srgbClr val="FF0000"/>
                </a:solidFill>
              </a:rPr>
              <a:t>No amendment to the code language was discussed and no amendment is recommended. Amendment to these requirements would fall below minimum requirements and no equal equivalent is available. Section 210.8 (F) has is covered separately for additional discussion.</a:t>
            </a:r>
          </a:p>
          <a:p>
            <a:endParaRPr lang="en-US" dirty="0"/>
          </a:p>
          <a:p>
            <a:endParaRPr lang="en-US" dirty="0"/>
          </a:p>
        </p:txBody>
      </p:sp>
    </p:spTree>
    <p:extLst>
      <p:ext uri="{BB962C8B-B14F-4D97-AF65-F5344CB8AC3E}">
        <p14:creationId xmlns:p14="http://schemas.microsoft.com/office/powerpoint/2010/main" val="329964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210.8 (F) Outdoor Outlets.</a:t>
            </a:r>
          </a:p>
        </p:txBody>
      </p:sp>
      <p:sp>
        <p:nvSpPr>
          <p:cNvPr id="3" name="Content Placeholder 2"/>
          <p:cNvSpPr>
            <a:spLocks noGrp="1"/>
          </p:cNvSpPr>
          <p:nvPr>
            <p:ph idx="1"/>
          </p:nvPr>
        </p:nvSpPr>
        <p:spPr/>
        <p:txBody>
          <a:bodyPr/>
          <a:lstStyle/>
          <a:p>
            <a:r>
              <a:rPr lang="en-US" dirty="0"/>
              <a:t>(F) Outdoor Outlets. All outdoor outlets for dwellings, other than those covered in 210.8 (A)(3), Exception to (3), that are supplied by single-phase branch circuits rated 150 volts to ground or less, 50 amperes or less, shall have ground-fault circuit-interrupter protection for personnel.</a:t>
            </a:r>
          </a:p>
          <a:p>
            <a:pPr marL="0" indent="0">
              <a:buNone/>
            </a:pPr>
            <a:r>
              <a:rPr lang="en-US" dirty="0"/>
              <a:t>   </a:t>
            </a:r>
            <a:r>
              <a:rPr lang="en-US" i="1" dirty="0"/>
              <a:t>Exception: Ground-fault circuit-interrupter protection shall not be           required on lighting outlets other than those covered in 210.8 (C).</a:t>
            </a:r>
          </a:p>
        </p:txBody>
      </p:sp>
    </p:spTree>
    <p:extLst>
      <p:ext uri="{BB962C8B-B14F-4D97-AF65-F5344CB8AC3E}">
        <p14:creationId xmlns:p14="http://schemas.microsoft.com/office/powerpoint/2010/main" val="3068836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Amendment proposed	</a:t>
            </a:r>
          </a:p>
        </p:txBody>
      </p:sp>
      <p:sp>
        <p:nvSpPr>
          <p:cNvPr id="3" name="Content Placeholder 2"/>
          <p:cNvSpPr>
            <a:spLocks noGrp="1"/>
          </p:cNvSpPr>
          <p:nvPr>
            <p:ph idx="1"/>
          </p:nvPr>
        </p:nvSpPr>
        <p:spPr/>
        <p:txBody>
          <a:bodyPr>
            <a:normAutofit fontScale="92500"/>
          </a:bodyPr>
          <a:lstStyle/>
          <a:p>
            <a:r>
              <a:rPr lang="en-US" dirty="0"/>
              <a:t>(F) Outdoor Outlets. All outdoor outlets for dwellings, other than those covered in 210.8 (A)(3), Exception to (3), that are supplied by single-phase branch circuits rated 150 volts to ground or less, 50 amperes or less, shall have ground-fault circuit-interrupter protection for personnel.</a:t>
            </a:r>
          </a:p>
          <a:p>
            <a:r>
              <a:rPr lang="en-US" dirty="0"/>
              <a:t>   Exception </a:t>
            </a:r>
            <a:r>
              <a:rPr lang="en-US" dirty="0">
                <a:solidFill>
                  <a:srgbClr val="FF0000"/>
                </a:solidFill>
              </a:rPr>
              <a:t>No. 1</a:t>
            </a:r>
            <a:r>
              <a:rPr lang="en-US" dirty="0"/>
              <a:t>: Ground-fault circuit-interrupter protection shall not be           required on lighting outlets other than those covered in 210.8 (C).</a:t>
            </a:r>
          </a:p>
          <a:p>
            <a:r>
              <a:rPr lang="en-US" dirty="0">
                <a:solidFill>
                  <a:srgbClr val="FF0000"/>
                </a:solidFill>
              </a:rPr>
              <a:t>Exception  No. 2: Outdoor outlets supplying HVAC equipment may be connected from the disconnecting means location required by 440.14 to the equipment using LFMC or other metal raceway system with grounding and bonding as required per 717.19(E)(#1).</a:t>
            </a:r>
          </a:p>
          <a:p>
            <a:endParaRPr lang="en-US" dirty="0"/>
          </a:p>
        </p:txBody>
      </p:sp>
    </p:spTree>
    <p:extLst>
      <p:ext uri="{BB962C8B-B14F-4D97-AF65-F5344CB8AC3E}">
        <p14:creationId xmlns:p14="http://schemas.microsoft.com/office/powerpoint/2010/main" val="2865528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2017 Amendments to the National Electric Code</a:t>
            </a:r>
          </a:p>
        </p:txBody>
      </p:sp>
      <p:sp>
        <p:nvSpPr>
          <p:cNvPr id="3" name="Content Placeholder 2"/>
          <p:cNvSpPr>
            <a:spLocks noGrp="1"/>
          </p:cNvSpPr>
          <p:nvPr>
            <p:ph idx="1"/>
          </p:nvPr>
        </p:nvSpPr>
        <p:spPr/>
        <p:txBody>
          <a:bodyPr/>
          <a:lstStyle/>
          <a:p>
            <a:pPr marL="0" indent="0">
              <a:buNone/>
            </a:pPr>
            <a:r>
              <a:rPr lang="en-US" dirty="0"/>
              <a:t>**Article 100; add the following to definitions:</a:t>
            </a:r>
          </a:p>
          <a:p>
            <a:pPr marL="0" indent="0">
              <a:buNone/>
            </a:pPr>
            <a:endParaRPr lang="en-US" dirty="0"/>
          </a:p>
          <a:p>
            <a:pPr marL="0" indent="0">
              <a:buNone/>
            </a:pPr>
            <a:r>
              <a:rPr lang="en-US" u="sng" dirty="0">
                <a:effectLst>
                  <a:outerShdw blurRad="38100" dist="38100" dir="2700000" algn="tl">
                    <a:srgbClr val="000000">
                      <a:alpha val="43137"/>
                    </a:srgbClr>
                  </a:outerShdw>
                </a:effectLst>
              </a:rPr>
              <a:t>Engineering Supervision. Supervision by a Qualified State of Texas Licensed Professional Engineer engaged primarily in the design or maintenance of electrical installations.  </a:t>
            </a:r>
          </a:p>
          <a:p>
            <a:pPr marL="0" indent="0">
              <a:buNone/>
            </a:pPr>
            <a:endParaRPr lang="en-US" dirty="0"/>
          </a:p>
          <a:p>
            <a:pPr marL="0" indent="0">
              <a:buNone/>
            </a:pPr>
            <a:r>
              <a:rPr lang="en-US" dirty="0"/>
              <a:t>(</a:t>
            </a:r>
            <a:r>
              <a:rPr lang="en-US" i="1" dirty="0"/>
              <a:t>REASON FOR CHANGE:  </a:t>
            </a:r>
            <a:r>
              <a:rPr lang="en-US" dirty="0"/>
              <a:t>To better define the qualifications for engineering supervision. </a:t>
            </a:r>
            <a:r>
              <a:rPr lang="en-US" dirty="0">
                <a:solidFill>
                  <a:srgbClr val="FF0000"/>
                </a:solidFill>
              </a:rPr>
              <a:t>This term is used twenty four times in the 2017 National Electrical Code.)</a:t>
            </a:r>
          </a:p>
          <a:p>
            <a:pPr marL="0" indent="0">
              <a:buNone/>
            </a:pPr>
            <a:endParaRPr lang="en-US" dirty="0"/>
          </a:p>
        </p:txBody>
      </p:sp>
    </p:spTree>
    <p:extLst>
      <p:ext uri="{BB962C8B-B14F-4D97-AF65-F5344CB8AC3E}">
        <p14:creationId xmlns:p14="http://schemas.microsoft.com/office/powerpoint/2010/main" val="2855429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a:t>
            </a:r>
          </a:p>
        </p:txBody>
      </p:sp>
      <p:sp>
        <p:nvSpPr>
          <p:cNvPr id="3" name="Content Placeholder 2"/>
          <p:cNvSpPr>
            <a:spLocks noGrp="1"/>
          </p:cNvSpPr>
          <p:nvPr>
            <p:ph idx="1"/>
          </p:nvPr>
        </p:nvSpPr>
        <p:spPr/>
        <p:txBody>
          <a:bodyPr/>
          <a:lstStyle/>
          <a:p>
            <a:r>
              <a:rPr lang="en-US" dirty="0"/>
              <a:t>. </a:t>
            </a:r>
          </a:p>
        </p:txBody>
      </p:sp>
    </p:spTree>
    <p:extLst>
      <p:ext uri="{BB962C8B-B14F-4D97-AF65-F5344CB8AC3E}">
        <p14:creationId xmlns:p14="http://schemas.microsoft.com/office/powerpoint/2010/main" val="2417942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	</a:t>
            </a:r>
          </a:p>
        </p:txBody>
      </p:sp>
      <p:sp>
        <p:nvSpPr>
          <p:cNvPr id="3" name="Content Placeholder 2"/>
          <p:cNvSpPr>
            <a:spLocks noGrp="1"/>
          </p:cNvSpPr>
          <p:nvPr>
            <p:ph idx="1"/>
          </p:nvPr>
        </p:nvSpPr>
        <p:spPr/>
        <p:txBody>
          <a:bodyPr/>
          <a:lstStyle/>
          <a:p>
            <a:r>
              <a:rPr lang="en-US" dirty="0"/>
              <a:t>Motion </a:t>
            </a:r>
          </a:p>
        </p:txBody>
      </p:sp>
    </p:spTree>
    <p:extLst>
      <p:ext uri="{BB962C8B-B14F-4D97-AF65-F5344CB8AC3E}">
        <p14:creationId xmlns:p14="http://schemas.microsoft.com/office/powerpoint/2010/main" val="3604955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210.52(C)(1),(2),&amp;(3)</a:t>
            </a:r>
          </a:p>
        </p:txBody>
      </p:sp>
      <p:sp>
        <p:nvSpPr>
          <p:cNvPr id="3" name="Content Placeholder 2"/>
          <p:cNvSpPr>
            <a:spLocks noGrp="1"/>
          </p:cNvSpPr>
          <p:nvPr>
            <p:ph idx="1"/>
          </p:nvPr>
        </p:nvSpPr>
        <p:spPr/>
        <p:txBody>
          <a:bodyPr/>
          <a:lstStyle/>
          <a:p>
            <a:r>
              <a:rPr lang="en-US" dirty="0"/>
              <a:t>New language has been provided to determine the number of receptacles required for countertop work surfaces, island and peninsular surfaces, and the location of receptacles.</a:t>
            </a:r>
          </a:p>
          <a:p>
            <a:endParaRPr lang="en-US" dirty="0"/>
          </a:p>
          <a:p>
            <a:endParaRPr lang="en-US" dirty="0">
              <a:solidFill>
                <a:srgbClr val="FF0000"/>
              </a:solidFill>
            </a:endParaRPr>
          </a:p>
          <a:p>
            <a:r>
              <a:rPr lang="en-US" dirty="0">
                <a:solidFill>
                  <a:srgbClr val="FF0000"/>
                </a:solidFill>
              </a:rPr>
              <a:t>No amendment to the code language was discussed and no amendment is recommended. </a:t>
            </a:r>
          </a:p>
        </p:txBody>
      </p:sp>
    </p:spTree>
    <p:extLst>
      <p:ext uri="{BB962C8B-B14F-4D97-AF65-F5344CB8AC3E}">
        <p14:creationId xmlns:p14="http://schemas.microsoft.com/office/powerpoint/2010/main" val="1079241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230.67 Surge Protection</a:t>
            </a:r>
            <a:r>
              <a:rPr lang="en-US" dirty="0"/>
              <a:t>	</a:t>
            </a:r>
          </a:p>
        </p:txBody>
      </p:sp>
      <p:sp>
        <p:nvSpPr>
          <p:cNvPr id="3" name="Content Placeholder 2"/>
          <p:cNvSpPr>
            <a:spLocks noGrp="1"/>
          </p:cNvSpPr>
          <p:nvPr>
            <p:ph idx="1"/>
          </p:nvPr>
        </p:nvSpPr>
        <p:spPr/>
        <p:txBody>
          <a:bodyPr/>
          <a:lstStyle/>
          <a:p>
            <a:r>
              <a:rPr lang="en-US" dirty="0"/>
              <a:t>With surge protection now required, are any amendments warranted for the location of the device as noted in 230.67(B) and the exception or the requirement of (D) for replacement equipment? </a:t>
            </a:r>
          </a:p>
          <a:p>
            <a:endParaRPr lang="en-US" dirty="0"/>
          </a:p>
          <a:p>
            <a:endParaRPr lang="en-US" dirty="0"/>
          </a:p>
          <a:p>
            <a:r>
              <a:rPr lang="en-US" dirty="0">
                <a:solidFill>
                  <a:srgbClr val="FF0000"/>
                </a:solidFill>
              </a:rPr>
              <a:t>No amendment to the code language was discussed and no amendment is recommended. </a:t>
            </a:r>
          </a:p>
        </p:txBody>
      </p:sp>
    </p:spTree>
    <p:extLst>
      <p:ext uri="{BB962C8B-B14F-4D97-AF65-F5344CB8AC3E}">
        <p14:creationId xmlns:p14="http://schemas.microsoft.com/office/powerpoint/2010/main" val="3551709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230.85 Emergency Disconnects</a:t>
            </a:r>
          </a:p>
        </p:txBody>
      </p:sp>
      <p:sp>
        <p:nvSpPr>
          <p:cNvPr id="3" name="Content Placeholder 2"/>
          <p:cNvSpPr>
            <a:spLocks noGrp="1"/>
          </p:cNvSpPr>
          <p:nvPr>
            <p:ph idx="1"/>
          </p:nvPr>
        </p:nvSpPr>
        <p:spPr/>
        <p:txBody>
          <a:bodyPr/>
          <a:lstStyle/>
          <a:p>
            <a:r>
              <a:rPr lang="en-US" dirty="0"/>
              <a:t>New requirement for emergency disconnect</a:t>
            </a:r>
          </a:p>
          <a:p>
            <a:r>
              <a:rPr lang="en-US" dirty="0"/>
              <a:t>Grouping of disconnects</a:t>
            </a:r>
          </a:p>
          <a:p>
            <a:r>
              <a:rPr lang="en-US" dirty="0"/>
              <a:t>Labeling of equipment</a:t>
            </a:r>
          </a:p>
          <a:p>
            <a:r>
              <a:rPr lang="en-US" dirty="0"/>
              <a:t>Locking of equipment for against malicious interruption</a:t>
            </a:r>
          </a:p>
          <a:p>
            <a:r>
              <a:rPr lang="en-US" dirty="0"/>
              <a:t>No requirement at replacement of service as at 230.67(D) for Surge Protection </a:t>
            </a:r>
          </a:p>
          <a:p>
            <a:endParaRPr lang="en-US" dirty="0"/>
          </a:p>
          <a:p>
            <a:r>
              <a:rPr lang="en-US" dirty="0">
                <a:solidFill>
                  <a:srgbClr val="FF0000"/>
                </a:solidFill>
              </a:rPr>
              <a:t>No amendment to the code language was discussed and no amendment is recommended. </a:t>
            </a:r>
          </a:p>
          <a:p>
            <a:endParaRPr lang="en-US" dirty="0"/>
          </a:p>
        </p:txBody>
      </p:sp>
    </p:spTree>
    <p:extLst>
      <p:ext uri="{BB962C8B-B14F-4D97-AF65-F5344CB8AC3E}">
        <p14:creationId xmlns:p14="http://schemas.microsoft.com/office/powerpoint/2010/main" val="4257612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2020 Proposal For Definition of Engineering Supervision</a:t>
            </a:r>
          </a:p>
        </p:txBody>
      </p:sp>
      <p:sp>
        <p:nvSpPr>
          <p:cNvPr id="3" name="Content Placeholder 2"/>
          <p:cNvSpPr>
            <a:spLocks noGrp="1"/>
          </p:cNvSpPr>
          <p:nvPr>
            <p:ph idx="1"/>
          </p:nvPr>
        </p:nvSpPr>
        <p:spPr>
          <a:xfrm>
            <a:off x="1059872" y="2618105"/>
            <a:ext cx="10515600" cy="4351338"/>
          </a:xfrm>
        </p:spPr>
        <p:txBody>
          <a:bodyPr/>
          <a:lstStyle/>
          <a:p>
            <a:pPr marL="0" indent="0">
              <a:buNone/>
            </a:pPr>
            <a:r>
              <a:rPr lang="en-US" dirty="0"/>
              <a:t>Engineering Supervision. Supervision by a Qualified State of Texas Licensed Professional Engineer engaged primarily in the design or maintenance of electrical installations.  </a:t>
            </a:r>
          </a:p>
          <a:p>
            <a:pPr marL="0" indent="0">
              <a:buNone/>
            </a:pPr>
            <a:endParaRPr lang="en-US" dirty="0"/>
          </a:p>
          <a:p>
            <a:pPr marL="0" indent="0">
              <a:buNone/>
            </a:pPr>
            <a:r>
              <a:rPr lang="en-US" dirty="0"/>
              <a:t>(REASON FOR CHANGE:  To better define the qualifications for engineering supervision. </a:t>
            </a:r>
            <a:r>
              <a:rPr lang="en-US" strike="sngStrike" dirty="0">
                <a:solidFill>
                  <a:srgbClr val="FF0000"/>
                </a:solidFill>
              </a:rPr>
              <a:t>This term is used twenty four times in the 2017 National Electrical Code</a:t>
            </a:r>
            <a:r>
              <a:rPr lang="en-US" dirty="0">
                <a:solidFill>
                  <a:srgbClr val="FF0000"/>
                </a:solidFill>
              </a:rPr>
              <a:t>.)</a:t>
            </a:r>
          </a:p>
          <a:p>
            <a:pPr marL="0" indent="0">
              <a:buNone/>
            </a:pPr>
            <a:endParaRPr lang="en-US" dirty="0"/>
          </a:p>
        </p:txBody>
      </p:sp>
    </p:spTree>
    <p:extLst>
      <p:ext uri="{BB962C8B-B14F-4D97-AF65-F5344CB8AC3E}">
        <p14:creationId xmlns:p14="http://schemas.microsoft.com/office/powerpoint/2010/main" val="1263204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2017 Amendments to the National Electric Code</a:t>
            </a:r>
          </a:p>
        </p:txBody>
      </p:sp>
      <p:sp>
        <p:nvSpPr>
          <p:cNvPr id="3" name="Content Placeholder 2"/>
          <p:cNvSpPr>
            <a:spLocks noGrp="1"/>
          </p:cNvSpPr>
          <p:nvPr>
            <p:ph idx="1"/>
          </p:nvPr>
        </p:nvSpPr>
        <p:spPr/>
        <p:txBody>
          <a:bodyPr>
            <a:normAutofit fontScale="77500" lnSpcReduction="20000"/>
          </a:bodyPr>
          <a:lstStyle/>
          <a:p>
            <a:r>
              <a:rPr lang="en-US" dirty="0"/>
              <a:t>***Article 100; remove the amendment to the following definition:</a:t>
            </a:r>
          </a:p>
          <a:p>
            <a:endParaRPr lang="en-US" dirty="0"/>
          </a:p>
          <a:p>
            <a:r>
              <a:rPr lang="en-US" dirty="0">
                <a:solidFill>
                  <a:srgbClr val="FF0000"/>
                </a:solidFill>
              </a:rPr>
              <a:t>Intersystem Bonding Termination. A device that provides a means for connecting intersystem bonding conductors for communication systems </a:t>
            </a:r>
            <a:r>
              <a:rPr lang="en-US" strike="sngStrike" dirty="0">
                <a:solidFill>
                  <a:srgbClr val="FF0000"/>
                </a:solidFill>
                <a:effectLst>
                  <a:outerShdw blurRad="38100" dist="38100" dir="2700000" algn="tl">
                    <a:srgbClr val="000000">
                      <a:alpha val="43137"/>
                    </a:srgbClr>
                  </a:outerShdw>
                </a:effectLst>
              </a:rPr>
              <a:t>and other systems such as metallic gas piping systems</a:t>
            </a:r>
            <a:r>
              <a:rPr lang="en-US" dirty="0">
                <a:solidFill>
                  <a:srgbClr val="FF0000"/>
                </a:solidFill>
              </a:rPr>
              <a:t> to the grounding electrode system. </a:t>
            </a:r>
            <a:r>
              <a:rPr lang="en-US" strike="sngStrike" dirty="0">
                <a:solidFill>
                  <a:srgbClr val="FF0000"/>
                </a:solidFill>
                <a:effectLst>
                  <a:outerShdw blurRad="38100" dist="38100" dir="2700000" algn="tl">
                    <a:srgbClr val="000000">
                      <a:alpha val="43137"/>
                    </a:srgbClr>
                  </a:outerShdw>
                </a:effectLst>
              </a:rPr>
              <a:t>Bonding conductors for other systems shall not be larger than 6 AWG.</a:t>
            </a:r>
          </a:p>
          <a:p>
            <a:endParaRPr lang="en-US" dirty="0"/>
          </a:p>
          <a:p>
            <a:endParaRPr lang="en-US" dirty="0"/>
          </a:p>
          <a:p>
            <a:r>
              <a:rPr lang="en-US" dirty="0"/>
              <a:t>(</a:t>
            </a:r>
            <a:r>
              <a:rPr lang="en-US" i="1" dirty="0"/>
              <a:t>REASON FOR CHANGE</a:t>
            </a:r>
            <a:r>
              <a:rPr lang="en-US" dirty="0"/>
              <a:t>: </a:t>
            </a:r>
            <a:r>
              <a:rPr lang="en-US" u="sng" dirty="0">
                <a:effectLst>
                  <a:outerShdw blurRad="38100" dist="38100" dir="2700000" algn="tl">
                    <a:srgbClr val="000000">
                      <a:alpha val="43137"/>
                    </a:srgbClr>
                  </a:outerShdw>
                </a:effectLst>
              </a:rPr>
              <a:t>Remove the above amendment. Updates to the 2017 National Electrical Code Article 250.94(A) only accommodate connecting communication systems to an intersystem bonding termination device, but Article 250.94(B) provides an alternative or other means. </a:t>
            </a:r>
            <a:r>
              <a:rPr lang="en-US" strike="sngStrike" dirty="0">
                <a:effectLst>
                  <a:outerShdw blurRad="38100" dist="38100" dir="2700000" algn="tl">
                    <a:srgbClr val="000000">
                      <a:alpha val="43137"/>
                    </a:srgbClr>
                  </a:outerShdw>
                </a:effectLst>
              </a:rPr>
              <a:t>To allow for a termination point for other bonding conductors in addition to communication systems that are required by the various model codes</a:t>
            </a:r>
            <a:r>
              <a:rPr lang="en-US" dirty="0"/>
              <a:t>. </a:t>
            </a:r>
            <a:r>
              <a:rPr lang="en-US" strike="sngStrike" dirty="0">
                <a:effectLst>
                  <a:outerShdw blurRad="38100" dist="38100" dir="2700000" algn="tl">
                    <a:srgbClr val="000000">
                      <a:alpha val="43137"/>
                    </a:srgbClr>
                  </a:outerShdw>
                </a:effectLst>
              </a:rPr>
              <a:t>6 AWG was chosen to coincide with the minimum size of bonding conductor required to the intersystem bonding jumper.)</a:t>
            </a:r>
          </a:p>
          <a:p>
            <a:endParaRPr lang="en-US" dirty="0"/>
          </a:p>
        </p:txBody>
      </p:sp>
    </p:spTree>
    <p:extLst>
      <p:ext uri="{BB962C8B-B14F-4D97-AF65-F5344CB8AC3E}">
        <p14:creationId xmlns:p14="http://schemas.microsoft.com/office/powerpoint/2010/main" val="1793630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2020 Proposal For Definition of Intersystem Bonding Termination</a:t>
            </a:r>
          </a:p>
        </p:txBody>
      </p:sp>
      <p:sp>
        <p:nvSpPr>
          <p:cNvPr id="3" name="Content Placeholder 2"/>
          <p:cNvSpPr>
            <a:spLocks noGrp="1"/>
          </p:cNvSpPr>
          <p:nvPr>
            <p:ph idx="1"/>
          </p:nvPr>
        </p:nvSpPr>
        <p:spPr/>
        <p:txBody>
          <a:bodyPr/>
          <a:lstStyle/>
          <a:p>
            <a:r>
              <a:rPr lang="en-US" dirty="0"/>
              <a:t>The Amendment was removed under the NCTCOG 2017 NEC Amendments. The explanatory language was left for reference. Recommend striking this amendment.</a:t>
            </a:r>
          </a:p>
        </p:txBody>
      </p:sp>
    </p:spTree>
    <p:extLst>
      <p:ext uri="{BB962C8B-B14F-4D97-AF65-F5344CB8AC3E}">
        <p14:creationId xmlns:p14="http://schemas.microsoft.com/office/powerpoint/2010/main" val="118842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2017 Amendments to the National Electric Code</a:t>
            </a:r>
            <a:r>
              <a:rPr lang="en-US" dirty="0"/>
              <a:t>	</a:t>
            </a:r>
          </a:p>
        </p:txBody>
      </p:sp>
      <p:sp>
        <p:nvSpPr>
          <p:cNvPr id="3" name="Content Placeholder 2"/>
          <p:cNvSpPr>
            <a:spLocks noGrp="1"/>
          </p:cNvSpPr>
          <p:nvPr>
            <p:ph idx="1"/>
          </p:nvPr>
        </p:nvSpPr>
        <p:spPr/>
        <p:txBody>
          <a:bodyPr/>
          <a:lstStyle/>
          <a:p>
            <a:r>
              <a:rPr lang="en-US" dirty="0"/>
              <a:t>**Article 110.2; change the following to read as follows: </a:t>
            </a:r>
          </a:p>
          <a:p>
            <a:endParaRPr lang="en-US" dirty="0"/>
          </a:p>
          <a:p>
            <a:r>
              <a:rPr lang="en-US" dirty="0"/>
              <a:t>110.2 Approval. The conductors and equipment required or permitted by this Code shall be acceptable only if approved. </a:t>
            </a:r>
            <a:r>
              <a:rPr lang="en-US" u="sng" dirty="0">
                <a:effectLst>
                  <a:outerShdw blurRad="38100" dist="38100" dir="2700000" algn="tl">
                    <a:srgbClr val="000000">
                      <a:alpha val="43137"/>
                    </a:srgbClr>
                  </a:outerShdw>
                </a:effectLst>
              </a:rPr>
              <a:t>Approval of equipment may be evident by listing and labeling of equipment by a Nationally Recognized Testing Lab (NRTL) with a certification mark of that laboratory or a qualified third party inspection agency approved by the AHJ.</a:t>
            </a:r>
          </a:p>
          <a:p>
            <a:r>
              <a:rPr lang="en-US" dirty="0"/>
              <a:t>Cont.</a:t>
            </a:r>
          </a:p>
        </p:txBody>
      </p:sp>
    </p:spTree>
    <p:extLst>
      <p:ext uri="{BB962C8B-B14F-4D97-AF65-F5344CB8AC3E}">
        <p14:creationId xmlns:p14="http://schemas.microsoft.com/office/powerpoint/2010/main" val="2917485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3583" y="609599"/>
            <a:ext cx="11198087" cy="5078313"/>
          </a:xfrm>
          <a:prstGeom prst="rect">
            <a:avLst/>
          </a:prstGeom>
        </p:spPr>
        <p:txBody>
          <a:bodyPr wrap="square">
            <a:spAutoFit/>
          </a:bodyPr>
          <a:lstStyle/>
          <a:p>
            <a:r>
              <a:rPr lang="en-US" dirty="0"/>
              <a:t>Article 110.2 cont.</a:t>
            </a:r>
          </a:p>
          <a:p>
            <a:r>
              <a:rPr lang="en-US" dirty="0"/>
              <a:t>Exception: Unlisted equipment that is relocated to another location within a jurisdiction or is field modified is subject to the approval by the AHJ. This approval may be by a field evaluation by a NRTL or qualified third party inspection agency approved by the AHJ.</a:t>
            </a:r>
          </a:p>
          <a:p>
            <a:endParaRPr lang="en-US" dirty="0"/>
          </a:p>
          <a:p>
            <a:r>
              <a:rPr lang="en-US" strike="sngStrike" dirty="0"/>
              <a:t>Manufacturer’s self-certification of any equipment shall not be used as a basis for approval by the AHJ.</a:t>
            </a:r>
          </a:p>
          <a:p>
            <a:endParaRPr lang="en-US" dirty="0"/>
          </a:p>
          <a:p>
            <a:r>
              <a:rPr lang="en-US" dirty="0"/>
              <a:t>Informational Note </a:t>
            </a:r>
            <a:r>
              <a:rPr lang="en-US" u="sng" dirty="0">
                <a:effectLst>
                  <a:outerShdw blurRad="38100" dist="38100" dir="2700000" algn="tl">
                    <a:srgbClr val="000000">
                      <a:alpha val="43137"/>
                    </a:srgbClr>
                  </a:outerShdw>
                </a:effectLst>
              </a:rPr>
              <a:t>No. 1</a:t>
            </a:r>
            <a:r>
              <a:rPr lang="en-US" dirty="0"/>
              <a:t>:  See 90.7, Examination of Equipment for Safety, and 110.3, Examination, Identification, Installation, and Use of Equipment. See definitions of Approved, Identified, Labeled, and Listed.</a:t>
            </a:r>
          </a:p>
          <a:p>
            <a:endParaRPr lang="en-US" dirty="0"/>
          </a:p>
          <a:p>
            <a:r>
              <a:rPr lang="en-US" u="sng" dirty="0">
                <a:effectLst>
                  <a:outerShdw blurRad="38100" dist="38100" dir="2700000" algn="tl">
                    <a:srgbClr val="000000">
                      <a:alpha val="43137"/>
                    </a:srgbClr>
                  </a:outerShdw>
                </a:effectLst>
              </a:rPr>
              <a:t>Informational Note No. 2: Manufacturer’s self-certification of equipment may not necessarily comply with U.S. product safety standards as certified by an NRTL.</a:t>
            </a:r>
          </a:p>
          <a:p>
            <a:endParaRPr lang="en-US" dirty="0"/>
          </a:p>
          <a:p>
            <a:r>
              <a:rPr lang="en-US" u="sng" dirty="0">
                <a:effectLst>
                  <a:outerShdw blurRad="38100" dist="38100" dir="2700000" algn="tl">
                    <a:srgbClr val="000000">
                      <a:alpha val="43137"/>
                    </a:srgbClr>
                  </a:outerShdw>
                </a:effectLst>
              </a:rPr>
              <a:t>Informational Note No. 3: National Fire Protection Association (NFPA) 790 and 791 provide an example of an approved method for qualifying a third party inspection agency.</a:t>
            </a:r>
          </a:p>
          <a:p>
            <a:endParaRPr lang="en-US" dirty="0"/>
          </a:p>
          <a:p>
            <a:r>
              <a:rPr lang="en-US" u="sng" dirty="0">
                <a:effectLst>
                  <a:outerShdw blurRad="38100" dist="38100" dir="2700000" algn="tl">
                    <a:srgbClr val="000000">
                      <a:alpha val="43137"/>
                    </a:srgbClr>
                  </a:outerShdw>
                </a:effectLst>
              </a:rPr>
              <a:t>(REASON FOR CHANGE: To add clarity and provide more positive options for enforcement and approval of unlisted equipment.)</a:t>
            </a:r>
          </a:p>
        </p:txBody>
      </p:sp>
    </p:spTree>
    <p:extLst>
      <p:ext uri="{BB962C8B-B14F-4D97-AF65-F5344CB8AC3E}">
        <p14:creationId xmlns:p14="http://schemas.microsoft.com/office/powerpoint/2010/main" val="2428088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2020 Proposal For 110.2 Approval</a:t>
            </a:r>
          </a:p>
        </p:txBody>
      </p:sp>
      <p:sp>
        <p:nvSpPr>
          <p:cNvPr id="3" name="Content Placeholder 2"/>
          <p:cNvSpPr>
            <a:spLocks noGrp="1"/>
          </p:cNvSpPr>
          <p:nvPr>
            <p:ph idx="1"/>
          </p:nvPr>
        </p:nvSpPr>
        <p:spPr/>
        <p:txBody>
          <a:bodyPr/>
          <a:lstStyle/>
          <a:p>
            <a:pPr marL="0" indent="0">
              <a:buNone/>
            </a:pPr>
            <a:r>
              <a:rPr lang="en-US" dirty="0"/>
              <a:t>Amendment was added under the 2011 Amendments and revised under the 2017 Amendments. Recommend carrying forward 2017 Amendment language.</a:t>
            </a:r>
          </a:p>
        </p:txBody>
      </p:sp>
    </p:spTree>
    <p:extLst>
      <p:ext uri="{BB962C8B-B14F-4D97-AF65-F5344CB8AC3E}">
        <p14:creationId xmlns:p14="http://schemas.microsoft.com/office/powerpoint/2010/main" val="840469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2017 Amendments to the National Electric Code</a:t>
            </a:r>
          </a:p>
        </p:txBody>
      </p:sp>
      <p:sp>
        <p:nvSpPr>
          <p:cNvPr id="3" name="Content Placeholder 2"/>
          <p:cNvSpPr>
            <a:spLocks noGrp="1"/>
          </p:cNvSpPr>
          <p:nvPr>
            <p:ph idx="1"/>
          </p:nvPr>
        </p:nvSpPr>
        <p:spPr/>
        <p:txBody>
          <a:bodyPr>
            <a:normAutofit fontScale="77500" lnSpcReduction="20000"/>
          </a:bodyPr>
          <a:lstStyle/>
          <a:p>
            <a:r>
              <a:rPr lang="en-US" dirty="0"/>
              <a:t>***Article 210.52(G) (1) Garages: remove the amendment that deleted the following: </a:t>
            </a:r>
          </a:p>
          <a:p>
            <a:endParaRPr lang="en-US" dirty="0"/>
          </a:p>
          <a:p>
            <a:r>
              <a:rPr lang="en-US" dirty="0">
                <a:solidFill>
                  <a:srgbClr val="FF0000"/>
                </a:solidFill>
              </a:rPr>
              <a:t>(1) Garages. In each attached garage and in each detached garage with electric power. </a:t>
            </a:r>
            <a:r>
              <a:rPr lang="en-US" strike="sngStrike" dirty="0">
                <a:solidFill>
                  <a:srgbClr val="FF0000"/>
                </a:solidFill>
                <a:effectLst>
                  <a:outerShdw blurRad="38100" dist="38100" dir="2700000" algn="tl">
                    <a:srgbClr val="000000">
                      <a:alpha val="43137"/>
                    </a:srgbClr>
                  </a:outerShdw>
                </a:effectLst>
              </a:rPr>
              <a:t>The branch circuit supplying this receptacle(s) shall not supply outlets outside of the garage. </a:t>
            </a:r>
            <a:r>
              <a:rPr lang="en-US" dirty="0">
                <a:solidFill>
                  <a:srgbClr val="FF0000"/>
                </a:solidFill>
              </a:rPr>
              <a:t>At least one receptacle outlet shall be installed for each car space.</a:t>
            </a:r>
          </a:p>
          <a:p>
            <a:endParaRPr lang="en-US" dirty="0"/>
          </a:p>
          <a:p>
            <a:r>
              <a:rPr lang="en-US" strike="sngStrike" dirty="0">
                <a:effectLst>
                  <a:outerShdw blurRad="38100" dist="38100" dir="2700000" algn="tl">
                    <a:srgbClr val="000000">
                      <a:alpha val="43137"/>
                    </a:srgbClr>
                  </a:outerShdw>
                </a:effectLst>
              </a:rPr>
              <a:t>(REASON FOR CHANGE: Installations in compliance with this Code are not necessarily efficient, convenient, or adequate for good service or future expansion of electrical use.)</a:t>
            </a:r>
          </a:p>
          <a:p>
            <a:endParaRPr lang="en-US" dirty="0"/>
          </a:p>
          <a:p>
            <a:r>
              <a:rPr lang="en-US" u="sng" dirty="0">
                <a:effectLst>
                  <a:outerShdw blurRad="38100" dist="38100" dir="2700000" algn="tl">
                    <a:srgbClr val="000000">
                      <a:alpha val="43137"/>
                    </a:srgbClr>
                  </a:outerShdw>
                </a:effectLst>
              </a:rPr>
              <a:t>(REASON FOR CHANGE: Updates to this section in the 2017 National Electrical Code provided relief by removing “shall not supply outlets outside of the garage.”)</a:t>
            </a:r>
          </a:p>
          <a:p>
            <a:endParaRPr lang="en-US" dirty="0"/>
          </a:p>
        </p:txBody>
      </p:sp>
    </p:spTree>
    <p:extLst>
      <p:ext uri="{BB962C8B-B14F-4D97-AF65-F5344CB8AC3E}">
        <p14:creationId xmlns:p14="http://schemas.microsoft.com/office/powerpoint/2010/main" val="1837208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3021</TotalTime>
  <Words>1674</Words>
  <Application>Microsoft Office PowerPoint</Application>
  <PresentationFormat>Widescreen</PresentationFormat>
  <Paragraphs>115</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2020 Electrical Advisory Board </vt:lpstr>
      <vt:lpstr>2017 Amendments to the National Electric Code</vt:lpstr>
      <vt:lpstr>2020 Proposal For Definition of Engineering Supervision</vt:lpstr>
      <vt:lpstr>2017 Amendments to the National Electric Code</vt:lpstr>
      <vt:lpstr>2020 Proposal For Definition of Intersystem Bonding Termination</vt:lpstr>
      <vt:lpstr>2017 Amendments to the National Electric Code </vt:lpstr>
      <vt:lpstr>PowerPoint Presentation</vt:lpstr>
      <vt:lpstr>2020 Proposal For 110.2 Approval</vt:lpstr>
      <vt:lpstr>2017 Amendments to the National Electric Code</vt:lpstr>
      <vt:lpstr>2020 Proposed Amendment to 210.52(G)(1) </vt:lpstr>
      <vt:lpstr>2017 Amendments to the National Electric Code</vt:lpstr>
      <vt:lpstr>2020 Proposal For Amendment to 230.71(A)</vt:lpstr>
      <vt:lpstr> 2020 Proposals</vt:lpstr>
      <vt:lpstr>110.14(D) Terminal Connection Torque </vt:lpstr>
      <vt:lpstr>210.8 Ground-Fault Circuit-Interrupter Protection for Personnel</vt:lpstr>
      <vt:lpstr>210.8(A) Dwelling Units </vt:lpstr>
      <vt:lpstr>210.8(B) Other Than Dwelling Units </vt:lpstr>
      <vt:lpstr>210.8 (F) Outdoor Outlets.</vt:lpstr>
      <vt:lpstr>Amendment proposed </vt:lpstr>
      <vt:lpstr>Discussion </vt:lpstr>
      <vt:lpstr>Recommendation </vt:lpstr>
      <vt:lpstr>210.52(C)(1),(2),&amp;(3)</vt:lpstr>
      <vt:lpstr>230.67 Surge Protection </vt:lpstr>
      <vt:lpstr>230.85 Emergency Disconnects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Electrical Advisory Board</dc:title>
  <dc:creator>Wayne Smith</dc:creator>
  <cp:lastModifiedBy>Carolyn Horner</cp:lastModifiedBy>
  <cp:revision>32</cp:revision>
  <dcterms:created xsi:type="dcterms:W3CDTF">2020-01-10T21:43:55Z</dcterms:created>
  <dcterms:modified xsi:type="dcterms:W3CDTF">2020-02-04T02:04:06Z</dcterms:modified>
</cp:coreProperties>
</file>