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61" r:id="rId3"/>
    <p:sldId id="262" r:id="rId4"/>
    <p:sldId id="263" r:id="rId5"/>
    <p:sldId id="264" r:id="rId6"/>
    <p:sldId id="265" r:id="rId7"/>
    <p:sldId id="260" r:id="rId8"/>
    <p:sldId id="266" r:id="rId9"/>
    <p:sldId id="267" r:id="rId10"/>
    <p:sldId id="268" r:id="rId11"/>
    <p:sldId id="269" r:id="rId12"/>
    <p:sldId id="270" r:id="rId13"/>
    <p:sldId id="271" r:id="rId14"/>
  </p:sldIdLst>
  <p:sldSz cx="15544800" cy="10058400"/>
  <p:notesSz cx="9144000" cy="6858000"/>
  <p:defaultTextStyle>
    <a:defPPr>
      <a:defRPr lang="en-US"/>
    </a:defPPr>
    <a:lvl1pPr marL="0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1pPr>
    <a:lvl2pPr marL="614477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2pPr>
    <a:lvl3pPr marL="1228954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3pPr>
    <a:lvl4pPr marL="1843430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4pPr>
    <a:lvl5pPr marL="2457907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5pPr>
    <a:lvl6pPr marL="3072384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6pPr>
    <a:lvl7pPr marL="3686861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7pPr>
    <a:lvl8pPr marL="4301338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8pPr>
    <a:lvl9pPr marL="4915814" algn="l" defTabSz="1228954" rtl="0" eaLnBrk="1" latinLnBrk="0" hangingPunct="1">
      <a:defRPr sz="241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80" d="100"/>
          <a:sy n="80" d="100"/>
        </p:scale>
        <p:origin x="84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5860" y="1646133"/>
            <a:ext cx="13213080" cy="3501813"/>
          </a:xfrm>
        </p:spPr>
        <p:txBody>
          <a:bodyPr anchor="b"/>
          <a:lstStyle>
            <a:lvl1pPr algn="ctr">
              <a:defRPr sz="8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3100" y="5282989"/>
            <a:ext cx="11658600" cy="2428451"/>
          </a:xfrm>
        </p:spPr>
        <p:txBody>
          <a:bodyPr/>
          <a:lstStyle>
            <a:lvl1pPr marL="0" indent="0" algn="ctr">
              <a:buNone/>
              <a:defRPr sz="3520"/>
            </a:lvl1pPr>
            <a:lvl2pPr marL="670575" indent="0" algn="ctr">
              <a:buNone/>
              <a:defRPr sz="2933"/>
            </a:lvl2pPr>
            <a:lvl3pPr marL="1341150" indent="0" algn="ctr">
              <a:buNone/>
              <a:defRPr sz="2640"/>
            </a:lvl3pPr>
            <a:lvl4pPr marL="2011726" indent="0" algn="ctr">
              <a:buNone/>
              <a:defRPr sz="2347"/>
            </a:lvl4pPr>
            <a:lvl5pPr marL="2682301" indent="0" algn="ctr">
              <a:buNone/>
              <a:defRPr sz="2347"/>
            </a:lvl5pPr>
            <a:lvl6pPr marL="3352876" indent="0" algn="ctr">
              <a:buNone/>
              <a:defRPr sz="2347"/>
            </a:lvl6pPr>
            <a:lvl7pPr marL="4023451" indent="0" algn="ctr">
              <a:buNone/>
              <a:defRPr sz="2347"/>
            </a:lvl7pPr>
            <a:lvl8pPr marL="4694027" indent="0" algn="ctr">
              <a:buNone/>
              <a:defRPr sz="2347"/>
            </a:lvl8pPr>
            <a:lvl9pPr marL="5364602" indent="0" algn="ctr">
              <a:buNone/>
              <a:defRPr sz="2347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06064-415C-43C4-9809-C2AF4C0BDEEA}" type="datetimeFigureOut">
              <a:rPr lang="en-US" smtClean="0"/>
              <a:t>1/27/2016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8CD2B-43D0-48D3-99C4-76D220124B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7570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06064-415C-43C4-9809-C2AF4C0BDEEA}" type="datetimeFigureOut">
              <a:rPr lang="en-US" smtClean="0"/>
              <a:t>1/27/2016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8CD2B-43D0-48D3-99C4-76D220124B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1736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124248" y="535517"/>
            <a:ext cx="3351848" cy="852402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8706" y="535517"/>
            <a:ext cx="9861233" cy="85240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06064-415C-43C4-9809-C2AF4C0BDEEA}" type="datetimeFigureOut">
              <a:rPr lang="en-US" smtClean="0"/>
              <a:t>1/27/2016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8CD2B-43D0-48D3-99C4-76D220124B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273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06064-415C-43C4-9809-C2AF4C0BDEEA}" type="datetimeFigureOut">
              <a:rPr lang="en-US" smtClean="0"/>
              <a:t>1/27/2016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8CD2B-43D0-48D3-99C4-76D220124B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988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0610" y="2507618"/>
            <a:ext cx="13407390" cy="4184014"/>
          </a:xfrm>
        </p:spPr>
        <p:txBody>
          <a:bodyPr anchor="b"/>
          <a:lstStyle>
            <a:lvl1pPr>
              <a:defRPr sz="8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0610" y="6731215"/>
            <a:ext cx="13407390" cy="2200274"/>
          </a:xfrm>
        </p:spPr>
        <p:txBody>
          <a:bodyPr/>
          <a:lstStyle>
            <a:lvl1pPr marL="0" indent="0">
              <a:buNone/>
              <a:defRPr sz="3520">
                <a:solidFill>
                  <a:schemeClr val="tx1"/>
                </a:solidFill>
              </a:defRPr>
            </a:lvl1pPr>
            <a:lvl2pPr marL="670575" indent="0">
              <a:buNone/>
              <a:defRPr sz="2933">
                <a:solidFill>
                  <a:schemeClr val="tx1">
                    <a:tint val="75000"/>
                  </a:schemeClr>
                </a:solidFill>
              </a:defRPr>
            </a:lvl2pPr>
            <a:lvl3pPr marL="1341150" indent="0">
              <a:buNone/>
              <a:defRPr sz="2640">
                <a:solidFill>
                  <a:schemeClr val="tx1">
                    <a:tint val="75000"/>
                  </a:schemeClr>
                </a:solidFill>
              </a:defRPr>
            </a:lvl3pPr>
            <a:lvl4pPr marL="2011726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4pPr>
            <a:lvl5pPr marL="2682301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5pPr>
            <a:lvl6pPr marL="3352876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6pPr>
            <a:lvl7pPr marL="4023451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7pPr>
            <a:lvl8pPr marL="4694027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8pPr>
            <a:lvl9pPr marL="5364602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06064-415C-43C4-9809-C2AF4C0BDEEA}" type="datetimeFigureOut">
              <a:rPr lang="en-US" smtClean="0"/>
              <a:t>1/27/2016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8CD2B-43D0-48D3-99C4-76D220124B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304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8705" y="2677584"/>
            <a:ext cx="6606540" cy="6381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69555" y="2677584"/>
            <a:ext cx="6606540" cy="6381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06064-415C-43C4-9809-C2AF4C0BDEEA}" type="datetimeFigureOut">
              <a:rPr lang="en-US" smtClean="0"/>
              <a:t>1/27/2016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8CD2B-43D0-48D3-99C4-76D220124B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100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0730" y="535519"/>
            <a:ext cx="13407390" cy="194415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0731" y="2465706"/>
            <a:ext cx="6576178" cy="1208404"/>
          </a:xfrm>
        </p:spPr>
        <p:txBody>
          <a:bodyPr anchor="b"/>
          <a:lstStyle>
            <a:lvl1pPr marL="0" indent="0">
              <a:buNone/>
              <a:defRPr sz="3520" b="1"/>
            </a:lvl1pPr>
            <a:lvl2pPr marL="670575" indent="0">
              <a:buNone/>
              <a:defRPr sz="2933" b="1"/>
            </a:lvl2pPr>
            <a:lvl3pPr marL="1341150" indent="0">
              <a:buNone/>
              <a:defRPr sz="2640" b="1"/>
            </a:lvl3pPr>
            <a:lvl4pPr marL="2011726" indent="0">
              <a:buNone/>
              <a:defRPr sz="2347" b="1"/>
            </a:lvl4pPr>
            <a:lvl5pPr marL="2682301" indent="0">
              <a:buNone/>
              <a:defRPr sz="2347" b="1"/>
            </a:lvl5pPr>
            <a:lvl6pPr marL="3352876" indent="0">
              <a:buNone/>
              <a:defRPr sz="2347" b="1"/>
            </a:lvl6pPr>
            <a:lvl7pPr marL="4023451" indent="0">
              <a:buNone/>
              <a:defRPr sz="2347" b="1"/>
            </a:lvl7pPr>
            <a:lvl8pPr marL="4694027" indent="0">
              <a:buNone/>
              <a:defRPr sz="2347" b="1"/>
            </a:lvl8pPr>
            <a:lvl9pPr marL="5364602" indent="0">
              <a:buNone/>
              <a:defRPr sz="234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0731" y="3674110"/>
            <a:ext cx="6576178" cy="54040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69556" y="2465706"/>
            <a:ext cx="6608565" cy="1208404"/>
          </a:xfrm>
        </p:spPr>
        <p:txBody>
          <a:bodyPr anchor="b"/>
          <a:lstStyle>
            <a:lvl1pPr marL="0" indent="0">
              <a:buNone/>
              <a:defRPr sz="3520" b="1"/>
            </a:lvl1pPr>
            <a:lvl2pPr marL="670575" indent="0">
              <a:buNone/>
              <a:defRPr sz="2933" b="1"/>
            </a:lvl2pPr>
            <a:lvl3pPr marL="1341150" indent="0">
              <a:buNone/>
              <a:defRPr sz="2640" b="1"/>
            </a:lvl3pPr>
            <a:lvl4pPr marL="2011726" indent="0">
              <a:buNone/>
              <a:defRPr sz="2347" b="1"/>
            </a:lvl4pPr>
            <a:lvl5pPr marL="2682301" indent="0">
              <a:buNone/>
              <a:defRPr sz="2347" b="1"/>
            </a:lvl5pPr>
            <a:lvl6pPr marL="3352876" indent="0">
              <a:buNone/>
              <a:defRPr sz="2347" b="1"/>
            </a:lvl6pPr>
            <a:lvl7pPr marL="4023451" indent="0">
              <a:buNone/>
              <a:defRPr sz="2347" b="1"/>
            </a:lvl7pPr>
            <a:lvl8pPr marL="4694027" indent="0">
              <a:buNone/>
              <a:defRPr sz="2347" b="1"/>
            </a:lvl8pPr>
            <a:lvl9pPr marL="5364602" indent="0">
              <a:buNone/>
              <a:defRPr sz="234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69556" y="3674110"/>
            <a:ext cx="6608565" cy="54040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06064-415C-43C4-9809-C2AF4C0BDEEA}" type="datetimeFigureOut">
              <a:rPr lang="en-US" smtClean="0"/>
              <a:t>1/27/2016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8CD2B-43D0-48D3-99C4-76D220124B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6980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06064-415C-43C4-9809-C2AF4C0BDEEA}" type="datetimeFigureOut">
              <a:rPr lang="en-US" smtClean="0"/>
              <a:t>1/27/2016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8CD2B-43D0-48D3-99C4-76D220124B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411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06064-415C-43C4-9809-C2AF4C0BDEEA}" type="datetimeFigureOut">
              <a:rPr lang="en-US" smtClean="0"/>
              <a:t>1/27/2016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8CD2B-43D0-48D3-99C4-76D220124B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267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0730" y="670560"/>
            <a:ext cx="5013603" cy="2346960"/>
          </a:xfrm>
        </p:spPr>
        <p:txBody>
          <a:bodyPr anchor="b"/>
          <a:lstStyle>
            <a:lvl1pPr>
              <a:defRPr sz="4693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8565" y="1448226"/>
            <a:ext cx="7869555" cy="7147983"/>
          </a:xfrm>
        </p:spPr>
        <p:txBody>
          <a:bodyPr/>
          <a:lstStyle>
            <a:lvl1pPr>
              <a:defRPr sz="4693"/>
            </a:lvl1pPr>
            <a:lvl2pPr>
              <a:defRPr sz="4107"/>
            </a:lvl2pPr>
            <a:lvl3pPr>
              <a:defRPr sz="3520"/>
            </a:lvl3pPr>
            <a:lvl4pPr>
              <a:defRPr sz="2933"/>
            </a:lvl4pPr>
            <a:lvl5pPr>
              <a:defRPr sz="2933"/>
            </a:lvl5pPr>
            <a:lvl6pPr>
              <a:defRPr sz="2933"/>
            </a:lvl6pPr>
            <a:lvl7pPr>
              <a:defRPr sz="2933"/>
            </a:lvl7pPr>
            <a:lvl8pPr>
              <a:defRPr sz="2933"/>
            </a:lvl8pPr>
            <a:lvl9pPr>
              <a:defRPr sz="29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0730" y="3017520"/>
            <a:ext cx="5013603" cy="5590329"/>
          </a:xfrm>
        </p:spPr>
        <p:txBody>
          <a:bodyPr/>
          <a:lstStyle>
            <a:lvl1pPr marL="0" indent="0">
              <a:buNone/>
              <a:defRPr sz="2347"/>
            </a:lvl1pPr>
            <a:lvl2pPr marL="670575" indent="0">
              <a:buNone/>
              <a:defRPr sz="2053"/>
            </a:lvl2pPr>
            <a:lvl3pPr marL="1341150" indent="0">
              <a:buNone/>
              <a:defRPr sz="1760"/>
            </a:lvl3pPr>
            <a:lvl4pPr marL="2011726" indent="0">
              <a:buNone/>
              <a:defRPr sz="1467"/>
            </a:lvl4pPr>
            <a:lvl5pPr marL="2682301" indent="0">
              <a:buNone/>
              <a:defRPr sz="1467"/>
            </a:lvl5pPr>
            <a:lvl6pPr marL="3352876" indent="0">
              <a:buNone/>
              <a:defRPr sz="1467"/>
            </a:lvl6pPr>
            <a:lvl7pPr marL="4023451" indent="0">
              <a:buNone/>
              <a:defRPr sz="1467"/>
            </a:lvl7pPr>
            <a:lvl8pPr marL="4694027" indent="0">
              <a:buNone/>
              <a:defRPr sz="1467"/>
            </a:lvl8pPr>
            <a:lvl9pPr marL="5364602" indent="0">
              <a:buNone/>
              <a:defRPr sz="146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06064-415C-43C4-9809-C2AF4C0BDEEA}" type="datetimeFigureOut">
              <a:rPr lang="en-US" smtClean="0"/>
              <a:t>1/27/2016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8CD2B-43D0-48D3-99C4-76D220124B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809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0730" y="670560"/>
            <a:ext cx="5013603" cy="2346960"/>
          </a:xfrm>
        </p:spPr>
        <p:txBody>
          <a:bodyPr anchor="b"/>
          <a:lstStyle>
            <a:lvl1pPr>
              <a:defRPr sz="4693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608565" y="1448226"/>
            <a:ext cx="7869555" cy="7147983"/>
          </a:xfrm>
        </p:spPr>
        <p:txBody>
          <a:bodyPr anchor="t"/>
          <a:lstStyle>
            <a:lvl1pPr marL="0" indent="0">
              <a:buNone/>
              <a:defRPr sz="4693"/>
            </a:lvl1pPr>
            <a:lvl2pPr marL="670575" indent="0">
              <a:buNone/>
              <a:defRPr sz="4107"/>
            </a:lvl2pPr>
            <a:lvl3pPr marL="1341150" indent="0">
              <a:buNone/>
              <a:defRPr sz="3520"/>
            </a:lvl3pPr>
            <a:lvl4pPr marL="2011726" indent="0">
              <a:buNone/>
              <a:defRPr sz="2933"/>
            </a:lvl4pPr>
            <a:lvl5pPr marL="2682301" indent="0">
              <a:buNone/>
              <a:defRPr sz="2933"/>
            </a:lvl5pPr>
            <a:lvl6pPr marL="3352876" indent="0">
              <a:buNone/>
              <a:defRPr sz="2933"/>
            </a:lvl6pPr>
            <a:lvl7pPr marL="4023451" indent="0">
              <a:buNone/>
              <a:defRPr sz="2933"/>
            </a:lvl7pPr>
            <a:lvl8pPr marL="4694027" indent="0">
              <a:buNone/>
              <a:defRPr sz="2933"/>
            </a:lvl8pPr>
            <a:lvl9pPr marL="5364602" indent="0">
              <a:buNone/>
              <a:defRPr sz="2933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0730" y="3017520"/>
            <a:ext cx="5013603" cy="5590329"/>
          </a:xfrm>
        </p:spPr>
        <p:txBody>
          <a:bodyPr/>
          <a:lstStyle>
            <a:lvl1pPr marL="0" indent="0">
              <a:buNone/>
              <a:defRPr sz="2347"/>
            </a:lvl1pPr>
            <a:lvl2pPr marL="670575" indent="0">
              <a:buNone/>
              <a:defRPr sz="2053"/>
            </a:lvl2pPr>
            <a:lvl3pPr marL="1341150" indent="0">
              <a:buNone/>
              <a:defRPr sz="1760"/>
            </a:lvl3pPr>
            <a:lvl4pPr marL="2011726" indent="0">
              <a:buNone/>
              <a:defRPr sz="1467"/>
            </a:lvl4pPr>
            <a:lvl5pPr marL="2682301" indent="0">
              <a:buNone/>
              <a:defRPr sz="1467"/>
            </a:lvl5pPr>
            <a:lvl6pPr marL="3352876" indent="0">
              <a:buNone/>
              <a:defRPr sz="1467"/>
            </a:lvl6pPr>
            <a:lvl7pPr marL="4023451" indent="0">
              <a:buNone/>
              <a:defRPr sz="1467"/>
            </a:lvl7pPr>
            <a:lvl8pPr marL="4694027" indent="0">
              <a:buNone/>
              <a:defRPr sz="1467"/>
            </a:lvl8pPr>
            <a:lvl9pPr marL="5364602" indent="0">
              <a:buNone/>
              <a:defRPr sz="146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06064-415C-43C4-9809-C2AF4C0BDEEA}" type="datetimeFigureOut">
              <a:rPr lang="en-US" smtClean="0"/>
              <a:t>1/27/2016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18CD2B-43D0-48D3-99C4-76D220124B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328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8705" y="535519"/>
            <a:ext cx="13407390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8705" y="2677584"/>
            <a:ext cx="13407390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8705" y="9322649"/>
            <a:ext cx="349758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906064-415C-43C4-9809-C2AF4C0BDEEA}" type="datetimeFigureOut">
              <a:rPr lang="en-US" smtClean="0"/>
              <a:t>1/27/2016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9215" y="9322649"/>
            <a:ext cx="524637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78515" y="9322649"/>
            <a:ext cx="349758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8CD2B-43D0-48D3-99C4-76D220124B9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8586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41150" rtl="0" eaLnBrk="1" latinLnBrk="0" hangingPunct="1">
        <a:lnSpc>
          <a:spcPct val="90000"/>
        </a:lnSpc>
        <a:spcBef>
          <a:spcPct val="0"/>
        </a:spcBef>
        <a:buNone/>
        <a:defRPr sz="645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5288" indent="-335288" algn="l" defTabSz="1341150" rtl="0" eaLnBrk="1" latinLnBrk="0" hangingPunct="1">
        <a:lnSpc>
          <a:spcPct val="90000"/>
        </a:lnSpc>
        <a:spcBef>
          <a:spcPts val="1467"/>
        </a:spcBef>
        <a:buFont typeface="Arial" panose="020B0604020202020204" pitchFamily="34" charset="0"/>
        <a:buChar char="•"/>
        <a:defRPr sz="4107" kern="1200">
          <a:solidFill>
            <a:schemeClr val="tx1"/>
          </a:solidFill>
          <a:latin typeface="+mn-lt"/>
          <a:ea typeface="+mn-ea"/>
          <a:cs typeface="+mn-cs"/>
        </a:defRPr>
      </a:lvl1pPr>
      <a:lvl2pPr marL="1005863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3520" kern="1200">
          <a:solidFill>
            <a:schemeClr val="tx1"/>
          </a:solidFill>
          <a:latin typeface="+mn-lt"/>
          <a:ea typeface="+mn-ea"/>
          <a:cs typeface="+mn-cs"/>
        </a:defRPr>
      </a:lvl2pPr>
      <a:lvl3pPr marL="1676438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933" kern="1200">
          <a:solidFill>
            <a:schemeClr val="tx1"/>
          </a:solidFill>
          <a:latin typeface="+mn-lt"/>
          <a:ea typeface="+mn-ea"/>
          <a:cs typeface="+mn-cs"/>
        </a:defRPr>
      </a:lvl3pPr>
      <a:lvl4pPr marL="2347013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4pPr>
      <a:lvl5pPr marL="3017589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5pPr>
      <a:lvl6pPr marL="3688164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6pPr>
      <a:lvl7pPr marL="4358739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7pPr>
      <a:lvl8pPr marL="5029314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8pPr>
      <a:lvl9pPr marL="5699890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1pPr>
      <a:lvl2pPr marL="670575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341150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3pPr>
      <a:lvl4pPr marL="2011726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4pPr>
      <a:lvl5pPr marL="2682301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76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6pPr>
      <a:lvl7pPr marL="4023451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7pPr>
      <a:lvl8pPr marL="4694027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8pPr>
      <a:lvl9pPr marL="5364602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JPG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85225"/>
            <a:ext cx="1554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cap="all" dirty="0" smtClean="0">
                <a:latin typeface="Stencil Std" panose="04020904080802020404" pitchFamily="82" charset="0"/>
              </a:rPr>
              <a:t>DO YOUR PART—KEEP POLLUTION OUT OF STORM DRAINS &amp; WATERWAYS</a:t>
            </a:r>
            <a:endParaRPr lang="en-US" sz="3000" cap="all" dirty="0">
              <a:latin typeface="Stencil Std" panose="04020904080802020404" pitchFamily="8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720179"/>
            <a:ext cx="15544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cap="all" dirty="0" smtClean="0">
                <a:solidFill>
                  <a:schemeClr val="accent5">
                    <a:lumMod val="75000"/>
                  </a:schemeClr>
                </a:solidFill>
                <a:latin typeface="Stencil Std" panose="04020904080802020404" pitchFamily="82" charset="0"/>
              </a:rPr>
              <a:t>FLEET MAINTENANCE</a:t>
            </a:r>
            <a:endParaRPr lang="en-US" sz="2500" cap="all" dirty="0">
              <a:solidFill>
                <a:schemeClr val="accent5">
                  <a:lumMod val="75000"/>
                </a:schemeClr>
              </a:solidFill>
              <a:latin typeface="Stencil Std" panose="04020904080802020404" pitchFamily="8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0999" y="1304953"/>
            <a:ext cx="3485271" cy="65131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145279" y="1304954"/>
            <a:ext cx="3485271" cy="65131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909559" y="1304955"/>
            <a:ext cx="3485271" cy="65131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1673839" y="1304954"/>
            <a:ext cx="3485271" cy="65131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38" y="8065852"/>
            <a:ext cx="1173480" cy="17153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053474" y="8021208"/>
            <a:ext cx="7429500" cy="46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cap="all" dirty="0" smtClean="0">
                <a:latin typeface="Stencil Std" panose="04020904080802020404" pitchFamily="82" charset="0"/>
              </a:rPr>
              <a:t>REPORT POLLUTION &amp; ILLEGAL DUMPING</a:t>
            </a:r>
            <a:endParaRPr lang="en-US" sz="2400" cap="all" dirty="0">
              <a:latin typeface="Stencil Std" panose="04020904080802020404" pitchFamily="8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53224" y="8470582"/>
            <a:ext cx="1143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Be our eyes—look for and report signs of water pollution.</a:t>
            </a:r>
          </a:p>
          <a:p>
            <a:pPr algn="ctr"/>
            <a:r>
              <a:rPr lang="en-US" sz="1800" dirty="0" smtClean="0"/>
              <a:t>Signs include odor, an oily sheen on the water’s surface, colored or cloudy water, dead or dying fish, and excess trash.</a:t>
            </a:r>
          </a:p>
          <a:p>
            <a:pPr algn="ctr"/>
            <a:r>
              <a:rPr lang="en-US" sz="1800" dirty="0" smtClean="0"/>
              <a:t>Report spills and issues to 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[Contact Department, Phone Number]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sp>
        <p:nvSpPr>
          <p:cNvPr id="15" name="TextBox 14"/>
          <p:cNvSpPr txBox="1"/>
          <p:nvPr/>
        </p:nvSpPr>
        <p:spPr>
          <a:xfrm>
            <a:off x="5680344" y="9646920"/>
            <a:ext cx="41757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Created in partnership with the Regional Stormwater Management Program.</a:t>
            </a:r>
            <a:endParaRPr lang="en-US" sz="1000" dirty="0"/>
          </a:p>
        </p:txBody>
      </p:sp>
      <p:sp>
        <p:nvSpPr>
          <p:cNvPr id="16" name="Rectangle 15"/>
          <p:cNvSpPr/>
          <p:nvPr/>
        </p:nvSpPr>
        <p:spPr>
          <a:xfrm>
            <a:off x="13421082" y="8249744"/>
            <a:ext cx="1722120" cy="151909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[City Logo]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2" t="5534" r="8989" b="14712"/>
          <a:stretch/>
        </p:blipFill>
        <p:spPr>
          <a:xfrm>
            <a:off x="11820250" y="1450241"/>
            <a:ext cx="3198185" cy="21592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179" y="1450241"/>
            <a:ext cx="3206978" cy="21592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9" b="2746"/>
          <a:stretch/>
        </p:blipFill>
        <p:spPr>
          <a:xfrm>
            <a:off x="4295865" y="1450241"/>
            <a:ext cx="3198495" cy="21565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19" y="1450241"/>
            <a:ext cx="3215770" cy="21555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21" name="Pentagon 20"/>
          <p:cNvSpPr/>
          <p:nvPr/>
        </p:nvSpPr>
        <p:spPr>
          <a:xfrm rot="16200000">
            <a:off x="148235" y="4133493"/>
            <a:ext cx="3956539" cy="3215769"/>
          </a:xfrm>
          <a:prstGeom prst="homePlate">
            <a:avLst>
              <a:gd name="adj" fmla="val 18704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Pentagon 21"/>
          <p:cNvSpPr/>
          <p:nvPr/>
        </p:nvSpPr>
        <p:spPr>
          <a:xfrm rot="16200000">
            <a:off x="3912513" y="4114732"/>
            <a:ext cx="3956539" cy="3215769"/>
          </a:xfrm>
          <a:prstGeom prst="homePlate">
            <a:avLst>
              <a:gd name="adj" fmla="val 18704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Pentagon 22"/>
          <p:cNvSpPr/>
          <p:nvPr/>
        </p:nvSpPr>
        <p:spPr>
          <a:xfrm rot="16200000">
            <a:off x="7668002" y="4133493"/>
            <a:ext cx="3956539" cy="3215770"/>
          </a:xfrm>
          <a:prstGeom prst="homePlate">
            <a:avLst>
              <a:gd name="adj" fmla="val 18704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Pentagon 23"/>
          <p:cNvSpPr/>
          <p:nvPr/>
        </p:nvSpPr>
        <p:spPr>
          <a:xfrm rot="16200000">
            <a:off x="11437684" y="4138894"/>
            <a:ext cx="3956539" cy="3204966"/>
          </a:xfrm>
          <a:prstGeom prst="homePlate">
            <a:avLst>
              <a:gd name="adj" fmla="val 18704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18620" y="4215258"/>
            <a:ext cx="3215769" cy="836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Vehicle &amp; Equipment Maintenance/Cleaning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274107" y="4215259"/>
            <a:ext cx="3224560" cy="46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Parts Cleaning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029594" y="4215259"/>
            <a:ext cx="3224563" cy="46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Leaking Vehicles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813471" y="4215259"/>
            <a:ext cx="3204964" cy="46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Fueling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18620" y="5111497"/>
            <a:ext cx="32157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/>
                </a:solidFill>
              </a:rPr>
              <a:t>Perform maintenance </a:t>
            </a:r>
            <a:br>
              <a:rPr lang="en-US" sz="1800" dirty="0" smtClean="0">
                <a:solidFill>
                  <a:schemeClr val="bg1"/>
                </a:solidFill>
              </a:rPr>
            </a:br>
            <a:r>
              <a:rPr lang="en-US" sz="1800" dirty="0" smtClean="0">
                <a:solidFill>
                  <a:schemeClr val="bg1"/>
                </a:solidFill>
              </a:rPr>
              <a:t>and cleaning in </a:t>
            </a:r>
            <a:br>
              <a:rPr lang="en-US" sz="1800" dirty="0" smtClean="0">
                <a:solidFill>
                  <a:schemeClr val="bg1"/>
                </a:solidFill>
              </a:rPr>
            </a:br>
            <a:r>
              <a:rPr lang="en-US" sz="1800" dirty="0" smtClean="0">
                <a:solidFill>
                  <a:schemeClr val="bg1"/>
                </a:solidFill>
              </a:rPr>
              <a:t>designated areas.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282897" y="5111498"/>
            <a:ext cx="32157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/>
                </a:solidFill>
              </a:rPr>
              <a:t>Wash parts in designated cleaning stations.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/>
                </a:solidFill>
              </a:rPr>
              <a:t>Make sure parts fully drain before removing them.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047179" y="5111498"/>
            <a:ext cx="32069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Park leaking vehicles </a:t>
            </a:r>
            <a:r>
              <a:rPr lang="en-US" sz="1800" dirty="0" smtClean="0">
                <a:solidFill>
                  <a:schemeClr val="bg1"/>
                </a:solidFill>
              </a:rPr>
              <a:t/>
            </a:r>
            <a:br>
              <a:rPr lang="en-US" sz="1800" dirty="0" smtClean="0">
                <a:solidFill>
                  <a:schemeClr val="bg1"/>
                </a:solidFill>
              </a:rPr>
            </a:br>
            <a:r>
              <a:rPr lang="en-US" sz="1800" dirty="0" smtClean="0">
                <a:solidFill>
                  <a:schemeClr val="bg1"/>
                </a:solidFill>
              </a:rPr>
              <a:t>under </a:t>
            </a:r>
            <a:r>
              <a:rPr lang="en-US" sz="1800" dirty="0">
                <a:solidFill>
                  <a:schemeClr val="bg1"/>
                </a:solidFill>
              </a:rPr>
              <a:t>cover.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Use a drip pan or absorbents for </a:t>
            </a:r>
            <a:r>
              <a:rPr lang="en-US" sz="1800" dirty="0" smtClean="0">
                <a:solidFill>
                  <a:schemeClr val="bg1"/>
                </a:solidFill>
              </a:rPr>
              <a:t>collection.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1820250" y="5111498"/>
            <a:ext cx="31981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/>
                </a:solidFill>
              </a:rPr>
              <a:t>Inspect fueling areas often, and clean as needed.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/>
                </a:solidFill>
              </a:rPr>
              <a:t>Don’t top off the fuel tank!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/>
                </a:solidFill>
              </a:rPr>
              <a:t>Know the locations of the emergency shut-off button and spill kit.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7817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85225"/>
            <a:ext cx="1554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cap="all" dirty="0" smtClean="0">
                <a:latin typeface="Stencil Std" panose="04020904080802020404" pitchFamily="82" charset="0"/>
              </a:rPr>
              <a:t>DO YOUR PART—KEEP POLLUTION OUT OF STORM DRAINS &amp; WATERWAYS</a:t>
            </a:r>
            <a:endParaRPr lang="en-US" sz="3000" cap="all" dirty="0">
              <a:latin typeface="Stencil Std" panose="04020904080802020404" pitchFamily="8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720179"/>
            <a:ext cx="15544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cap="all" dirty="0">
                <a:solidFill>
                  <a:schemeClr val="accent5">
                    <a:lumMod val="75000"/>
                  </a:schemeClr>
                </a:solidFill>
                <a:latin typeface="Stencil Std" panose="04020904080802020404" pitchFamily="82" charset="0"/>
              </a:rPr>
              <a:t>streets maintenance: pavement repair</a:t>
            </a:r>
          </a:p>
        </p:txBody>
      </p:sp>
      <p:sp>
        <p:nvSpPr>
          <p:cNvPr id="7" name="Rectangle 6"/>
          <p:cNvSpPr/>
          <p:nvPr/>
        </p:nvSpPr>
        <p:spPr>
          <a:xfrm>
            <a:off x="380999" y="1304953"/>
            <a:ext cx="3485271" cy="65131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145279" y="1304954"/>
            <a:ext cx="3485271" cy="65131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909559" y="1304955"/>
            <a:ext cx="3485271" cy="65131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1673839" y="1304954"/>
            <a:ext cx="3485271" cy="65131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95" y="8053495"/>
            <a:ext cx="1173480" cy="17153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34885" y="8021208"/>
            <a:ext cx="7459945" cy="46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cap="all" dirty="0">
                <a:latin typeface="Stencil Std" panose="04020904080802020404" pitchFamily="82" charset="0"/>
              </a:rPr>
              <a:t>report pollution </a:t>
            </a:r>
            <a:r>
              <a:rPr lang="en-US" cap="all" dirty="0" smtClean="0">
                <a:latin typeface="Stencil Std" panose="04020904080802020404" pitchFamily="82" charset="0"/>
              </a:rPr>
              <a:t>&amp; </a:t>
            </a:r>
            <a:r>
              <a:rPr lang="en-US" cap="all" dirty="0">
                <a:latin typeface="Stencil Std" panose="04020904080802020404" pitchFamily="82" charset="0"/>
              </a:rPr>
              <a:t>illegal dumping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65102" y="8470582"/>
            <a:ext cx="112546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Be our eyes—look for and report signs of water pollution.</a:t>
            </a:r>
          </a:p>
          <a:p>
            <a:pPr algn="ctr"/>
            <a:r>
              <a:rPr lang="en-US" sz="1800" dirty="0"/>
              <a:t>Signs include odor, an oily sheen on the water’s surface, colored or cloudy water, dead or dying </a:t>
            </a:r>
            <a:r>
              <a:rPr lang="en-US" sz="1800" dirty="0" smtClean="0"/>
              <a:t>fish</a:t>
            </a:r>
            <a:r>
              <a:rPr lang="en-US" sz="1800" dirty="0"/>
              <a:t>, and excess trash.</a:t>
            </a:r>
          </a:p>
          <a:p>
            <a:pPr algn="ctr"/>
            <a:r>
              <a:rPr lang="en-US" sz="1800" dirty="0"/>
              <a:t>Report spills and issues to 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[Contact Department, Phone Number].</a:t>
            </a:r>
            <a:endParaRPr lang="en-US" sz="1800" dirty="0"/>
          </a:p>
        </p:txBody>
      </p:sp>
      <p:sp>
        <p:nvSpPr>
          <p:cNvPr id="15" name="TextBox 14"/>
          <p:cNvSpPr txBox="1"/>
          <p:nvPr/>
        </p:nvSpPr>
        <p:spPr>
          <a:xfrm>
            <a:off x="5679865" y="9646920"/>
            <a:ext cx="41757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Created in partnership with the Regional Stormwater Management Program.</a:t>
            </a:r>
            <a:endParaRPr lang="en-US" sz="1000" dirty="0"/>
          </a:p>
        </p:txBody>
      </p:sp>
      <p:sp>
        <p:nvSpPr>
          <p:cNvPr id="16" name="Rectangle 15"/>
          <p:cNvSpPr/>
          <p:nvPr/>
        </p:nvSpPr>
        <p:spPr>
          <a:xfrm>
            <a:off x="13451562" y="8249744"/>
            <a:ext cx="1722120" cy="151909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[City Logo]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2665" y="1450241"/>
            <a:ext cx="3215771" cy="21592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179" y="1443395"/>
            <a:ext cx="3206978" cy="21661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644" y="1453960"/>
            <a:ext cx="3170275" cy="21555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19" y="1453957"/>
            <a:ext cx="3215770" cy="21555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21" name="Pentagon 20"/>
          <p:cNvSpPr/>
          <p:nvPr/>
        </p:nvSpPr>
        <p:spPr>
          <a:xfrm rot="16200000">
            <a:off x="148235" y="4133493"/>
            <a:ext cx="3956539" cy="3215769"/>
          </a:xfrm>
          <a:prstGeom prst="homePlate">
            <a:avLst>
              <a:gd name="adj" fmla="val 18704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Pentagon 21"/>
          <p:cNvSpPr/>
          <p:nvPr/>
        </p:nvSpPr>
        <p:spPr>
          <a:xfrm rot="16200000">
            <a:off x="3912513" y="4114732"/>
            <a:ext cx="3956539" cy="3215769"/>
          </a:xfrm>
          <a:prstGeom prst="homePlate">
            <a:avLst>
              <a:gd name="adj" fmla="val 18704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Pentagon 22"/>
          <p:cNvSpPr/>
          <p:nvPr/>
        </p:nvSpPr>
        <p:spPr>
          <a:xfrm rot="16200000">
            <a:off x="7668002" y="4133493"/>
            <a:ext cx="3956539" cy="3215770"/>
          </a:xfrm>
          <a:prstGeom prst="homePlate">
            <a:avLst>
              <a:gd name="adj" fmla="val 18704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Pentagon 23"/>
          <p:cNvSpPr/>
          <p:nvPr/>
        </p:nvSpPr>
        <p:spPr>
          <a:xfrm rot="16200000">
            <a:off x="11432281" y="4133492"/>
            <a:ext cx="3956539" cy="3215771"/>
          </a:xfrm>
          <a:prstGeom prst="homePlate">
            <a:avLst>
              <a:gd name="adj" fmla="val 18704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18620" y="4215258"/>
            <a:ext cx="32157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Saw-Cutting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Operations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274107" y="4215259"/>
            <a:ext cx="3224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Asphalt Stockpiles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029594" y="4215259"/>
            <a:ext cx="32245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Stormwater </a:t>
            </a:r>
            <a:br>
              <a:rPr lang="en-US" sz="2400" b="1" dirty="0" smtClean="0">
                <a:solidFill>
                  <a:schemeClr val="bg1"/>
                </a:solidFill>
              </a:rPr>
            </a:br>
            <a:r>
              <a:rPr lang="en-US" sz="2400" b="1" dirty="0" smtClean="0">
                <a:solidFill>
                  <a:schemeClr val="bg1"/>
                </a:solidFill>
              </a:rPr>
              <a:t>Protection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813471" y="4215259"/>
            <a:ext cx="3204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Asphalt Patching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18620" y="5086783"/>
            <a:ext cx="32157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Vacuum slurry </a:t>
            </a:r>
            <a:r>
              <a:rPr lang="en-US" sz="1800" dirty="0" smtClean="0">
                <a:solidFill>
                  <a:schemeClr val="bg1"/>
                </a:solidFill>
              </a:rPr>
              <a:t>and cuttings while working</a:t>
            </a:r>
            <a:r>
              <a:rPr lang="en-US" sz="1800" dirty="0">
                <a:solidFill>
                  <a:schemeClr val="bg1"/>
                </a:solidFill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/>
                </a:solidFill>
              </a:rPr>
              <a:t>Dispose </a:t>
            </a:r>
            <a:r>
              <a:rPr lang="en-US" sz="1800" dirty="0">
                <a:solidFill>
                  <a:schemeClr val="bg1"/>
                </a:solidFill>
              </a:rPr>
              <a:t>of </a:t>
            </a:r>
            <a:r>
              <a:rPr lang="en-US" sz="1800" dirty="0" smtClean="0">
                <a:solidFill>
                  <a:schemeClr val="bg1"/>
                </a:solidFill>
              </a:rPr>
              <a:t>slurry according </a:t>
            </a:r>
            <a:r>
              <a:rPr lang="en-US" sz="1800" dirty="0">
                <a:solidFill>
                  <a:schemeClr val="bg1"/>
                </a:solidFill>
              </a:rPr>
              <a:t>to </a:t>
            </a:r>
            <a:r>
              <a:rPr lang="en-US" sz="1800" dirty="0" smtClean="0">
                <a:solidFill>
                  <a:schemeClr val="bg1"/>
                </a:solidFill>
              </a:rPr>
              <a:t>established procedures</a:t>
            </a:r>
            <a:r>
              <a:rPr lang="en-US" sz="18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282897" y="5111498"/>
            <a:ext cx="32157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/>
                </a:solidFill>
              </a:rPr>
              <a:t>Locate </a:t>
            </a:r>
            <a:r>
              <a:rPr lang="en-US" sz="1800" dirty="0">
                <a:solidFill>
                  <a:schemeClr val="bg1"/>
                </a:solidFill>
              </a:rPr>
              <a:t>stockpiles </a:t>
            </a:r>
            <a:r>
              <a:rPr lang="en-US" sz="1800" dirty="0" smtClean="0">
                <a:solidFill>
                  <a:schemeClr val="bg1"/>
                </a:solidFill>
              </a:rPr>
              <a:t>on a </a:t>
            </a:r>
            <a:r>
              <a:rPr lang="en-US" sz="1800" dirty="0">
                <a:solidFill>
                  <a:schemeClr val="bg1"/>
                </a:solidFill>
              </a:rPr>
              <a:t>paved surface.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/>
                </a:solidFill>
              </a:rPr>
              <a:t>Cover </a:t>
            </a:r>
            <a:r>
              <a:rPr lang="en-US" sz="1800" dirty="0">
                <a:solidFill>
                  <a:schemeClr val="bg1"/>
                </a:solidFill>
              </a:rPr>
              <a:t>the </a:t>
            </a:r>
            <a:r>
              <a:rPr lang="en-US" sz="1800" dirty="0" smtClean="0">
                <a:solidFill>
                  <a:schemeClr val="bg1"/>
                </a:solidFill>
              </a:rPr>
              <a:t>stockpiles to </a:t>
            </a:r>
            <a:r>
              <a:rPr lang="en-US" sz="1800" dirty="0">
                <a:solidFill>
                  <a:schemeClr val="bg1"/>
                </a:solidFill>
              </a:rPr>
              <a:t>prevent </a:t>
            </a:r>
            <a:r>
              <a:rPr lang="en-US" sz="1800" dirty="0" smtClean="0">
                <a:solidFill>
                  <a:schemeClr val="bg1"/>
                </a:solidFill>
              </a:rPr>
              <a:t>contact with </a:t>
            </a:r>
            <a:r>
              <a:rPr lang="en-US" sz="1800" dirty="0">
                <a:solidFill>
                  <a:schemeClr val="bg1"/>
                </a:solidFill>
              </a:rPr>
              <a:t>rain.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047179" y="5111498"/>
            <a:ext cx="32069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/>
                </a:solidFill>
              </a:rPr>
              <a:t>Protect inlets while </a:t>
            </a:r>
            <a:r>
              <a:rPr lang="en-US" sz="1800" dirty="0">
                <a:solidFill>
                  <a:schemeClr val="bg1"/>
                </a:solidFill>
              </a:rPr>
              <a:t>working.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/>
                </a:solidFill>
              </a:rPr>
              <a:t>Use appropriate erosion </a:t>
            </a:r>
            <a:r>
              <a:rPr lang="en-US" sz="1800" dirty="0">
                <a:solidFill>
                  <a:schemeClr val="bg1"/>
                </a:solidFill>
              </a:rPr>
              <a:t>and </a:t>
            </a:r>
            <a:r>
              <a:rPr lang="en-US" sz="1800" dirty="0" smtClean="0">
                <a:solidFill>
                  <a:schemeClr val="bg1"/>
                </a:solidFill>
              </a:rPr>
              <a:t>sediment control </a:t>
            </a:r>
            <a:r>
              <a:rPr lang="en-US" sz="1800" dirty="0">
                <a:solidFill>
                  <a:schemeClr val="bg1"/>
                </a:solidFill>
              </a:rPr>
              <a:t>methods</a:t>
            </a:r>
            <a:r>
              <a:rPr lang="en-US" sz="1800" dirty="0" smtClean="0">
                <a:solidFill>
                  <a:schemeClr val="bg1"/>
                </a:solidFill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/>
                </a:solidFill>
              </a:rPr>
              <a:t>Inspect control methods as needed.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1820250" y="5111498"/>
            <a:ext cx="31981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/>
                </a:solidFill>
              </a:rPr>
              <a:t>Mix </a:t>
            </a:r>
            <a:r>
              <a:rPr lang="en-US" sz="1800" dirty="0">
                <a:solidFill>
                  <a:schemeClr val="bg1"/>
                </a:solidFill>
              </a:rPr>
              <a:t>only the </a:t>
            </a:r>
            <a:r>
              <a:rPr lang="en-US" sz="1800" dirty="0" smtClean="0">
                <a:solidFill>
                  <a:schemeClr val="bg1"/>
                </a:solidFill>
              </a:rPr>
              <a:t>necessary amount</a:t>
            </a:r>
            <a:r>
              <a:rPr lang="en-US" sz="1800" dirty="0">
                <a:solidFill>
                  <a:schemeClr val="bg1"/>
                </a:solidFill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/>
                </a:solidFill>
              </a:rPr>
              <a:t>Use biodegradable products </a:t>
            </a:r>
            <a:r>
              <a:rPr lang="en-US" sz="1800" dirty="0">
                <a:solidFill>
                  <a:schemeClr val="bg1"/>
                </a:solidFill>
              </a:rPr>
              <a:t>rather </a:t>
            </a:r>
            <a:r>
              <a:rPr lang="en-US" sz="1800" dirty="0" smtClean="0">
                <a:solidFill>
                  <a:schemeClr val="bg1"/>
                </a:solidFill>
              </a:rPr>
              <a:t>than diesel</a:t>
            </a:r>
            <a:r>
              <a:rPr lang="en-US" sz="1800" dirty="0">
                <a:solidFill>
                  <a:schemeClr val="bg1"/>
                </a:solidFill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/>
                </a:solidFill>
              </a:rPr>
              <a:t>Sweep </a:t>
            </a:r>
            <a:r>
              <a:rPr lang="en-US" sz="1800" dirty="0">
                <a:solidFill>
                  <a:schemeClr val="bg1"/>
                </a:solidFill>
              </a:rPr>
              <a:t>up </a:t>
            </a:r>
            <a:r>
              <a:rPr lang="en-US" sz="1800" dirty="0" smtClean="0">
                <a:solidFill>
                  <a:schemeClr val="bg1"/>
                </a:solidFill>
              </a:rPr>
              <a:t>and properly </a:t>
            </a:r>
            <a:r>
              <a:rPr lang="en-US" sz="1800" dirty="0">
                <a:solidFill>
                  <a:schemeClr val="bg1"/>
                </a:solidFill>
              </a:rPr>
              <a:t>dispose of </a:t>
            </a:r>
            <a:r>
              <a:rPr lang="en-US" sz="1800" dirty="0" smtClean="0">
                <a:solidFill>
                  <a:schemeClr val="bg1"/>
                </a:solidFill>
              </a:rPr>
              <a:t>all spent </a:t>
            </a:r>
            <a:r>
              <a:rPr lang="en-US" sz="1800" dirty="0">
                <a:solidFill>
                  <a:schemeClr val="bg1"/>
                </a:solidFill>
              </a:rPr>
              <a:t>material.</a:t>
            </a:r>
          </a:p>
        </p:txBody>
      </p:sp>
    </p:spTree>
    <p:extLst>
      <p:ext uri="{BB962C8B-B14F-4D97-AF65-F5344CB8AC3E}">
        <p14:creationId xmlns:p14="http://schemas.microsoft.com/office/powerpoint/2010/main" val="23022418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85225"/>
            <a:ext cx="1554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cap="all" dirty="0">
                <a:latin typeface="Stencil Std" panose="04020904080802020404" pitchFamily="82" charset="0"/>
              </a:rPr>
              <a:t>DO YOUR PART—KEEP POLLUTION OUT OF STORM DRAINS &amp; WATERWAYS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720179"/>
            <a:ext cx="15544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cap="all" dirty="0" smtClean="0">
                <a:solidFill>
                  <a:schemeClr val="accent5">
                    <a:lumMod val="75000"/>
                  </a:schemeClr>
                </a:solidFill>
                <a:latin typeface="Stencil Std" panose="04020904080802020404" pitchFamily="82" charset="0"/>
              </a:rPr>
              <a:t>Solid Waste Operations: Trash Collection</a:t>
            </a:r>
            <a:endParaRPr lang="en-US" sz="2500" cap="all" dirty="0">
              <a:solidFill>
                <a:schemeClr val="accent5">
                  <a:lumMod val="75000"/>
                </a:schemeClr>
              </a:solidFill>
              <a:latin typeface="Stencil Std" panose="04020904080802020404" pitchFamily="8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95" y="8053495"/>
            <a:ext cx="1173480" cy="17153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168246" y="8021208"/>
            <a:ext cx="7368540" cy="46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cap="all" dirty="0" smtClean="0">
                <a:latin typeface="Stencil Std" panose="04020904080802020404" pitchFamily="82" charset="0"/>
              </a:rPr>
              <a:t>REPORT </a:t>
            </a:r>
            <a:r>
              <a:rPr lang="en-US" sz="2400" cap="all" dirty="0" smtClean="0">
                <a:latin typeface="Stencil Std" panose="04020904080802020404" pitchFamily="82" charset="0"/>
              </a:rPr>
              <a:t>POLLUTION</a:t>
            </a:r>
            <a:r>
              <a:rPr lang="en-US" cap="all" dirty="0" smtClean="0">
                <a:latin typeface="Stencil Std" panose="04020904080802020404" pitchFamily="82" charset="0"/>
              </a:rPr>
              <a:t> &amp; ILLEGAL DUMPING</a:t>
            </a:r>
            <a:endParaRPr lang="en-US" cap="all" dirty="0">
              <a:latin typeface="Stencil Std" panose="04020904080802020404" pitchFamily="8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78383" y="8470582"/>
            <a:ext cx="111482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Be our eyes—look for and report signs of water pollution.</a:t>
            </a:r>
          </a:p>
          <a:p>
            <a:pPr algn="ctr"/>
            <a:r>
              <a:rPr lang="en-US" sz="1800" dirty="0" smtClean="0"/>
              <a:t>Signs include odor, an oily sheen on the water’s surface, colored or cloudy water, dead or dying fish, and excess trash.</a:t>
            </a:r>
          </a:p>
          <a:p>
            <a:pPr algn="ctr"/>
            <a:r>
              <a:rPr lang="en-US" sz="1800" dirty="0" smtClean="0"/>
              <a:t>Report spills and issues to 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[Contact Department, Phone Number]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sp>
        <p:nvSpPr>
          <p:cNvPr id="15" name="TextBox 14"/>
          <p:cNvSpPr txBox="1"/>
          <p:nvPr/>
        </p:nvSpPr>
        <p:spPr>
          <a:xfrm>
            <a:off x="5764636" y="9646920"/>
            <a:ext cx="41757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Created in partnership with the Regional Stormwater Management Program.</a:t>
            </a:r>
            <a:endParaRPr lang="en-US" sz="1000" dirty="0"/>
          </a:p>
        </p:txBody>
      </p:sp>
      <p:sp>
        <p:nvSpPr>
          <p:cNvPr id="16" name="Rectangle 15"/>
          <p:cNvSpPr/>
          <p:nvPr/>
        </p:nvSpPr>
        <p:spPr>
          <a:xfrm>
            <a:off x="13426649" y="8249744"/>
            <a:ext cx="1642580" cy="151909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[City Logo]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10369789" y="1304953"/>
            <a:ext cx="4695219" cy="65131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5398254" y="1304953"/>
            <a:ext cx="4695219" cy="65131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426719" y="1304953"/>
            <a:ext cx="4695219" cy="65131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Pentagon 35"/>
          <p:cNvSpPr/>
          <p:nvPr/>
        </p:nvSpPr>
        <p:spPr>
          <a:xfrm rot="16200000">
            <a:off x="1115428" y="3836642"/>
            <a:ext cx="3317800" cy="4393098"/>
          </a:xfrm>
          <a:prstGeom prst="homePlate">
            <a:avLst>
              <a:gd name="adj" fmla="val 1349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0" dirty="0"/>
          </a:p>
        </p:txBody>
      </p:sp>
      <p:sp>
        <p:nvSpPr>
          <p:cNvPr id="37" name="Pentagon 36"/>
          <p:cNvSpPr/>
          <p:nvPr/>
        </p:nvSpPr>
        <p:spPr>
          <a:xfrm rot="16200000">
            <a:off x="11058498" y="3837834"/>
            <a:ext cx="3317800" cy="4393098"/>
          </a:xfrm>
          <a:prstGeom prst="homePlate">
            <a:avLst>
              <a:gd name="adj" fmla="val 1349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0" dirty="0"/>
          </a:p>
        </p:txBody>
      </p:sp>
      <p:sp>
        <p:nvSpPr>
          <p:cNvPr id="38" name="Pentagon 37"/>
          <p:cNvSpPr/>
          <p:nvPr/>
        </p:nvSpPr>
        <p:spPr>
          <a:xfrm rot="16200000">
            <a:off x="6086963" y="3836642"/>
            <a:ext cx="3317800" cy="4393098"/>
          </a:xfrm>
          <a:prstGeom prst="homePlate">
            <a:avLst>
              <a:gd name="adj" fmla="val 1349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0" dirty="0"/>
          </a:p>
        </p:txBody>
      </p:sp>
      <p:sp>
        <p:nvSpPr>
          <p:cNvPr id="39" name="Rectangle 38"/>
          <p:cNvSpPr/>
          <p:nvPr/>
        </p:nvSpPr>
        <p:spPr>
          <a:xfrm>
            <a:off x="577779" y="1368612"/>
            <a:ext cx="4393099" cy="29887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5549313" y="1368611"/>
            <a:ext cx="4393099" cy="29887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10520848" y="1368610"/>
            <a:ext cx="4393099" cy="29887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633413" y="4687217"/>
            <a:ext cx="4279900" cy="46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Liquid &amp; Hazardous Waste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605912" y="4675646"/>
            <a:ext cx="4279900" cy="46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Litter Awareness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0577448" y="4650932"/>
            <a:ext cx="4279900" cy="46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Spills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33413" y="5190614"/>
            <a:ext cx="42799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Do </a:t>
            </a:r>
            <a:r>
              <a:rPr lang="en-US" sz="1600" dirty="0">
                <a:solidFill>
                  <a:schemeClr val="bg1"/>
                </a:solidFill>
              </a:rPr>
              <a:t>not pick up liquid waste, such </a:t>
            </a:r>
            <a:r>
              <a:rPr lang="en-US" sz="1600" dirty="0" smtClean="0">
                <a:solidFill>
                  <a:schemeClr val="bg1"/>
                </a:solidFill>
              </a:rPr>
              <a:t>as used </a:t>
            </a:r>
            <a:r>
              <a:rPr lang="en-US" sz="1600" dirty="0">
                <a:solidFill>
                  <a:schemeClr val="bg1"/>
                </a:solidFill>
              </a:rPr>
              <a:t>motor oil, paint, antifreeze, </a:t>
            </a:r>
            <a:r>
              <a:rPr lang="en-US" sz="1600" dirty="0" smtClean="0">
                <a:solidFill>
                  <a:schemeClr val="bg1"/>
                </a:solidFill>
              </a:rPr>
              <a:t>cooling liquids</a:t>
            </a:r>
            <a:r>
              <a:rPr lang="en-US" sz="1600" dirty="0">
                <a:solidFill>
                  <a:schemeClr val="bg1"/>
                </a:solidFill>
              </a:rPr>
              <a:t>, and cooking oil.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Do </a:t>
            </a:r>
            <a:r>
              <a:rPr lang="en-US" sz="1600" dirty="0">
                <a:solidFill>
                  <a:schemeClr val="bg1"/>
                </a:solidFill>
              </a:rPr>
              <a:t>not pick up </a:t>
            </a:r>
            <a:r>
              <a:rPr lang="en-US" sz="1600" dirty="0" smtClean="0">
                <a:solidFill>
                  <a:schemeClr val="bg1"/>
                </a:solidFill>
              </a:rPr>
              <a:t>flammables</a:t>
            </a:r>
            <a:r>
              <a:rPr lang="en-US" sz="1600" dirty="0">
                <a:solidFill>
                  <a:schemeClr val="bg1"/>
                </a:solidFill>
              </a:rPr>
              <a:t>, toxic </a:t>
            </a:r>
            <a:r>
              <a:rPr lang="en-US" sz="1600" dirty="0" smtClean="0">
                <a:solidFill>
                  <a:schemeClr val="bg1"/>
                </a:solidFill>
              </a:rPr>
              <a:t>waste, or </a:t>
            </a:r>
            <a:r>
              <a:rPr lang="en-US" sz="1600" dirty="0">
                <a:solidFill>
                  <a:schemeClr val="bg1"/>
                </a:solidFill>
              </a:rPr>
              <a:t>explosives, such as used batteries</a:t>
            </a:r>
            <a:r>
              <a:rPr lang="en-US" sz="1600" dirty="0" smtClean="0">
                <a:solidFill>
                  <a:schemeClr val="bg1"/>
                </a:solidFill>
              </a:rPr>
              <a:t>, solvents </a:t>
            </a:r>
            <a:r>
              <a:rPr lang="en-US" sz="1600" dirty="0">
                <a:solidFill>
                  <a:schemeClr val="bg1"/>
                </a:solidFill>
              </a:rPr>
              <a:t>and fuels, pesticides </a:t>
            </a:r>
            <a:r>
              <a:rPr lang="en-US" sz="1600" dirty="0" smtClean="0">
                <a:solidFill>
                  <a:schemeClr val="bg1"/>
                </a:solidFill>
              </a:rPr>
              <a:t>and fertilizers</a:t>
            </a:r>
            <a:r>
              <a:rPr lang="en-US" sz="1600" dirty="0">
                <a:solidFill>
                  <a:schemeClr val="bg1"/>
                </a:solidFill>
              </a:rPr>
              <a:t>, </a:t>
            </a:r>
            <a:r>
              <a:rPr lang="en-US" sz="1600" dirty="0" smtClean="0">
                <a:solidFill>
                  <a:schemeClr val="bg1"/>
                </a:solidFill>
              </a:rPr>
              <a:t>fireworks </a:t>
            </a:r>
            <a:r>
              <a:rPr lang="en-US" sz="1600" dirty="0">
                <a:solidFill>
                  <a:schemeClr val="bg1"/>
                </a:solidFill>
              </a:rPr>
              <a:t>and </a:t>
            </a:r>
            <a:r>
              <a:rPr lang="en-US" sz="1600" dirty="0" smtClean="0">
                <a:solidFill>
                  <a:schemeClr val="bg1"/>
                </a:solidFill>
              </a:rPr>
              <a:t>ammunition, fluorescent </a:t>
            </a:r>
            <a:r>
              <a:rPr lang="en-US" sz="1600" dirty="0">
                <a:solidFill>
                  <a:schemeClr val="bg1"/>
                </a:solidFill>
              </a:rPr>
              <a:t>bulbs, and </a:t>
            </a:r>
            <a:r>
              <a:rPr lang="en-US" sz="1600" dirty="0" smtClean="0">
                <a:solidFill>
                  <a:schemeClr val="bg1"/>
                </a:solidFill>
              </a:rPr>
              <a:t/>
            </a:r>
            <a:br>
              <a:rPr lang="en-US" sz="1600" dirty="0" smtClean="0">
                <a:solidFill>
                  <a:schemeClr val="bg1"/>
                </a:solidFill>
              </a:rPr>
            </a:br>
            <a:r>
              <a:rPr lang="en-US" sz="1600" dirty="0" smtClean="0">
                <a:solidFill>
                  <a:schemeClr val="bg1"/>
                </a:solidFill>
              </a:rPr>
              <a:t>pool </a:t>
            </a:r>
            <a:r>
              <a:rPr lang="en-US" sz="1600" dirty="0">
                <a:solidFill>
                  <a:schemeClr val="bg1"/>
                </a:solidFill>
              </a:rPr>
              <a:t>chemicals.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Notify </a:t>
            </a:r>
            <a:r>
              <a:rPr lang="en-US" sz="1600" dirty="0">
                <a:solidFill>
                  <a:schemeClr val="bg1"/>
                </a:solidFill>
              </a:rPr>
              <a:t>residents about household </a:t>
            </a:r>
            <a:r>
              <a:rPr lang="en-US" sz="1600" dirty="0" smtClean="0">
                <a:solidFill>
                  <a:schemeClr val="bg1"/>
                </a:solidFill>
              </a:rPr>
              <a:t>waste collection </a:t>
            </a:r>
            <a:r>
              <a:rPr lang="en-US" sz="1600" dirty="0">
                <a:solidFill>
                  <a:schemeClr val="bg1"/>
                </a:solidFill>
              </a:rPr>
              <a:t>opportunities.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605912" y="5202972"/>
            <a:ext cx="42799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Notify </a:t>
            </a:r>
            <a:r>
              <a:rPr lang="en-US" sz="1600" dirty="0">
                <a:solidFill>
                  <a:schemeClr val="bg1"/>
                </a:solidFill>
              </a:rPr>
              <a:t>residents of persistent </a:t>
            </a:r>
            <a:r>
              <a:rPr lang="en-US" sz="1600" dirty="0" smtClean="0">
                <a:solidFill>
                  <a:schemeClr val="bg1"/>
                </a:solidFill>
              </a:rPr>
              <a:t>problems with </a:t>
            </a:r>
            <a:r>
              <a:rPr lang="en-US" sz="1600" dirty="0">
                <a:solidFill>
                  <a:schemeClr val="bg1"/>
                </a:solidFill>
              </a:rPr>
              <a:t>scattered trash.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Watch </a:t>
            </a:r>
            <a:r>
              <a:rPr lang="en-US" sz="1600" dirty="0">
                <a:solidFill>
                  <a:schemeClr val="bg1"/>
                </a:solidFill>
              </a:rPr>
              <a:t>the area around the hopper </a:t>
            </a:r>
            <a:r>
              <a:rPr lang="en-US" sz="1600" dirty="0" smtClean="0">
                <a:solidFill>
                  <a:schemeClr val="bg1"/>
                </a:solidFill>
              </a:rPr>
              <a:t>and avoid </a:t>
            </a:r>
            <a:r>
              <a:rPr lang="en-US" sz="1600" dirty="0">
                <a:solidFill>
                  <a:schemeClr val="bg1"/>
                </a:solidFill>
              </a:rPr>
              <a:t>leaving litter behind.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Pick </a:t>
            </a:r>
            <a:r>
              <a:rPr lang="en-US" sz="1600" dirty="0">
                <a:solidFill>
                  <a:schemeClr val="bg1"/>
                </a:solidFill>
              </a:rPr>
              <a:t>up any trash that falls from the </a:t>
            </a:r>
            <a:r>
              <a:rPr lang="en-US" sz="1600" dirty="0" smtClean="0">
                <a:solidFill>
                  <a:schemeClr val="bg1"/>
                </a:solidFill>
              </a:rPr>
              <a:t>truck during </a:t>
            </a:r>
            <a:r>
              <a:rPr lang="en-US" sz="1600" dirty="0">
                <a:solidFill>
                  <a:schemeClr val="bg1"/>
                </a:solidFill>
              </a:rPr>
              <a:t>compaction</a:t>
            </a:r>
            <a:r>
              <a:rPr lang="en-US" sz="1600" dirty="0" smtClean="0">
                <a:solidFill>
                  <a:schemeClr val="bg1"/>
                </a:solidFill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Cover open-topped trucks or roll-off containers with tarps.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0577447" y="5202972"/>
            <a:ext cx="42799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Carry </a:t>
            </a:r>
            <a:r>
              <a:rPr lang="en-US" sz="1600" dirty="0">
                <a:solidFill>
                  <a:schemeClr val="bg1"/>
                </a:solidFill>
              </a:rPr>
              <a:t>spill kits on collection trucks </a:t>
            </a:r>
            <a:r>
              <a:rPr lang="en-US" sz="1600" dirty="0" smtClean="0">
                <a:solidFill>
                  <a:schemeClr val="bg1"/>
                </a:solidFill>
              </a:rPr>
              <a:t>and service </a:t>
            </a:r>
            <a:r>
              <a:rPr lang="en-US" sz="1600" dirty="0">
                <a:solidFill>
                  <a:schemeClr val="bg1"/>
                </a:solidFill>
              </a:rPr>
              <a:t>vehicles. Kits should </a:t>
            </a:r>
            <a:r>
              <a:rPr lang="en-US" sz="1600" dirty="0" smtClean="0">
                <a:solidFill>
                  <a:schemeClr val="bg1"/>
                </a:solidFill>
              </a:rPr>
              <a:t>include brooms</a:t>
            </a:r>
            <a:r>
              <a:rPr lang="en-US" sz="1600" dirty="0">
                <a:solidFill>
                  <a:schemeClr val="bg1"/>
                </a:solidFill>
              </a:rPr>
              <a:t>, shovels, absorbents, </a:t>
            </a:r>
            <a:r>
              <a:rPr lang="en-US" sz="1600" dirty="0" smtClean="0">
                <a:solidFill>
                  <a:schemeClr val="bg1"/>
                </a:solidFill>
              </a:rPr>
              <a:t>pop-up pools</a:t>
            </a:r>
            <a:r>
              <a:rPr lang="en-US" sz="1600" dirty="0">
                <a:solidFill>
                  <a:schemeClr val="bg1"/>
                </a:solidFill>
              </a:rPr>
              <a:t>, and gloves.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Clean </a:t>
            </a:r>
            <a:r>
              <a:rPr lang="en-US" sz="1600" dirty="0">
                <a:solidFill>
                  <a:schemeClr val="bg1"/>
                </a:solidFill>
              </a:rPr>
              <a:t>up spills immediately.</a:t>
            </a:r>
          </a:p>
        </p:txBody>
      </p:sp>
      <p:pic>
        <p:nvPicPr>
          <p:cNvPr id="48" name="Picture Placeholder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447" y="1426450"/>
            <a:ext cx="4279900" cy="2868432"/>
          </a:xfrm>
          <a:prstGeom prst="rect">
            <a:avLst/>
          </a:prstGeom>
        </p:spPr>
      </p:pic>
      <p:pic>
        <p:nvPicPr>
          <p:cNvPr id="49" name="Picture Placeholder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912" y="1426450"/>
            <a:ext cx="4279899" cy="2868432"/>
          </a:xfrm>
          <a:prstGeom prst="rect">
            <a:avLst/>
          </a:prstGeom>
        </p:spPr>
      </p:pic>
      <p:pic>
        <p:nvPicPr>
          <p:cNvPr id="50" name="Picture Placeholder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3" y="1426450"/>
            <a:ext cx="4279900" cy="287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4594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85225"/>
            <a:ext cx="1554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cap="all" dirty="0" smtClean="0">
                <a:latin typeface="Stencil Std" panose="04020904080802020404" pitchFamily="82" charset="0"/>
              </a:rPr>
              <a:t>DO YOUR PART—KEEP POLLUTION OUT OF STORM DRAINS &amp; WATERWAYS</a:t>
            </a:r>
            <a:endParaRPr lang="en-US" sz="3000" cap="all" dirty="0">
              <a:latin typeface="Stencil Std" panose="04020904080802020404" pitchFamily="8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720179"/>
            <a:ext cx="15544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cap="all" dirty="0">
                <a:solidFill>
                  <a:schemeClr val="accent5">
                    <a:lumMod val="75000"/>
                  </a:schemeClr>
                </a:solidFill>
                <a:latin typeface="Stencil Std" panose="04020904080802020404" pitchFamily="82" charset="0"/>
              </a:rPr>
              <a:t>solid waste vehicle operation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380999" y="1304953"/>
            <a:ext cx="3485271" cy="65131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145279" y="1304954"/>
            <a:ext cx="3485271" cy="65131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909559" y="1304955"/>
            <a:ext cx="3485271" cy="65131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1673839" y="1304954"/>
            <a:ext cx="3485271" cy="65131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95" y="8053495"/>
            <a:ext cx="1173480" cy="17153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142927" y="8021208"/>
            <a:ext cx="7249551" cy="46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cap="all" dirty="0">
                <a:latin typeface="Stencil Std" panose="04020904080802020404" pitchFamily="82" charset="0"/>
              </a:rPr>
              <a:t>report pollution </a:t>
            </a:r>
            <a:r>
              <a:rPr lang="en-US" cap="all" dirty="0" smtClean="0">
                <a:latin typeface="Stencil Std" panose="04020904080802020404" pitchFamily="82" charset="0"/>
              </a:rPr>
              <a:t>&amp; </a:t>
            </a:r>
            <a:r>
              <a:rPr lang="en-US" cap="all" dirty="0">
                <a:latin typeface="Stencil Std" panose="04020904080802020404" pitchFamily="82" charset="0"/>
              </a:rPr>
              <a:t>illegal dumping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60322" y="8470582"/>
            <a:ext cx="11414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Be our eyes—look for and report signs of water pollution.</a:t>
            </a:r>
          </a:p>
          <a:p>
            <a:pPr algn="ctr"/>
            <a:r>
              <a:rPr lang="en-US" sz="1800" dirty="0"/>
              <a:t>Signs include odor, an oily sheen on the water’s surface, colored or cloudy water, dead or dying </a:t>
            </a:r>
            <a:r>
              <a:rPr lang="en-US" sz="1800" dirty="0" smtClean="0"/>
              <a:t>fish</a:t>
            </a:r>
            <a:r>
              <a:rPr lang="en-US" sz="1800" dirty="0"/>
              <a:t>, and excess trash.</a:t>
            </a:r>
          </a:p>
          <a:p>
            <a:pPr algn="ctr"/>
            <a:r>
              <a:rPr lang="en-US" sz="1800" dirty="0"/>
              <a:t>Report spills and issues to 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[Contact Department, Phone Number].</a:t>
            </a:r>
            <a:endParaRPr lang="en-US" sz="1800" dirty="0"/>
          </a:p>
        </p:txBody>
      </p:sp>
      <p:sp>
        <p:nvSpPr>
          <p:cNvPr id="15" name="TextBox 14"/>
          <p:cNvSpPr txBox="1"/>
          <p:nvPr/>
        </p:nvSpPr>
        <p:spPr>
          <a:xfrm>
            <a:off x="5679822" y="9646920"/>
            <a:ext cx="41757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Created in partnership with the Regional Stormwater Management Program.</a:t>
            </a:r>
            <a:endParaRPr lang="en-US" sz="1000" dirty="0"/>
          </a:p>
        </p:txBody>
      </p:sp>
      <p:sp>
        <p:nvSpPr>
          <p:cNvPr id="16" name="Rectangle 15"/>
          <p:cNvSpPr/>
          <p:nvPr/>
        </p:nvSpPr>
        <p:spPr>
          <a:xfrm>
            <a:off x="13421082" y="8249744"/>
            <a:ext cx="1722120" cy="151909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[City Logo]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5423" y="1450241"/>
            <a:ext cx="3161060" cy="20038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02"/>
          <a:stretch/>
        </p:blipFill>
        <p:spPr>
          <a:xfrm>
            <a:off x="8047179" y="1450241"/>
            <a:ext cx="3206978" cy="19907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98"/>
          <a:stretch/>
        </p:blipFill>
        <p:spPr>
          <a:xfrm>
            <a:off x="4282897" y="1450241"/>
            <a:ext cx="3215769" cy="19787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72"/>
          <a:stretch/>
        </p:blipFill>
        <p:spPr>
          <a:xfrm>
            <a:off x="561743" y="1450242"/>
            <a:ext cx="3111937" cy="19667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21" name="Pentagon 20"/>
          <p:cNvSpPr/>
          <p:nvPr/>
        </p:nvSpPr>
        <p:spPr>
          <a:xfrm rot="16200000">
            <a:off x="148235" y="4133493"/>
            <a:ext cx="3956539" cy="3215769"/>
          </a:xfrm>
          <a:prstGeom prst="homePlate">
            <a:avLst>
              <a:gd name="adj" fmla="val 18704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Pentagon 21"/>
          <p:cNvSpPr/>
          <p:nvPr/>
        </p:nvSpPr>
        <p:spPr>
          <a:xfrm rot="16200000">
            <a:off x="3912513" y="4114732"/>
            <a:ext cx="3956539" cy="3215769"/>
          </a:xfrm>
          <a:prstGeom prst="homePlate">
            <a:avLst>
              <a:gd name="adj" fmla="val 18704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Pentagon 22"/>
          <p:cNvSpPr/>
          <p:nvPr/>
        </p:nvSpPr>
        <p:spPr>
          <a:xfrm rot="16200000">
            <a:off x="7668002" y="4133493"/>
            <a:ext cx="3956539" cy="3215770"/>
          </a:xfrm>
          <a:prstGeom prst="homePlate">
            <a:avLst>
              <a:gd name="adj" fmla="val 18704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Pentagon 23"/>
          <p:cNvSpPr/>
          <p:nvPr/>
        </p:nvSpPr>
        <p:spPr>
          <a:xfrm rot="16200000">
            <a:off x="11432281" y="4133492"/>
            <a:ext cx="3956539" cy="3215771"/>
          </a:xfrm>
          <a:prstGeom prst="homePlate">
            <a:avLst>
              <a:gd name="adj" fmla="val 18704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18620" y="4215258"/>
            <a:ext cx="3215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Leaks &amp; Spills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274107" y="4215259"/>
            <a:ext cx="3224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Malfunctioning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Equipment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029594" y="4215259"/>
            <a:ext cx="3224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Washing Vehicles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1813471" y="4215259"/>
            <a:ext cx="3204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Hopper Drain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18620" y="5086783"/>
            <a:ext cx="32157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/>
                </a:solidFill>
              </a:rPr>
              <a:t>Check </a:t>
            </a:r>
            <a:r>
              <a:rPr lang="en-US" sz="1800" dirty="0">
                <a:solidFill>
                  <a:schemeClr val="bg1"/>
                </a:solidFill>
              </a:rPr>
              <a:t>vehicles frequently </a:t>
            </a:r>
            <a:r>
              <a:rPr lang="en-US" sz="1800" dirty="0" smtClean="0">
                <a:solidFill>
                  <a:schemeClr val="bg1"/>
                </a:solidFill>
              </a:rPr>
              <a:t>for leaking </a:t>
            </a:r>
            <a:r>
              <a:rPr lang="en-US" sz="1800" dirty="0">
                <a:solidFill>
                  <a:schemeClr val="bg1"/>
                </a:solidFill>
              </a:rPr>
              <a:t>fluids. </a:t>
            </a:r>
            <a:r>
              <a:rPr lang="en-US" sz="1800" dirty="0" smtClean="0">
                <a:solidFill>
                  <a:schemeClr val="bg1"/>
                </a:solidFill>
              </a:rPr>
              <a:t>Notify supervisors </a:t>
            </a:r>
            <a:r>
              <a:rPr lang="en-US" sz="1800" dirty="0">
                <a:solidFill>
                  <a:schemeClr val="bg1"/>
                </a:solidFill>
              </a:rPr>
              <a:t>of major leaks.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/>
                </a:solidFill>
              </a:rPr>
              <a:t>If </a:t>
            </a:r>
            <a:r>
              <a:rPr lang="en-US" sz="1800" dirty="0">
                <a:solidFill>
                  <a:schemeClr val="bg1"/>
                </a:solidFill>
              </a:rPr>
              <a:t>a major leak occurs, </a:t>
            </a:r>
            <a:r>
              <a:rPr lang="en-US" sz="1800" dirty="0" smtClean="0">
                <a:solidFill>
                  <a:schemeClr val="bg1"/>
                </a:solidFill>
              </a:rPr>
              <a:t>take steps </a:t>
            </a:r>
            <a:r>
              <a:rPr lang="en-US" sz="1800" dirty="0">
                <a:solidFill>
                  <a:schemeClr val="bg1"/>
                </a:solidFill>
              </a:rPr>
              <a:t>to stop the leak </a:t>
            </a:r>
            <a:r>
              <a:rPr lang="en-US" sz="1800" dirty="0" smtClean="0">
                <a:solidFill>
                  <a:schemeClr val="bg1"/>
                </a:solidFill>
              </a:rPr>
              <a:t>if possible</a:t>
            </a:r>
            <a:r>
              <a:rPr lang="en-US" sz="1800" dirty="0">
                <a:solidFill>
                  <a:schemeClr val="bg1"/>
                </a:solidFill>
              </a:rPr>
              <a:t>. Contain the </a:t>
            </a:r>
            <a:r>
              <a:rPr lang="en-US" sz="1800" dirty="0" smtClean="0">
                <a:solidFill>
                  <a:schemeClr val="bg1"/>
                </a:solidFill>
              </a:rPr>
              <a:t>leak using </a:t>
            </a:r>
            <a:r>
              <a:rPr lang="en-US" sz="1800" dirty="0">
                <a:solidFill>
                  <a:schemeClr val="bg1"/>
                </a:solidFill>
              </a:rPr>
              <a:t>absorbents.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/>
                </a:solidFill>
              </a:rPr>
              <a:t>Immediately </a:t>
            </a:r>
            <a:r>
              <a:rPr lang="en-US" sz="1800" dirty="0">
                <a:solidFill>
                  <a:schemeClr val="bg1"/>
                </a:solidFill>
              </a:rPr>
              <a:t>clean up spills.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282897" y="5111498"/>
            <a:ext cx="3215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/>
                </a:solidFill>
              </a:rPr>
              <a:t>Report </a:t>
            </a:r>
            <a:r>
              <a:rPr lang="en-US" sz="1800" dirty="0">
                <a:solidFill>
                  <a:schemeClr val="bg1"/>
                </a:solidFill>
              </a:rPr>
              <a:t>any </a:t>
            </a:r>
            <a:r>
              <a:rPr lang="en-US" sz="1800" dirty="0" smtClean="0">
                <a:solidFill>
                  <a:schemeClr val="bg1"/>
                </a:solidFill>
              </a:rPr>
              <a:t>malfunctioning equipment </a:t>
            </a:r>
            <a:r>
              <a:rPr lang="en-US" sz="1800" dirty="0">
                <a:solidFill>
                  <a:schemeClr val="bg1"/>
                </a:solidFill>
              </a:rPr>
              <a:t>to supervisors.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047179" y="5111498"/>
            <a:ext cx="32069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/>
                </a:solidFill>
              </a:rPr>
              <a:t>Wash </a:t>
            </a:r>
            <a:r>
              <a:rPr lang="en-US" sz="1800" dirty="0">
                <a:solidFill>
                  <a:schemeClr val="bg1"/>
                </a:solidFill>
              </a:rPr>
              <a:t>collection trucks only </a:t>
            </a:r>
            <a:r>
              <a:rPr lang="en-US" sz="1800" dirty="0" smtClean="0">
                <a:solidFill>
                  <a:schemeClr val="bg1"/>
                </a:solidFill>
              </a:rPr>
              <a:t>in facilities </a:t>
            </a:r>
            <a:r>
              <a:rPr lang="en-US" sz="1800" dirty="0">
                <a:solidFill>
                  <a:schemeClr val="bg1"/>
                </a:solidFill>
              </a:rPr>
              <a:t>where wash </a:t>
            </a:r>
            <a:r>
              <a:rPr lang="en-US" sz="1800" dirty="0" smtClean="0">
                <a:solidFill>
                  <a:schemeClr val="bg1"/>
                </a:solidFill>
              </a:rPr>
              <a:t>water either </a:t>
            </a:r>
            <a:r>
              <a:rPr lang="en-US" sz="1800" dirty="0">
                <a:solidFill>
                  <a:schemeClr val="bg1"/>
                </a:solidFill>
              </a:rPr>
              <a:t>drains to the </a:t>
            </a:r>
            <a:r>
              <a:rPr lang="en-US" sz="1800" dirty="0" smtClean="0">
                <a:solidFill>
                  <a:schemeClr val="bg1"/>
                </a:solidFill>
              </a:rPr>
              <a:t>sanitary sewer </a:t>
            </a:r>
            <a:r>
              <a:rPr lang="en-US" sz="1800" dirty="0">
                <a:solidFill>
                  <a:schemeClr val="bg1"/>
                </a:solidFill>
              </a:rPr>
              <a:t>system or is </a:t>
            </a:r>
            <a:r>
              <a:rPr lang="en-US" sz="1800" dirty="0" smtClean="0">
                <a:solidFill>
                  <a:schemeClr val="bg1"/>
                </a:solidFill>
              </a:rPr>
              <a:t>collected and </a:t>
            </a:r>
            <a:r>
              <a:rPr lang="en-US" sz="1800" dirty="0">
                <a:solidFill>
                  <a:schemeClr val="bg1"/>
                </a:solidFill>
              </a:rPr>
              <a:t>recycled.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1820250" y="5111498"/>
            <a:ext cx="31981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/>
                </a:solidFill>
              </a:rPr>
              <a:t>Make </a:t>
            </a:r>
            <a:r>
              <a:rPr lang="en-US" sz="1800" dirty="0">
                <a:solidFill>
                  <a:schemeClr val="bg1"/>
                </a:solidFill>
              </a:rPr>
              <a:t>sure that hopper </a:t>
            </a:r>
            <a:r>
              <a:rPr lang="en-US" sz="1800" dirty="0" smtClean="0">
                <a:solidFill>
                  <a:schemeClr val="bg1"/>
                </a:solidFill>
              </a:rPr>
              <a:t>drain plugs </a:t>
            </a:r>
            <a:r>
              <a:rPr lang="en-US" sz="1800" dirty="0">
                <a:solidFill>
                  <a:schemeClr val="bg1"/>
                </a:solidFill>
              </a:rPr>
              <a:t>are always sealed </a:t>
            </a:r>
            <a:r>
              <a:rPr lang="en-US" sz="1800" dirty="0" smtClean="0">
                <a:solidFill>
                  <a:schemeClr val="bg1"/>
                </a:solidFill>
              </a:rPr>
              <a:t>during collection.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4844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85225"/>
            <a:ext cx="1554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cap="all" dirty="0" smtClean="0">
                <a:latin typeface="Stencil Std" panose="04020904080802020404" pitchFamily="82" charset="0"/>
              </a:rPr>
              <a:t>DO YOUR PART—KEEP POLLUTION OUT OF STORM DRAINS &amp; WATERWAYS</a:t>
            </a:r>
            <a:endParaRPr lang="en-US" sz="3000" cap="all" dirty="0">
              <a:latin typeface="Stencil Std" panose="04020904080802020404" pitchFamily="8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720179"/>
            <a:ext cx="15544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cap="all" dirty="0">
                <a:solidFill>
                  <a:schemeClr val="accent5">
                    <a:lumMod val="75000"/>
                  </a:schemeClr>
                </a:solidFill>
                <a:latin typeface="Stencil Std" panose="04020904080802020404" pitchFamily="82" charset="0"/>
              </a:rPr>
              <a:t>water main repair / dewatering</a:t>
            </a:r>
          </a:p>
        </p:txBody>
      </p:sp>
      <p:sp>
        <p:nvSpPr>
          <p:cNvPr id="7" name="Rectangle 6"/>
          <p:cNvSpPr/>
          <p:nvPr/>
        </p:nvSpPr>
        <p:spPr>
          <a:xfrm>
            <a:off x="380999" y="1304953"/>
            <a:ext cx="3485271" cy="65131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145279" y="1304954"/>
            <a:ext cx="3485271" cy="65131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909559" y="1304955"/>
            <a:ext cx="3485271" cy="65131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1676706" y="1310640"/>
            <a:ext cx="3485271" cy="655516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95" y="8053495"/>
            <a:ext cx="1173480" cy="17153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126017" y="8021208"/>
            <a:ext cx="7249551" cy="46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cap="all" dirty="0">
                <a:latin typeface="Stencil Std" panose="04020904080802020404" pitchFamily="82" charset="0"/>
              </a:rPr>
              <a:t>report pollution </a:t>
            </a:r>
            <a:r>
              <a:rPr lang="en-US" cap="all" dirty="0" smtClean="0">
                <a:latin typeface="Stencil Std" panose="04020904080802020404" pitchFamily="82" charset="0"/>
              </a:rPr>
              <a:t>&amp; </a:t>
            </a:r>
            <a:r>
              <a:rPr lang="en-US" cap="all" dirty="0">
                <a:latin typeface="Stencil Std" panose="04020904080802020404" pitchFamily="82" charset="0"/>
              </a:rPr>
              <a:t>illegal dumping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11052" y="8470582"/>
            <a:ext cx="11079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Be our eyes—look for and report signs of water pollution.</a:t>
            </a:r>
          </a:p>
          <a:p>
            <a:pPr algn="ctr"/>
            <a:r>
              <a:rPr lang="en-US" sz="1800" dirty="0"/>
              <a:t>Signs include odor, an oily sheen on the water’s surface, colored or cloudy water, dead or dying </a:t>
            </a:r>
            <a:r>
              <a:rPr lang="en-US" sz="1800" dirty="0" smtClean="0"/>
              <a:t>fish</a:t>
            </a:r>
            <a:r>
              <a:rPr lang="en-US" sz="1800" dirty="0"/>
              <a:t>, and excess trash.</a:t>
            </a:r>
          </a:p>
          <a:p>
            <a:pPr algn="ctr"/>
            <a:r>
              <a:rPr lang="en-US" sz="1800" dirty="0"/>
              <a:t>Report spills and issues to 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[Contact Department, Phone Number].</a:t>
            </a:r>
            <a:endParaRPr lang="en-US" sz="1800" dirty="0"/>
          </a:p>
        </p:txBody>
      </p:sp>
      <p:sp>
        <p:nvSpPr>
          <p:cNvPr id="15" name="TextBox 14"/>
          <p:cNvSpPr txBox="1"/>
          <p:nvPr/>
        </p:nvSpPr>
        <p:spPr>
          <a:xfrm>
            <a:off x="5662912" y="9645729"/>
            <a:ext cx="41757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Created in partnership with the Regional Stormwater Management Program.</a:t>
            </a:r>
            <a:endParaRPr lang="en-US" sz="1000" dirty="0"/>
          </a:p>
        </p:txBody>
      </p:sp>
      <p:sp>
        <p:nvSpPr>
          <p:cNvPr id="16" name="Rectangle 15"/>
          <p:cNvSpPr/>
          <p:nvPr/>
        </p:nvSpPr>
        <p:spPr>
          <a:xfrm>
            <a:off x="13421082" y="8249744"/>
            <a:ext cx="1722120" cy="151909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[City Logo]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5"/>
          <a:stretch/>
        </p:blipFill>
        <p:spPr>
          <a:xfrm>
            <a:off x="11820250" y="1453958"/>
            <a:ext cx="3198185" cy="20231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3"/>
          <a:stretch/>
        </p:blipFill>
        <p:spPr>
          <a:xfrm>
            <a:off x="8047179" y="1453958"/>
            <a:ext cx="3206978" cy="20472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09"/>
          <a:stretch/>
        </p:blipFill>
        <p:spPr>
          <a:xfrm>
            <a:off x="4282897" y="1453957"/>
            <a:ext cx="3215768" cy="20712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09"/>
          <a:stretch/>
        </p:blipFill>
        <p:spPr>
          <a:xfrm>
            <a:off x="518619" y="1453957"/>
            <a:ext cx="3215770" cy="20712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21" name="Pentagon 20"/>
          <p:cNvSpPr/>
          <p:nvPr/>
        </p:nvSpPr>
        <p:spPr>
          <a:xfrm rot="16200000">
            <a:off x="148235" y="4133493"/>
            <a:ext cx="3956539" cy="3215769"/>
          </a:xfrm>
          <a:prstGeom prst="homePlate">
            <a:avLst>
              <a:gd name="adj" fmla="val 18704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Pentagon 21"/>
          <p:cNvSpPr/>
          <p:nvPr/>
        </p:nvSpPr>
        <p:spPr>
          <a:xfrm rot="16200000">
            <a:off x="3912513" y="4114732"/>
            <a:ext cx="3956539" cy="3215769"/>
          </a:xfrm>
          <a:prstGeom prst="homePlate">
            <a:avLst>
              <a:gd name="adj" fmla="val 18704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Pentagon 22"/>
          <p:cNvSpPr/>
          <p:nvPr/>
        </p:nvSpPr>
        <p:spPr>
          <a:xfrm rot="16200000">
            <a:off x="7668002" y="4133493"/>
            <a:ext cx="3956539" cy="3215770"/>
          </a:xfrm>
          <a:prstGeom prst="homePlate">
            <a:avLst>
              <a:gd name="adj" fmla="val 18704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Pentagon 23"/>
          <p:cNvSpPr/>
          <p:nvPr/>
        </p:nvSpPr>
        <p:spPr>
          <a:xfrm rot="16200000">
            <a:off x="11432281" y="4133492"/>
            <a:ext cx="3956539" cy="3215771"/>
          </a:xfrm>
          <a:prstGeom prst="homePlate">
            <a:avLst>
              <a:gd name="adj" fmla="val 18704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18620" y="4215258"/>
            <a:ext cx="32157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Stormwater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Protection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274107" y="4215259"/>
            <a:ext cx="3224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Dechlorination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029594" y="4215259"/>
            <a:ext cx="3224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Cleanup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813471" y="4215259"/>
            <a:ext cx="3204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Reporting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18620" y="5086783"/>
            <a:ext cx="32157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Protect </a:t>
            </a:r>
            <a:r>
              <a:rPr lang="en-US" sz="1600" dirty="0">
                <a:solidFill>
                  <a:schemeClr val="bg1"/>
                </a:solidFill>
              </a:rPr>
              <a:t>inlets </a:t>
            </a:r>
            <a:r>
              <a:rPr lang="en-US" sz="1600" dirty="0" smtClean="0">
                <a:solidFill>
                  <a:schemeClr val="bg1"/>
                </a:solidFill>
              </a:rPr>
              <a:t>while dewatering for sediment removal.</a:t>
            </a:r>
            <a:endParaRPr lang="en-US" sz="16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Use </a:t>
            </a:r>
            <a:r>
              <a:rPr lang="en-US" sz="1600" dirty="0">
                <a:solidFill>
                  <a:schemeClr val="bg1"/>
                </a:solidFill>
              </a:rPr>
              <a:t>appropriate </a:t>
            </a:r>
            <a:r>
              <a:rPr lang="en-US" sz="1600" dirty="0" smtClean="0">
                <a:solidFill>
                  <a:schemeClr val="bg1"/>
                </a:solidFill>
              </a:rPr>
              <a:t>erosion and </a:t>
            </a:r>
            <a:r>
              <a:rPr lang="en-US" sz="1600" dirty="0">
                <a:solidFill>
                  <a:schemeClr val="bg1"/>
                </a:solidFill>
              </a:rPr>
              <a:t>sediment </a:t>
            </a:r>
            <a:r>
              <a:rPr lang="en-US" sz="1600" dirty="0" smtClean="0">
                <a:solidFill>
                  <a:schemeClr val="bg1"/>
                </a:solidFill>
              </a:rPr>
              <a:t>control methods.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282897" y="5111498"/>
            <a:ext cx="3215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Potable </a:t>
            </a:r>
            <a:r>
              <a:rPr lang="en-US" sz="1600" dirty="0">
                <a:solidFill>
                  <a:schemeClr val="bg1"/>
                </a:solidFill>
              </a:rPr>
              <a:t>water </a:t>
            </a:r>
            <a:r>
              <a:rPr lang="en-US" sz="1600" dirty="0" smtClean="0">
                <a:solidFill>
                  <a:schemeClr val="bg1"/>
                </a:solidFill>
              </a:rPr>
              <a:t>releases must </a:t>
            </a:r>
            <a:r>
              <a:rPr lang="en-US" sz="1600" dirty="0">
                <a:solidFill>
                  <a:schemeClr val="bg1"/>
                </a:solidFill>
              </a:rPr>
              <a:t>be dechlorinated</a:t>
            </a:r>
            <a:r>
              <a:rPr lang="en-US" sz="1600" dirty="0" smtClean="0">
                <a:solidFill>
                  <a:schemeClr val="bg1"/>
                </a:solidFill>
              </a:rPr>
              <a:t>.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047179" y="5111498"/>
            <a:ext cx="320697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At </a:t>
            </a:r>
            <a:r>
              <a:rPr lang="en-US" sz="1600" dirty="0">
                <a:solidFill>
                  <a:schemeClr val="bg1"/>
                </a:solidFill>
              </a:rPr>
              <a:t>the end of </a:t>
            </a:r>
            <a:r>
              <a:rPr lang="en-US" sz="1600" dirty="0" smtClean="0">
                <a:solidFill>
                  <a:schemeClr val="bg1"/>
                </a:solidFill>
              </a:rPr>
              <a:t>the discharge </a:t>
            </a:r>
            <a:r>
              <a:rPr lang="en-US" sz="1600" dirty="0">
                <a:solidFill>
                  <a:schemeClr val="bg1"/>
                </a:solidFill>
              </a:rPr>
              <a:t>event</a:t>
            </a:r>
            <a:r>
              <a:rPr lang="en-US" sz="1600" dirty="0" smtClean="0">
                <a:solidFill>
                  <a:schemeClr val="bg1"/>
                </a:solidFill>
              </a:rPr>
              <a:t>, dechlorination agents must </a:t>
            </a:r>
            <a:r>
              <a:rPr lang="en-US" sz="1600" dirty="0">
                <a:solidFill>
                  <a:schemeClr val="bg1"/>
                </a:solidFill>
              </a:rPr>
              <a:t>be removed.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Clean </a:t>
            </a:r>
            <a:r>
              <a:rPr lang="en-US" sz="1600" dirty="0">
                <a:solidFill>
                  <a:schemeClr val="bg1"/>
                </a:solidFill>
              </a:rPr>
              <a:t>up </a:t>
            </a:r>
            <a:r>
              <a:rPr lang="en-US" sz="1600" dirty="0" smtClean="0">
                <a:solidFill>
                  <a:schemeClr val="bg1"/>
                </a:solidFill>
              </a:rPr>
              <a:t>sediment from </a:t>
            </a:r>
            <a:br>
              <a:rPr lang="en-US" sz="1600" dirty="0" smtClean="0">
                <a:solidFill>
                  <a:schemeClr val="bg1"/>
                </a:solidFill>
              </a:rPr>
            </a:br>
            <a:r>
              <a:rPr lang="en-US" sz="1600" dirty="0" smtClean="0">
                <a:solidFill>
                  <a:schemeClr val="bg1"/>
                </a:solidFill>
              </a:rPr>
              <a:t>the street and inlet protection.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Use a street sweeper if needed.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Do not wash sediments down the storm drain.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1820250" y="5111498"/>
            <a:ext cx="319818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Report </a:t>
            </a:r>
            <a:r>
              <a:rPr lang="en-US" sz="1600" dirty="0">
                <a:solidFill>
                  <a:schemeClr val="bg1"/>
                </a:solidFill>
              </a:rPr>
              <a:t>spills, </a:t>
            </a:r>
            <a:r>
              <a:rPr lang="en-US" sz="1600" dirty="0" smtClean="0">
                <a:solidFill>
                  <a:schemeClr val="bg1"/>
                </a:solidFill>
              </a:rPr>
              <a:t>accidental discharges</a:t>
            </a:r>
            <a:r>
              <a:rPr lang="en-US" sz="1600" dirty="0">
                <a:solidFill>
                  <a:schemeClr val="bg1"/>
                </a:solidFill>
              </a:rPr>
              <a:t>, and </a:t>
            </a:r>
            <a:r>
              <a:rPr lang="en-US" sz="1600" dirty="0" smtClean="0">
                <a:solidFill>
                  <a:schemeClr val="bg1"/>
                </a:solidFill>
              </a:rPr>
              <a:t>fish </a:t>
            </a:r>
            <a:r>
              <a:rPr lang="en-US" sz="1600" dirty="0">
                <a:solidFill>
                  <a:schemeClr val="bg1"/>
                </a:solidFill>
              </a:rPr>
              <a:t>kills </a:t>
            </a:r>
            <a:r>
              <a:rPr lang="en-US" sz="1600" dirty="0" smtClean="0">
                <a:solidFill>
                  <a:schemeClr val="bg1"/>
                </a:solidFill>
              </a:rPr>
              <a:t>to supervisors </a:t>
            </a:r>
            <a:r>
              <a:rPr lang="en-US" sz="1600" dirty="0">
                <a:solidFill>
                  <a:schemeClr val="bg1"/>
                </a:solidFill>
              </a:rPr>
              <a:t>immediately.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Supervisors will report appropriate spills to TCEQ </a:t>
            </a:r>
            <a:r>
              <a:rPr lang="en-US" sz="1600" dirty="0">
                <a:solidFill>
                  <a:schemeClr val="bg1"/>
                </a:solidFill>
              </a:rPr>
              <a:t>within 24 </a:t>
            </a:r>
            <a:r>
              <a:rPr lang="en-US" sz="1600" dirty="0" smtClean="0">
                <a:solidFill>
                  <a:schemeClr val="bg1"/>
                </a:solidFill>
              </a:rPr>
              <a:t>hours, and will report fish </a:t>
            </a:r>
            <a:r>
              <a:rPr lang="en-US" sz="1600" dirty="0">
                <a:solidFill>
                  <a:schemeClr val="bg1"/>
                </a:solidFill>
              </a:rPr>
              <a:t>kills </a:t>
            </a:r>
            <a:r>
              <a:rPr lang="en-US" sz="1600" dirty="0" smtClean="0">
                <a:solidFill>
                  <a:schemeClr val="bg1"/>
                </a:solidFill>
              </a:rPr>
              <a:t>to TCEQ </a:t>
            </a:r>
            <a:r>
              <a:rPr lang="en-US" sz="1600" dirty="0">
                <a:solidFill>
                  <a:schemeClr val="bg1"/>
                </a:solidFill>
              </a:rPr>
              <a:t>and </a:t>
            </a:r>
            <a:r>
              <a:rPr lang="en-US" sz="1600" dirty="0" smtClean="0">
                <a:solidFill>
                  <a:schemeClr val="bg1"/>
                </a:solidFill>
              </a:rPr>
              <a:t>TPWD immediately</a:t>
            </a:r>
            <a:r>
              <a:rPr lang="en-US" sz="16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78496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85225"/>
            <a:ext cx="1554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cap="all" dirty="0" smtClean="0">
                <a:latin typeface="Stencil Std" panose="04020904080802020404" pitchFamily="82" charset="0"/>
              </a:rPr>
              <a:t>DO YOUR PART—KEEP POLLUTION OUT OF STORM DRAINS &amp; WATERWAYS</a:t>
            </a:r>
            <a:endParaRPr lang="en-US" sz="3000" cap="all" dirty="0">
              <a:latin typeface="Stencil Std" panose="04020904080802020404" pitchFamily="8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720179"/>
            <a:ext cx="15544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cap="all" dirty="0" smtClean="0">
                <a:solidFill>
                  <a:schemeClr val="accent5">
                    <a:lumMod val="75000"/>
                  </a:schemeClr>
                </a:solidFill>
                <a:latin typeface="Stencil Std" panose="04020904080802020404" pitchFamily="82" charset="0"/>
              </a:rPr>
              <a:t>FLEET MAINTENANCE</a:t>
            </a:r>
            <a:endParaRPr lang="en-US" sz="2500" cap="all" dirty="0">
              <a:solidFill>
                <a:schemeClr val="accent5">
                  <a:lumMod val="75000"/>
                </a:schemeClr>
              </a:solidFill>
              <a:latin typeface="Stencil Std" panose="04020904080802020404" pitchFamily="8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0999" y="1304953"/>
            <a:ext cx="3485271" cy="65131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145279" y="1304954"/>
            <a:ext cx="3485271" cy="65131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909559" y="1304955"/>
            <a:ext cx="3485271" cy="65131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1673839" y="1304954"/>
            <a:ext cx="3485271" cy="65131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81" y="8053495"/>
            <a:ext cx="1173480" cy="17153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140736" y="8021208"/>
            <a:ext cx="7249551" cy="46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cap="all" dirty="0" smtClean="0">
                <a:latin typeface="Stencil Std" panose="04020904080802020404" pitchFamily="82" charset="0"/>
              </a:rPr>
              <a:t>REPORT </a:t>
            </a:r>
            <a:r>
              <a:rPr lang="en-US" sz="2400" cap="all" dirty="0" smtClean="0">
                <a:latin typeface="Stencil Std" panose="04020904080802020404" pitchFamily="82" charset="0"/>
              </a:rPr>
              <a:t>POLLUTION</a:t>
            </a:r>
            <a:r>
              <a:rPr lang="en-US" cap="all" dirty="0" smtClean="0">
                <a:latin typeface="Stencil Std" panose="04020904080802020404" pitchFamily="82" charset="0"/>
              </a:rPr>
              <a:t> &amp; ILLEGAL DUMPING</a:t>
            </a:r>
            <a:endParaRPr lang="en-US" cap="all" dirty="0">
              <a:latin typeface="Stencil Std" panose="04020904080802020404" pitchFamily="8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87671" y="8470582"/>
            <a:ext cx="111556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Be our eyes—look for and report signs of water pollution.</a:t>
            </a:r>
          </a:p>
          <a:p>
            <a:pPr algn="ctr"/>
            <a:r>
              <a:rPr lang="en-US" sz="1800" dirty="0" smtClean="0"/>
              <a:t>Signs include odor, an oily sheen on the water’s surface, colored or cloudy water, dead or dying fish, and excess trash.</a:t>
            </a:r>
          </a:p>
          <a:p>
            <a:pPr algn="ctr"/>
            <a:r>
              <a:rPr lang="en-US" sz="1800" dirty="0" smtClean="0"/>
              <a:t>Report spills and issues to 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[Contact Department, Phone Number]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sp>
        <p:nvSpPr>
          <p:cNvPr id="15" name="TextBox 14"/>
          <p:cNvSpPr txBox="1"/>
          <p:nvPr/>
        </p:nvSpPr>
        <p:spPr>
          <a:xfrm>
            <a:off x="5677631" y="9646920"/>
            <a:ext cx="41757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Created in partnership with the Regional Stormwater Management Program.</a:t>
            </a:r>
            <a:endParaRPr lang="en-US" sz="1000" dirty="0"/>
          </a:p>
        </p:txBody>
      </p:sp>
      <p:sp>
        <p:nvSpPr>
          <p:cNvPr id="16" name="Rectangle 15"/>
          <p:cNvSpPr/>
          <p:nvPr/>
        </p:nvSpPr>
        <p:spPr>
          <a:xfrm>
            <a:off x="13433439" y="8249744"/>
            <a:ext cx="1722120" cy="151909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[City Logo]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9537" y="1450241"/>
            <a:ext cx="3167605" cy="21592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1569" y="1450241"/>
            <a:ext cx="3174979" cy="21592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3975" y="1450241"/>
            <a:ext cx="3107878" cy="21555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88" y="1450241"/>
            <a:ext cx="3282493" cy="21555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21" name="Pentagon 20"/>
          <p:cNvSpPr/>
          <p:nvPr/>
        </p:nvSpPr>
        <p:spPr>
          <a:xfrm rot="16200000">
            <a:off x="148235" y="4133493"/>
            <a:ext cx="3956539" cy="3215769"/>
          </a:xfrm>
          <a:prstGeom prst="homePlate">
            <a:avLst>
              <a:gd name="adj" fmla="val 18704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Pentagon 21"/>
          <p:cNvSpPr/>
          <p:nvPr/>
        </p:nvSpPr>
        <p:spPr>
          <a:xfrm rot="16200000">
            <a:off x="3912513" y="4114732"/>
            <a:ext cx="3956539" cy="3215769"/>
          </a:xfrm>
          <a:prstGeom prst="homePlate">
            <a:avLst>
              <a:gd name="adj" fmla="val 18704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Pentagon 22"/>
          <p:cNvSpPr/>
          <p:nvPr/>
        </p:nvSpPr>
        <p:spPr>
          <a:xfrm rot="16200000">
            <a:off x="7668002" y="4133493"/>
            <a:ext cx="3956539" cy="3215770"/>
          </a:xfrm>
          <a:prstGeom prst="homePlate">
            <a:avLst>
              <a:gd name="adj" fmla="val 18704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Pentagon 23"/>
          <p:cNvSpPr/>
          <p:nvPr/>
        </p:nvSpPr>
        <p:spPr>
          <a:xfrm rot="16200000">
            <a:off x="11432281" y="4133492"/>
            <a:ext cx="3956539" cy="3215771"/>
          </a:xfrm>
          <a:prstGeom prst="homePlate">
            <a:avLst>
              <a:gd name="adj" fmla="val 18704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18620" y="4215258"/>
            <a:ext cx="3215769" cy="46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Spills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274107" y="4277044"/>
            <a:ext cx="3224560" cy="836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Cleaning Outside </a:t>
            </a:r>
            <a:br>
              <a:rPr lang="en-US" sz="2400" b="1" dirty="0" smtClean="0">
                <a:solidFill>
                  <a:schemeClr val="bg1"/>
                </a:solidFill>
              </a:rPr>
            </a:br>
            <a:r>
              <a:rPr lang="en-US" sz="2400" b="1" dirty="0" smtClean="0">
                <a:solidFill>
                  <a:schemeClr val="bg1"/>
                </a:solidFill>
              </a:rPr>
              <a:t>Work Areas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029594" y="4277044"/>
            <a:ext cx="3206954" cy="46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Cleaning Shop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813471" y="4277044"/>
            <a:ext cx="3183671" cy="836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Used Fluid, Filter, &amp; Battery Disposal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18620" y="5111497"/>
            <a:ext cx="32157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Clean up spills immediately.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Use a drip pan or absorbents for </a:t>
            </a:r>
            <a:r>
              <a:rPr lang="en-US" sz="1800" dirty="0" smtClean="0">
                <a:solidFill>
                  <a:schemeClr val="bg1"/>
                </a:solidFill>
              </a:rPr>
              <a:t>collection.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/>
                </a:solidFill>
              </a:rPr>
              <a:t>Place spent absorbents into appropriately labeled disposal containers.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282897" y="5111498"/>
            <a:ext cx="32157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Clean regularly. Take extra precaution if rain is forecast.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Use dry methods such as sweeping—don’t hose down the work area</a:t>
            </a:r>
            <a:r>
              <a:rPr lang="en-US" sz="1800" dirty="0" smtClean="0">
                <a:solidFill>
                  <a:schemeClr val="bg1"/>
                </a:solidFill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/>
                </a:solidFill>
              </a:rPr>
              <a:t>Make sure that trash receptacles are emptied as needed.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047179" y="5111498"/>
            <a:ext cx="32069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Use dry methods for cleaning when possible.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Dispose of mop water properly. It should go 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into the sanitary sewer system.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Promptly dispose </a:t>
            </a:r>
            <a:br>
              <a:rPr lang="en-US" sz="1800" dirty="0">
                <a:solidFill>
                  <a:schemeClr val="bg1"/>
                </a:solidFill>
              </a:rPr>
            </a:br>
            <a:r>
              <a:rPr lang="en-US" sz="1800" dirty="0">
                <a:solidFill>
                  <a:schemeClr val="bg1"/>
                </a:solidFill>
              </a:rPr>
              <a:t>of waste</a:t>
            </a:r>
            <a:r>
              <a:rPr lang="en-US" sz="1800" dirty="0" smtClean="0">
                <a:solidFill>
                  <a:schemeClr val="bg1"/>
                </a:solidFill>
              </a:rPr>
              <a:t>.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1820250" y="5111498"/>
            <a:ext cx="319818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Store items under cover or in secondary containment.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Store used fluids in labeled containers.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Recycle or properly dispose of used fluids, hydraulic filters, and batteries.</a:t>
            </a:r>
          </a:p>
        </p:txBody>
      </p:sp>
    </p:spTree>
    <p:extLst>
      <p:ext uri="{BB962C8B-B14F-4D97-AF65-F5344CB8AC3E}">
        <p14:creationId xmlns:p14="http://schemas.microsoft.com/office/powerpoint/2010/main" val="33012034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85225"/>
            <a:ext cx="1554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cap="all" dirty="0" smtClean="0">
                <a:latin typeface="Stencil Std" panose="04020904080802020404" pitchFamily="82" charset="0"/>
              </a:rPr>
              <a:t>DO YOUR PART—KEEP POLLUTION OUT OF STORM DRAINS &amp; WATERWAYS</a:t>
            </a:r>
            <a:endParaRPr lang="en-US" sz="3000" cap="all" dirty="0">
              <a:latin typeface="Stencil Std" panose="04020904080802020404" pitchFamily="8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720179"/>
            <a:ext cx="15544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cap="all" dirty="0" smtClean="0">
                <a:solidFill>
                  <a:schemeClr val="accent5">
                    <a:lumMod val="75000"/>
                  </a:schemeClr>
                </a:solidFill>
                <a:latin typeface="Stencil Std" panose="04020904080802020404" pitchFamily="82" charset="0"/>
              </a:rPr>
              <a:t>MATERIALS STORAGE</a:t>
            </a:r>
            <a:endParaRPr lang="en-US" sz="2500" cap="all" dirty="0">
              <a:solidFill>
                <a:schemeClr val="accent5">
                  <a:lumMod val="75000"/>
                </a:schemeClr>
              </a:solidFill>
              <a:latin typeface="Stencil Std" panose="04020904080802020404" pitchFamily="8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0999" y="1304953"/>
            <a:ext cx="3485271" cy="65131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145279" y="1304954"/>
            <a:ext cx="3485271" cy="65131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909559" y="1304955"/>
            <a:ext cx="3485271" cy="65131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1673839" y="1304954"/>
            <a:ext cx="3485271" cy="65131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81" y="8053495"/>
            <a:ext cx="1173480" cy="17153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153783" y="8021208"/>
            <a:ext cx="7249551" cy="46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cap="all" dirty="0" smtClean="0">
                <a:latin typeface="Stencil Std" panose="04020904080802020404" pitchFamily="82" charset="0"/>
              </a:rPr>
              <a:t>REPORT </a:t>
            </a:r>
            <a:r>
              <a:rPr lang="en-US" sz="2400" cap="all" dirty="0" smtClean="0">
                <a:latin typeface="Stencil Std" panose="04020904080802020404" pitchFamily="82" charset="0"/>
              </a:rPr>
              <a:t>POLLUTION</a:t>
            </a:r>
            <a:r>
              <a:rPr lang="en-US" cap="all" dirty="0" smtClean="0">
                <a:latin typeface="Stencil Std" panose="04020904080802020404" pitchFamily="82" charset="0"/>
              </a:rPr>
              <a:t> &amp; ILLEGAL DUMPING</a:t>
            </a:r>
            <a:endParaRPr lang="en-US" cap="all" dirty="0">
              <a:latin typeface="Stencil Std" panose="04020904080802020404" pitchFamily="8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62618" y="8470582"/>
            <a:ext cx="11231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Be our eyes—look for and report signs of water pollution.</a:t>
            </a:r>
          </a:p>
          <a:p>
            <a:pPr algn="ctr"/>
            <a:r>
              <a:rPr lang="en-US" sz="1800" dirty="0" smtClean="0"/>
              <a:t>Signs include odor, an oily sheen on the water’s surface, colored or cloudy water, dead or dying fish, and excess trash.</a:t>
            </a:r>
          </a:p>
          <a:p>
            <a:pPr algn="ctr"/>
            <a:r>
              <a:rPr lang="en-US" sz="1800" dirty="0" smtClean="0"/>
              <a:t>Report spills and issues to 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[Contact Department, Phone Number]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sp>
        <p:nvSpPr>
          <p:cNvPr id="15" name="TextBox 14"/>
          <p:cNvSpPr txBox="1"/>
          <p:nvPr/>
        </p:nvSpPr>
        <p:spPr>
          <a:xfrm>
            <a:off x="5690678" y="9646920"/>
            <a:ext cx="41757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Created in partnership with the Regional Stormwater Management Program.</a:t>
            </a:r>
            <a:endParaRPr lang="en-US" sz="1000" dirty="0"/>
          </a:p>
        </p:txBody>
      </p:sp>
      <p:sp>
        <p:nvSpPr>
          <p:cNvPr id="16" name="Rectangle 15"/>
          <p:cNvSpPr/>
          <p:nvPr/>
        </p:nvSpPr>
        <p:spPr>
          <a:xfrm>
            <a:off x="13433439" y="8249744"/>
            <a:ext cx="1722120" cy="151909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[City Logo]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259"/>
          <a:stretch/>
        </p:blipFill>
        <p:spPr>
          <a:xfrm>
            <a:off x="11808174" y="1449296"/>
            <a:ext cx="3210330" cy="21321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179" y="1449296"/>
            <a:ext cx="3206978" cy="21097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313" y="1449296"/>
            <a:ext cx="3233352" cy="20906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17"/>
          <a:stretch/>
        </p:blipFill>
        <p:spPr>
          <a:xfrm>
            <a:off x="523641" y="1449296"/>
            <a:ext cx="3210748" cy="20940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21" name="Pentagon 20"/>
          <p:cNvSpPr/>
          <p:nvPr/>
        </p:nvSpPr>
        <p:spPr>
          <a:xfrm rot="16200000">
            <a:off x="148235" y="4133493"/>
            <a:ext cx="3956539" cy="3215769"/>
          </a:xfrm>
          <a:prstGeom prst="homePlate">
            <a:avLst>
              <a:gd name="adj" fmla="val 18704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Pentagon 21"/>
          <p:cNvSpPr/>
          <p:nvPr/>
        </p:nvSpPr>
        <p:spPr>
          <a:xfrm rot="16200000">
            <a:off x="3912513" y="4114732"/>
            <a:ext cx="3956539" cy="3215769"/>
          </a:xfrm>
          <a:prstGeom prst="homePlate">
            <a:avLst>
              <a:gd name="adj" fmla="val 18704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Pentagon 22"/>
          <p:cNvSpPr/>
          <p:nvPr/>
        </p:nvSpPr>
        <p:spPr>
          <a:xfrm rot="16200000">
            <a:off x="7668002" y="4133493"/>
            <a:ext cx="3956539" cy="3215770"/>
          </a:xfrm>
          <a:prstGeom prst="homePlate">
            <a:avLst>
              <a:gd name="adj" fmla="val 18704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Pentagon 23"/>
          <p:cNvSpPr/>
          <p:nvPr/>
        </p:nvSpPr>
        <p:spPr>
          <a:xfrm rot="16200000">
            <a:off x="11432281" y="4133492"/>
            <a:ext cx="3956539" cy="3215771"/>
          </a:xfrm>
          <a:prstGeom prst="homePlate">
            <a:avLst>
              <a:gd name="adj" fmla="val 18704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18620" y="4215258"/>
            <a:ext cx="32157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Instructions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&amp; Procedures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274107" y="4215259"/>
            <a:ext cx="3224560" cy="836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Safe Materials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Storage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029594" y="4215259"/>
            <a:ext cx="3224563" cy="46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Containers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1813471" y="4215259"/>
            <a:ext cx="3204964" cy="836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Spill-Trapping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Devices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18620" y="5111497"/>
            <a:ext cx="32157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/>
                </a:solidFill>
              </a:rPr>
              <a:t>Follow label or </a:t>
            </a:r>
            <a:r>
              <a:rPr lang="en-US" sz="1800" dirty="0">
                <a:solidFill>
                  <a:schemeClr val="bg1"/>
                </a:solidFill>
              </a:rPr>
              <a:t>safety data </a:t>
            </a:r>
            <a:r>
              <a:rPr lang="en-US" sz="1800" dirty="0" smtClean="0">
                <a:solidFill>
                  <a:schemeClr val="bg1"/>
                </a:solidFill>
              </a:rPr>
              <a:t>sheet (</a:t>
            </a:r>
            <a:r>
              <a:rPr lang="en-US" sz="1800" dirty="0">
                <a:solidFill>
                  <a:schemeClr val="bg1"/>
                </a:solidFill>
              </a:rPr>
              <a:t>SDS) </a:t>
            </a:r>
            <a:r>
              <a:rPr lang="en-US" sz="1800" dirty="0" smtClean="0">
                <a:solidFill>
                  <a:schemeClr val="bg1"/>
                </a:solidFill>
              </a:rPr>
              <a:t>instructions and established procedures</a:t>
            </a:r>
            <a:r>
              <a:rPr lang="en-US" sz="1800" dirty="0">
                <a:solidFill>
                  <a:schemeClr val="bg1"/>
                </a:solidFill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/>
                </a:solidFill>
              </a:rPr>
              <a:t>Contact supervisors with </a:t>
            </a:r>
            <a:r>
              <a:rPr lang="en-US" sz="1800" dirty="0">
                <a:solidFill>
                  <a:schemeClr val="bg1"/>
                </a:solidFill>
              </a:rPr>
              <a:t>questions</a:t>
            </a:r>
            <a:r>
              <a:rPr lang="en-US" sz="1800" dirty="0" smtClean="0">
                <a:solidFill>
                  <a:schemeClr val="bg1"/>
                </a:solidFill>
              </a:rPr>
              <a:t>.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282897" y="5111498"/>
            <a:ext cx="321576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Store materials </a:t>
            </a:r>
            <a:r>
              <a:rPr lang="en-US" sz="1800" dirty="0" smtClean="0">
                <a:solidFill>
                  <a:schemeClr val="bg1"/>
                </a:solidFill>
              </a:rPr>
              <a:t>away from high-traffic areas (ideally</a:t>
            </a:r>
            <a:r>
              <a:rPr lang="en-US" sz="1800" dirty="0">
                <a:solidFill>
                  <a:schemeClr val="bg1"/>
                </a:solidFill>
              </a:rPr>
              <a:t>, indoors </a:t>
            </a:r>
            <a:r>
              <a:rPr lang="en-US" sz="1800" dirty="0" smtClean="0">
                <a:solidFill>
                  <a:schemeClr val="bg1"/>
                </a:solidFill>
              </a:rPr>
              <a:t>in sealed </a:t>
            </a:r>
            <a:r>
              <a:rPr lang="en-US" sz="1800" dirty="0">
                <a:solidFill>
                  <a:schemeClr val="bg1"/>
                </a:solidFill>
              </a:rPr>
              <a:t>containers).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/>
                </a:solidFill>
              </a:rPr>
              <a:t>Use </a:t>
            </a:r>
            <a:r>
              <a:rPr lang="en-US" sz="1800" dirty="0">
                <a:solidFill>
                  <a:schemeClr val="bg1"/>
                </a:solidFill>
              </a:rPr>
              <a:t>original or </a:t>
            </a:r>
            <a:r>
              <a:rPr lang="en-US" sz="1800" dirty="0" smtClean="0">
                <a:solidFill>
                  <a:schemeClr val="bg1"/>
                </a:solidFill>
              </a:rPr>
              <a:t>clearly labeled replacement containers</a:t>
            </a:r>
            <a:r>
              <a:rPr lang="en-US" sz="18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047179" y="5111498"/>
            <a:ext cx="32069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Keep </a:t>
            </a:r>
            <a:r>
              <a:rPr lang="en-US" sz="1800" dirty="0" smtClean="0">
                <a:solidFill>
                  <a:schemeClr val="bg1"/>
                </a:solidFill>
              </a:rPr>
              <a:t>containers closed </a:t>
            </a:r>
            <a:r>
              <a:rPr lang="en-US" sz="1800" dirty="0">
                <a:solidFill>
                  <a:schemeClr val="bg1"/>
                </a:solidFill>
              </a:rPr>
              <a:t>or </a:t>
            </a:r>
            <a:r>
              <a:rPr lang="en-US" sz="1800" dirty="0" smtClean="0">
                <a:solidFill>
                  <a:schemeClr val="bg1"/>
                </a:solidFill>
              </a:rPr>
              <a:t>sealed when </a:t>
            </a:r>
            <a:r>
              <a:rPr lang="en-US" sz="1800" dirty="0">
                <a:solidFill>
                  <a:schemeClr val="bg1"/>
                </a:solidFill>
              </a:rPr>
              <a:t>not in use.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/>
                </a:solidFill>
              </a:rPr>
              <a:t>Inspect containers regularly</a:t>
            </a:r>
            <a:r>
              <a:rPr lang="en-US" sz="1800" dirty="0">
                <a:solidFill>
                  <a:schemeClr val="bg1"/>
                </a:solidFill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/>
                </a:solidFill>
              </a:rPr>
              <a:t>Replace </a:t>
            </a:r>
            <a:r>
              <a:rPr lang="en-US" sz="1800" dirty="0">
                <a:solidFill>
                  <a:schemeClr val="bg1"/>
                </a:solidFill>
              </a:rPr>
              <a:t>any </a:t>
            </a:r>
            <a:r>
              <a:rPr lang="en-US" sz="1800" dirty="0" smtClean="0">
                <a:solidFill>
                  <a:schemeClr val="bg1"/>
                </a:solidFill>
              </a:rPr>
              <a:t>damaged containers</a:t>
            </a:r>
            <a:r>
              <a:rPr lang="en-US" sz="18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1820250" y="5111498"/>
            <a:ext cx="31981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/>
                </a:solidFill>
              </a:rPr>
              <a:t>Store materials on </a:t>
            </a:r>
            <a:r>
              <a:rPr lang="en-US" sz="1800" dirty="0">
                <a:solidFill>
                  <a:schemeClr val="bg1"/>
                </a:solidFill>
              </a:rPr>
              <a:t>a spill </a:t>
            </a:r>
            <a:r>
              <a:rPr lang="en-US" sz="1800" dirty="0" smtClean="0">
                <a:solidFill>
                  <a:schemeClr val="bg1"/>
                </a:solidFill>
              </a:rPr>
              <a:t>containment base</a:t>
            </a:r>
            <a:r>
              <a:rPr lang="en-US" sz="1800" dirty="0">
                <a:solidFill>
                  <a:schemeClr val="bg1"/>
                </a:solidFill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/>
                </a:solidFill>
              </a:rPr>
              <a:t>Border </a:t>
            </a:r>
            <a:r>
              <a:rPr lang="en-US" sz="1800" dirty="0">
                <a:solidFill>
                  <a:schemeClr val="bg1"/>
                </a:solidFill>
              </a:rPr>
              <a:t>storage </a:t>
            </a:r>
            <a:r>
              <a:rPr lang="en-US" sz="1800" dirty="0" smtClean="0">
                <a:solidFill>
                  <a:schemeClr val="bg1"/>
                </a:solidFill>
              </a:rPr>
              <a:t>areas </a:t>
            </a:r>
            <a:br>
              <a:rPr lang="en-US" sz="1800" dirty="0" smtClean="0">
                <a:solidFill>
                  <a:schemeClr val="bg1"/>
                </a:solidFill>
              </a:rPr>
            </a:br>
            <a:r>
              <a:rPr lang="en-US" sz="1800" dirty="0" smtClean="0">
                <a:solidFill>
                  <a:schemeClr val="bg1"/>
                </a:solidFill>
              </a:rPr>
              <a:t>with </a:t>
            </a:r>
            <a:r>
              <a:rPr lang="en-US" sz="1800" dirty="0">
                <a:solidFill>
                  <a:schemeClr val="bg1"/>
                </a:solidFill>
              </a:rPr>
              <a:t>a curb, berm, </a:t>
            </a:r>
            <a:r>
              <a:rPr lang="en-US" sz="1800" dirty="0" smtClean="0">
                <a:solidFill>
                  <a:schemeClr val="bg1"/>
                </a:solidFill>
              </a:rPr>
              <a:t>or similar </a:t>
            </a:r>
            <a:r>
              <a:rPr lang="en-US" sz="1800" dirty="0">
                <a:solidFill>
                  <a:schemeClr val="bg1"/>
                </a:solidFill>
              </a:rPr>
              <a:t>method.</a:t>
            </a:r>
          </a:p>
        </p:txBody>
      </p:sp>
    </p:spTree>
    <p:extLst>
      <p:ext uri="{BB962C8B-B14F-4D97-AF65-F5344CB8AC3E}">
        <p14:creationId xmlns:p14="http://schemas.microsoft.com/office/powerpoint/2010/main" val="32684957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85225"/>
            <a:ext cx="1554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cap="all" dirty="0" smtClean="0">
                <a:latin typeface="Stencil Std" panose="04020904080802020404" pitchFamily="82" charset="0"/>
              </a:rPr>
              <a:t>DO YOUR PART—KEEP POLLUTION OUT OF STORM DRAINS &amp; WATERWAYS</a:t>
            </a:r>
            <a:endParaRPr lang="en-US" sz="3000" cap="all" dirty="0">
              <a:latin typeface="Stencil Std" panose="04020904080802020404" pitchFamily="8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720179"/>
            <a:ext cx="15544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cap="all" dirty="0" smtClean="0">
                <a:solidFill>
                  <a:schemeClr val="accent5">
                    <a:lumMod val="75000"/>
                  </a:schemeClr>
                </a:solidFill>
                <a:latin typeface="Stencil Std" panose="04020904080802020404" pitchFamily="82" charset="0"/>
              </a:rPr>
              <a:t>SPILLS</a:t>
            </a:r>
            <a:endParaRPr lang="en-US" sz="2500" cap="all" dirty="0">
              <a:solidFill>
                <a:schemeClr val="accent5">
                  <a:lumMod val="75000"/>
                </a:schemeClr>
              </a:solidFill>
              <a:latin typeface="Stencil Std" panose="04020904080802020404" pitchFamily="8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0999" y="1304953"/>
            <a:ext cx="3485271" cy="65131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145279" y="1304954"/>
            <a:ext cx="3485271" cy="65131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909559" y="1304955"/>
            <a:ext cx="3485271" cy="65131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1673839" y="1304954"/>
            <a:ext cx="3485271" cy="65131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24" y="8053495"/>
            <a:ext cx="1173480" cy="17153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140213" y="8021208"/>
            <a:ext cx="7249551" cy="46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cap="all" dirty="0">
                <a:latin typeface="Stencil Std" panose="04020904080802020404" pitchFamily="82" charset="0"/>
              </a:rPr>
              <a:t>report large or hazardous spills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45288" y="8470582"/>
            <a:ext cx="1043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Immediately report large or hazardous spills to your supervisor or environmental department </a:t>
            </a:r>
            <a:r>
              <a:rPr lang="en-US" sz="1800" dirty="0" smtClean="0"/>
              <a:t>staff.</a:t>
            </a:r>
            <a:endParaRPr lang="en-US" sz="1800" dirty="0"/>
          </a:p>
          <a:p>
            <a:pPr algn="ctr"/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[Contact Department, Phone Number]</a:t>
            </a:r>
            <a:endParaRPr lang="en-US" sz="1800" dirty="0"/>
          </a:p>
        </p:txBody>
      </p:sp>
      <p:sp>
        <p:nvSpPr>
          <p:cNvPr id="15" name="TextBox 14"/>
          <p:cNvSpPr txBox="1"/>
          <p:nvPr/>
        </p:nvSpPr>
        <p:spPr>
          <a:xfrm>
            <a:off x="5677108" y="9646920"/>
            <a:ext cx="41757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Created in partnership with the Regional Stormwater Management Program.</a:t>
            </a:r>
            <a:endParaRPr lang="en-US" sz="1000" dirty="0"/>
          </a:p>
        </p:txBody>
      </p:sp>
      <p:sp>
        <p:nvSpPr>
          <p:cNvPr id="16" name="Rectangle 15"/>
          <p:cNvSpPr/>
          <p:nvPr/>
        </p:nvSpPr>
        <p:spPr>
          <a:xfrm>
            <a:off x="13421082" y="8249744"/>
            <a:ext cx="1722120" cy="151909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[City Logo]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3471" y="1450241"/>
            <a:ext cx="3204964" cy="21592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302" y="1450241"/>
            <a:ext cx="3158685" cy="21592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896" y="1464610"/>
            <a:ext cx="3215769" cy="21342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19" y="1475640"/>
            <a:ext cx="3215770" cy="21122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21" name="Pentagon 20"/>
          <p:cNvSpPr/>
          <p:nvPr/>
        </p:nvSpPr>
        <p:spPr>
          <a:xfrm rot="16200000">
            <a:off x="148235" y="4133493"/>
            <a:ext cx="3956539" cy="3215769"/>
          </a:xfrm>
          <a:prstGeom prst="homePlate">
            <a:avLst>
              <a:gd name="adj" fmla="val 18704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Pentagon 21"/>
          <p:cNvSpPr/>
          <p:nvPr/>
        </p:nvSpPr>
        <p:spPr>
          <a:xfrm rot="16200000">
            <a:off x="3912513" y="4114732"/>
            <a:ext cx="3956539" cy="3215769"/>
          </a:xfrm>
          <a:prstGeom prst="homePlate">
            <a:avLst>
              <a:gd name="adj" fmla="val 18704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Pentagon 22"/>
          <p:cNvSpPr/>
          <p:nvPr/>
        </p:nvSpPr>
        <p:spPr>
          <a:xfrm rot="16200000">
            <a:off x="7668002" y="4133493"/>
            <a:ext cx="3956539" cy="3215770"/>
          </a:xfrm>
          <a:prstGeom prst="homePlate">
            <a:avLst>
              <a:gd name="adj" fmla="val 18704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Pentagon 23"/>
          <p:cNvSpPr/>
          <p:nvPr/>
        </p:nvSpPr>
        <p:spPr>
          <a:xfrm rot="16200000">
            <a:off x="11449866" y="4133492"/>
            <a:ext cx="3956539" cy="3215771"/>
          </a:xfrm>
          <a:prstGeom prst="homePlate">
            <a:avLst>
              <a:gd name="adj" fmla="val 18704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18620" y="4215258"/>
            <a:ext cx="32157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Instructions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&amp; Procedures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274107" y="4215259"/>
            <a:ext cx="3224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Containment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029594" y="4215259"/>
            <a:ext cx="3216393" cy="46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Cleanup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813471" y="4215259"/>
            <a:ext cx="3204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Disposal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18620" y="5111497"/>
            <a:ext cx="32157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/>
                </a:solidFill>
              </a:rPr>
              <a:t>Follow </a:t>
            </a:r>
            <a:r>
              <a:rPr lang="en-US" sz="1800" dirty="0">
                <a:solidFill>
                  <a:schemeClr val="bg1"/>
                </a:solidFill>
              </a:rPr>
              <a:t>cleanup </a:t>
            </a:r>
            <a:r>
              <a:rPr lang="en-US" sz="1800" dirty="0" smtClean="0">
                <a:solidFill>
                  <a:schemeClr val="bg1"/>
                </a:solidFill>
              </a:rPr>
              <a:t>instructions specified </a:t>
            </a:r>
            <a:r>
              <a:rPr lang="en-US" sz="1800" dirty="0">
                <a:solidFill>
                  <a:schemeClr val="bg1"/>
                </a:solidFill>
              </a:rPr>
              <a:t>on the label or </a:t>
            </a:r>
            <a:r>
              <a:rPr lang="en-US" sz="1800" dirty="0" smtClean="0">
                <a:solidFill>
                  <a:schemeClr val="bg1"/>
                </a:solidFill>
              </a:rPr>
              <a:t>safety data </a:t>
            </a:r>
            <a:r>
              <a:rPr lang="en-US" sz="1800" dirty="0">
                <a:solidFill>
                  <a:schemeClr val="bg1"/>
                </a:solidFill>
              </a:rPr>
              <a:t>sheet (SDS) </a:t>
            </a:r>
            <a:r>
              <a:rPr lang="en-US" sz="1800" dirty="0" smtClean="0">
                <a:solidFill>
                  <a:schemeClr val="bg1"/>
                </a:solidFill>
              </a:rPr>
              <a:t>and established </a:t>
            </a:r>
            <a:r>
              <a:rPr lang="en-US" sz="1800" dirty="0">
                <a:solidFill>
                  <a:schemeClr val="bg1"/>
                </a:solidFill>
              </a:rPr>
              <a:t>procedures.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/>
                </a:solidFill>
              </a:rPr>
              <a:t>Contact </a:t>
            </a:r>
            <a:r>
              <a:rPr lang="en-US" sz="1800" dirty="0">
                <a:solidFill>
                  <a:schemeClr val="bg1"/>
                </a:solidFill>
              </a:rPr>
              <a:t>supervisors </a:t>
            </a:r>
            <a:r>
              <a:rPr lang="en-US" sz="1800" dirty="0" smtClean="0">
                <a:solidFill>
                  <a:schemeClr val="bg1"/>
                </a:solidFill>
              </a:rPr>
              <a:t>with questions.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282897" y="5111498"/>
            <a:ext cx="321576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Isolate and stop the </a:t>
            </a:r>
            <a:r>
              <a:rPr lang="en-US" sz="1800" dirty="0" smtClean="0">
                <a:solidFill>
                  <a:schemeClr val="bg1"/>
                </a:solidFill>
              </a:rPr>
              <a:t>leak </a:t>
            </a:r>
            <a:br>
              <a:rPr lang="en-US" sz="1800" dirty="0" smtClean="0">
                <a:solidFill>
                  <a:schemeClr val="bg1"/>
                </a:solidFill>
              </a:rPr>
            </a:br>
            <a:r>
              <a:rPr lang="en-US" sz="1800" dirty="0" smtClean="0">
                <a:solidFill>
                  <a:schemeClr val="bg1"/>
                </a:solidFill>
              </a:rPr>
              <a:t>if </a:t>
            </a:r>
            <a:r>
              <a:rPr lang="en-US" sz="1800" dirty="0">
                <a:solidFill>
                  <a:schemeClr val="bg1"/>
                </a:solidFill>
              </a:rPr>
              <a:t>possible</a:t>
            </a:r>
            <a:r>
              <a:rPr lang="en-US" sz="1800" dirty="0" smtClean="0">
                <a:solidFill>
                  <a:schemeClr val="bg1"/>
                </a:solidFill>
              </a:rPr>
              <a:t>.</a:t>
            </a:r>
            <a:endParaRPr lang="en-US" sz="18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/>
                </a:solidFill>
              </a:rPr>
              <a:t>Collect </a:t>
            </a:r>
            <a:r>
              <a:rPr lang="en-US" sz="1800" dirty="0">
                <a:solidFill>
                  <a:schemeClr val="bg1"/>
                </a:solidFill>
              </a:rPr>
              <a:t>liquid spills with </a:t>
            </a:r>
            <a:r>
              <a:rPr lang="en-US" sz="1800" dirty="0" smtClean="0">
                <a:solidFill>
                  <a:schemeClr val="bg1"/>
                </a:solidFill>
              </a:rPr>
              <a:t>a drip </a:t>
            </a:r>
            <a:r>
              <a:rPr lang="en-US" sz="1800" dirty="0">
                <a:solidFill>
                  <a:schemeClr val="bg1"/>
                </a:solidFill>
              </a:rPr>
              <a:t>pan or absorbents.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/>
                </a:solidFill>
              </a:rPr>
              <a:t>Protect inlets if spills </a:t>
            </a:r>
            <a:r>
              <a:rPr lang="en-US" sz="1800" dirty="0">
                <a:solidFill>
                  <a:schemeClr val="bg1"/>
                </a:solidFill>
              </a:rPr>
              <a:t>may enter a </a:t>
            </a:r>
            <a:r>
              <a:rPr lang="en-US" sz="1800" dirty="0" smtClean="0">
                <a:solidFill>
                  <a:schemeClr val="bg1"/>
                </a:solidFill>
              </a:rPr>
              <a:t>storm drain.</a:t>
            </a:r>
            <a:endParaRPr lang="en-US" sz="18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/>
                </a:solidFill>
              </a:rPr>
              <a:t>Cover </a:t>
            </a:r>
            <a:r>
              <a:rPr lang="en-US" sz="1800" dirty="0">
                <a:solidFill>
                  <a:schemeClr val="bg1"/>
                </a:solidFill>
              </a:rPr>
              <a:t>a powder spill </a:t>
            </a:r>
            <a:r>
              <a:rPr lang="en-US" sz="1800" dirty="0" smtClean="0">
                <a:solidFill>
                  <a:schemeClr val="bg1"/>
                </a:solidFill>
              </a:rPr>
              <a:t>with plastic </a:t>
            </a:r>
            <a:r>
              <a:rPr lang="en-US" sz="1800" dirty="0">
                <a:solidFill>
                  <a:schemeClr val="bg1"/>
                </a:solidFill>
              </a:rPr>
              <a:t>sheeting to keep </a:t>
            </a:r>
            <a:r>
              <a:rPr lang="en-US" sz="1800" dirty="0" smtClean="0">
                <a:solidFill>
                  <a:schemeClr val="bg1"/>
                </a:solidFill>
              </a:rPr>
              <a:t>it from spreading.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047179" y="5111498"/>
            <a:ext cx="32069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/>
                </a:solidFill>
              </a:rPr>
              <a:t>Immediately </a:t>
            </a:r>
            <a:r>
              <a:rPr lang="en-US" sz="1800" dirty="0">
                <a:solidFill>
                  <a:schemeClr val="bg1"/>
                </a:solidFill>
              </a:rPr>
              <a:t>clean </a:t>
            </a:r>
            <a:r>
              <a:rPr lang="en-US" sz="1800" dirty="0" smtClean="0">
                <a:solidFill>
                  <a:schemeClr val="bg1"/>
                </a:solidFill>
              </a:rPr>
              <a:t>up nonhazardous spills.</a:t>
            </a:r>
            <a:br>
              <a:rPr lang="en-US" sz="1800" dirty="0" smtClean="0">
                <a:solidFill>
                  <a:schemeClr val="bg1"/>
                </a:solidFill>
              </a:rPr>
            </a:br>
            <a:r>
              <a:rPr lang="en-US" sz="1800" dirty="0" smtClean="0">
                <a:solidFill>
                  <a:schemeClr val="bg1"/>
                </a:solidFill>
              </a:rPr>
              <a:t>—For </a:t>
            </a:r>
            <a:r>
              <a:rPr lang="en-US" sz="1800" dirty="0">
                <a:solidFill>
                  <a:schemeClr val="bg1"/>
                </a:solidFill>
              </a:rPr>
              <a:t>liquid spills: </a:t>
            </a:r>
            <a:r>
              <a:rPr lang="en-US" sz="1800" dirty="0" smtClean="0">
                <a:solidFill>
                  <a:schemeClr val="bg1"/>
                </a:solidFill>
              </a:rPr>
              <a:t>Use absorbents. </a:t>
            </a:r>
            <a:br>
              <a:rPr lang="en-US" sz="1800" dirty="0" smtClean="0">
                <a:solidFill>
                  <a:schemeClr val="bg1"/>
                </a:solidFill>
              </a:rPr>
            </a:br>
            <a:r>
              <a:rPr lang="en-US" sz="1800" dirty="0" smtClean="0">
                <a:solidFill>
                  <a:schemeClr val="bg1"/>
                </a:solidFill>
              </a:rPr>
              <a:t>—For </a:t>
            </a:r>
            <a:r>
              <a:rPr lang="en-US" sz="1800" dirty="0">
                <a:solidFill>
                  <a:schemeClr val="bg1"/>
                </a:solidFill>
              </a:rPr>
              <a:t>all spills: Don’t </a:t>
            </a:r>
            <a:r>
              <a:rPr lang="en-US" sz="1800" dirty="0" smtClean="0">
                <a:solidFill>
                  <a:schemeClr val="bg1"/>
                </a:solidFill>
              </a:rPr>
              <a:t>hose down </a:t>
            </a:r>
            <a:r>
              <a:rPr lang="en-US" sz="1800" dirty="0">
                <a:solidFill>
                  <a:schemeClr val="bg1"/>
                </a:solidFill>
              </a:rPr>
              <a:t>the spill.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/>
                </a:solidFill>
              </a:rPr>
              <a:t>Notify </a:t>
            </a:r>
            <a:r>
              <a:rPr lang="en-US" sz="1800" dirty="0">
                <a:solidFill>
                  <a:schemeClr val="bg1"/>
                </a:solidFill>
              </a:rPr>
              <a:t>proper personnel </a:t>
            </a:r>
            <a:r>
              <a:rPr lang="en-US" sz="1800" dirty="0" smtClean="0">
                <a:solidFill>
                  <a:schemeClr val="bg1"/>
                </a:solidFill>
              </a:rPr>
              <a:t>to clean </a:t>
            </a:r>
            <a:r>
              <a:rPr lang="en-US" sz="1800" dirty="0">
                <a:solidFill>
                  <a:schemeClr val="bg1"/>
                </a:solidFill>
              </a:rPr>
              <a:t>up hazardous spills</a:t>
            </a:r>
            <a:r>
              <a:rPr lang="en-US" sz="1800" dirty="0" smtClean="0">
                <a:solidFill>
                  <a:schemeClr val="bg1"/>
                </a:solidFill>
              </a:rPr>
              <a:t>.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1820250" y="5111498"/>
            <a:ext cx="319818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If spilled dry material </a:t>
            </a:r>
            <a:r>
              <a:rPr lang="en-US" sz="1800" dirty="0" smtClean="0">
                <a:solidFill>
                  <a:schemeClr val="bg1"/>
                </a:solidFill>
              </a:rPr>
              <a:t>is usable</a:t>
            </a:r>
            <a:r>
              <a:rPr lang="en-US" sz="1800" dirty="0">
                <a:solidFill>
                  <a:schemeClr val="bg1"/>
                </a:solidFill>
              </a:rPr>
              <a:t>, put it in the </a:t>
            </a:r>
            <a:r>
              <a:rPr lang="en-US" sz="1800" dirty="0" smtClean="0">
                <a:solidFill>
                  <a:schemeClr val="bg1"/>
                </a:solidFill>
              </a:rPr>
              <a:t>original or </a:t>
            </a:r>
            <a:r>
              <a:rPr lang="en-US" sz="1800" dirty="0">
                <a:solidFill>
                  <a:schemeClr val="bg1"/>
                </a:solidFill>
              </a:rPr>
              <a:t>properly marked container.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/>
                </a:solidFill>
              </a:rPr>
              <a:t>Otherwise</a:t>
            </a:r>
            <a:r>
              <a:rPr lang="en-US" sz="1800" dirty="0">
                <a:solidFill>
                  <a:schemeClr val="bg1"/>
                </a:solidFill>
              </a:rPr>
              <a:t>, follow </a:t>
            </a:r>
            <a:r>
              <a:rPr lang="en-US" sz="1800" dirty="0" smtClean="0">
                <a:solidFill>
                  <a:schemeClr val="bg1"/>
                </a:solidFill>
              </a:rPr>
              <a:t>proper disposal </a:t>
            </a:r>
            <a:r>
              <a:rPr lang="en-US" sz="1800" dirty="0">
                <a:solidFill>
                  <a:schemeClr val="bg1"/>
                </a:solidFill>
              </a:rPr>
              <a:t>procedures.</a:t>
            </a:r>
          </a:p>
        </p:txBody>
      </p:sp>
    </p:spTree>
    <p:extLst>
      <p:ext uri="{BB962C8B-B14F-4D97-AF65-F5344CB8AC3E}">
        <p14:creationId xmlns:p14="http://schemas.microsoft.com/office/powerpoint/2010/main" val="12352261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85225"/>
            <a:ext cx="1554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cap="all" dirty="0" smtClean="0">
                <a:latin typeface="Stencil Std" panose="04020904080802020404" pitchFamily="82" charset="0"/>
              </a:rPr>
              <a:t>DO YOUR PART—KEEP POLLUTION OUT OF STORM DRAINS &amp; WATERWAYS</a:t>
            </a:r>
            <a:endParaRPr lang="en-US" sz="3000" cap="all" dirty="0">
              <a:latin typeface="Stencil Std" panose="04020904080802020404" pitchFamily="8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720179"/>
            <a:ext cx="15544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cap="all" dirty="0" smtClean="0">
                <a:solidFill>
                  <a:schemeClr val="accent5">
                    <a:lumMod val="75000"/>
                  </a:schemeClr>
                </a:solidFill>
                <a:latin typeface="Stencil Std" panose="04020904080802020404" pitchFamily="82" charset="0"/>
              </a:rPr>
              <a:t>PARKS &amp; Ground Maintenance: CHEMICALS</a:t>
            </a:r>
            <a:endParaRPr lang="en-US" sz="2500" cap="all" dirty="0">
              <a:solidFill>
                <a:schemeClr val="accent5">
                  <a:lumMod val="75000"/>
                </a:schemeClr>
              </a:solidFill>
              <a:latin typeface="Stencil Std" panose="04020904080802020404" pitchFamily="8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0999" y="1304953"/>
            <a:ext cx="3485271" cy="65131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145279" y="1304954"/>
            <a:ext cx="3485271" cy="65131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909559" y="1304955"/>
            <a:ext cx="3485271" cy="65131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1673839" y="1304954"/>
            <a:ext cx="3485271" cy="65131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24" y="8053495"/>
            <a:ext cx="1173480" cy="17153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132594" y="8021208"/>
            <a:ext cx="7249551" cy="46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cap="all" dirty="0">
                <a:latin typeface="Stencil Std" panose="04020904080802020404" pitchFamily="82" charset="0"/>
              </a:rPr>
              <a:t>be our eyes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45289" y="8470582"/>
            <a:ext cx="10424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Report leaks, spills, and faulty equipment</a:t>
            </a:r>
            <a:r>
              <a:rPr lang="en-US" sz="1800" dirty="0" smtClean="0"/>
              <a:t>.</a:t>
            </a:r>
            <a:br>
              <a:rPr lang="en-US" sz="1800" dirty="0" smtClean="0"/>
            </a:br>
            <a:r>
              <a:rPr lang="en-US" sz="1800" dirty="0" smtClean="0"/>
              <a:t>Report </a:t>
            </a:r>
            <a:r>
              <a:rPr lang="en-US" sz="1800" dirty="0"/>
              <a:t>any suspected issues with chemical applications to the licensed pesticide applicator</a:t>
            </a:r>
            <a:r>
              <a:rPr lang="en-US" sz="1800" dirty="0" smtClean="0"/>
              <a:t>.</a:t>
            </a:r>
            <a:br>
              <a:rPr lang="en-US" sz="1800" dirty="0" smtClean="0"/>
            </a:b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[Contact Department, Phone Number]</a:t>
            </a:r>
            <a:endParaRPr lang="en-US" sz="1800" dirty="0"/>
          </a:p>
        </p:txBody>
      </p:sp>
      <p:sp>
        <p:nvSpPr>
          <p:cNvPr id="15" name="TextBox 14"/>
          <p:cNvSpPr txBox="1"/>
          <p:nvPr/>
        </p:nvSpPr>
        <p:spPr>
          <a:xfrm>
            <a:off x="5669489" y="9646920"/>
            <a:ext cx="41757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Created in partnership with the Regional Stormwater Management Program.</a:t>
            </a:r>
            <a:endParaRPr lang="en-US" sz="1000" dirty="0"/>
          </a:p>
        </p:txBody>
      </p:sp>
      <p:sp>
        <p:nvSpPr>
          <p:cNvPr id="16" name="Rectangle 15"/>
          <p:cNvSpPr/>
          <p:nvPr/>
        </p:nvSpPr>
        <p:spPr>
          <a:xfrm>
            <a:off x="13448679" y="8249744"/>
            <a:ext cx="1722120" cy="151909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[City Logo]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3"/>
          <a:stretch/>
        </p:blipFill>
        <p:spPr>
          <a:xfrm>
            <a:off x="11862374" y="1447802"/>
            <a:ext cx="3115361" cy="20097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98"/>
          <a:stretch/>
        </p:blipFill>
        <p:spPr>
          <a:xfrm>
            <a:off x="8060134" y="1447802"/>
            <a:ext cx="3177851" cy="20192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312" y="1447800"/>
            <a:ext cx="3233354" cy="20412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619" y="1447801"/>
            <a:ext cx="3215770" cy="20412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21" name="Pentagon 20"/>
          <p:cNvSpPr/>
          <p:nvPr/>
        </p:nvSpPr>
        <p:spPr>
          <a:xfrm rot="16200000">
            <a:off x="148235" y="4133493"/>
            <a:ext cx="3956539" cy="3215769"/>
          </a:xfrm>
          <a:prstGeom prst="homePlate">
            <a:avLst>
              <a:gd name="adj" fmla="val 18704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Pentagon 21"/>
          <p:cNvSpPr/>
          <p:nvPr/>
        </p:nvSpPr>
        <p:spPr>
          <a:xfrm rot="16200000">
            <a:off x="3912513" y="4114732"/>
            <a:ext cx="3956539" cy="3215769"/>
          </a:xfrm>
          <a:prstGeom prst="homePlate">
            <a:avLst>
              <a:gd name="adj" fmla="val 18704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Pentagon 22"/>
          <p:cNvSpPr/>
          <p:nvPr/>
        </p:nvSpPr>
        <p:spPr>
          <a:xfrm rot="16200000">
            <a:off x="7668002" y="4133493"/>
            <a:ext cx="3956539" cy="3215770"/>
          </a:xfrm>
          <a:prstGeom prst="homePlate">
            <a:avLst>
              <a:gd name="adj" fmla="val 18704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Pentagon 23"/>
          <p:cNvSpPr/>
          <p:nvPr/>
        </p:nvSpPr>
        <p:spPr>
          <a:xfrm rot="16200000">
            <a:off x="11449866" y="4133492"/>
            <a:ext cx="3956539" cy="3215771"/>
          </a:xfrm>
          <a:prstGeom prst="homePlate">
            <a:avLst>
              <a:gd name="adj" fmla="val 18704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18620" y="4215258"/>
            <a:ext cx="32157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Instructions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&amp; Procedures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274107" y="4215259"/>
            <a:ext cx="32245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Choosing the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Right Product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029594" y="4215259"/>
            <a:ext cx="32083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Mixing &amp; Applying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Chemicals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1813471" y="4215259"/>
            <a:ext cx="3164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Leaks &amp; Spills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18620" y="5111497"/>
            <a:ext cx="321576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Follow </a:t>
            </a:r>
            <a:r>
              <a:rPr lang="en-US" sz="1600" dirty="0">
                <a:solidFill>
                  <a:schemeClr val="bg1"/>
                </a:solidFill>
              </a:rPr>
              <a:t>label </a:t>
            </a:r>
            <a:r>
              <a:rPr lang="en-US" sz="1600" dirty="0" smtClean="0">
                <a:solidFill>
                  <a:schemeClr val="bg1"/>
                </a:solidFill>
              </a:rPr>
              <a:t>or safety </a:t>
            </a:r>
            <a:r>
              <a:rPr lang="en-US" sz="1600" dirty="0">
                <a:solidFill>
                  <a:schemeClr val="bg1"/>
                </a:solidFill>
              </a:rPr>
              <a:t>data sheet (</a:t>
            </a:r>
            <a:r>
              <a:rPr lang="en-US" sz="1600" dirty="0" smtClean="0">
                <a:solidFill>
                  <a:schemeClr val="bg1"/>
                </a:solidFill>
              </a:rPr>
              <a:t>SDS) instructions </a:t>
            </a:r>
            <a:r>
              <a:rPr lang="en-US" sz="1600" dirty="0">
                <a:solidFill>
                  <a:schemeClr val="bg1"/>
                </a:solidFill>
              </a:rPr>
              <a:t>and </a:t>
            </a:r>
            <a:r>
              <a:rPr lang="en-US" sz="1600" dirty="0" smtClean="0">
                <a:solidFill>
                  <a:schemeClr val="bg1"/>
                </a:solidFill>
              </a:rPr>
              <a:t>established procedures </a:t>
            </a:r>
            <a:r>
              <a:rPr lang="en-US" sz="1600" dirty="0">
                <a:solidFill>
                  <a:schemeClr val="bg1"/>
                </a:solidFill>
              </a:rPr>
              <a:t>related </a:t>
            </a:r>
            <a:r>
              <a:rPr lang="en-US" sz="1600" dirty="0" smtClean="0">
                <a:solidFill>
                  <a:schemeClr val="bg1"/>
                </a:solidFill>
              </a:rPr>
              <a:t>to chemical </a:t>
            </a:r>
            <a:r>
              <a:rPr lang="en-US" sz="1600" dirty="0">
                <a:solidFill>
                  <a:schemeClr val="bg1"/>
                </a:solidFill>
              </a:rPr>
              <a:t>use, safety</a:t>
            </a:r>
            <a:r>
              <a:rPr lang="en-US" sz="1600" dirty="0" smtClean="0">
                <a:solidFill>
                  <a:schemeClr val="bg1"/>
                </a:solidFill>
              </a:rPr>
              <a:t>, storage</a:t>
            </a:r>
            <a:r>
              <a:rPr lang="en-US" sz="1600" dirty="0">
                <a:solidFill>
                  <a:schemeClr val="bg1"/>
                </a:solidFill>
              </a:rPr>
              <a:t>, and disposal.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Contact supervisors with </a:t>
            </a:r>
            <a:r>
              <a:rPr lang="en-US" sz="1600" dirty="0">
                <a:solidFill>
                  <a:schemeClr val="bg1"/>
                </a:solidFill>
              </a:rPr>
              <a:t>questions.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282897" y="5111498"/>
            <a:ext cx="32157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Use nontoxic </a:t>
            </a:r>
            <a:r>
              <a:rPr lang="en-US" sz="1600" dirty="0" smtClean="0">
                <a:solidFill>
                  <a:schemeClr val="bg1"/>
                </a:solidFill>
              </a:rPr>
              <a:t>products </a:t>
            </a:r>
            <a:br>
              <a:rPr lang="en-US" sz="1600" dirty="0" smtClean="0">
                <a:solidFill>
                  <a:schemeClr val="bg1"/>
                </a:solidFill>
              </a:rPr>
            </a:br>
            <a:r>
              <a:rPr lang="en-US" sz="1600" dirty="0" smtClean="0">
                <a:solidFill>
                  <a:schemeClr val="bg1"/>
                </a:solidFill>
              </a:rPr>
              <a:t>when </a:t>
            </a:r>
            <a:r>
              <a:rPr lang="en-US" sz="1600" dirty="0">
                <a:solidFill>
                  <a:schemeClr val="bg1"/>
                </a:solidFill>
              </a:rPr>
              <a:t>possible.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Use </a:t>
            </a:r>
            <a:r>
              <a:rPr lang="en-US" sz="1600" dirty="0">
                <a:solidFill>
                  <a:schemeClr val="bg1"/>
                </a:solidFill>
              </a:rPr>
              <a:t>chemicals </a:t>
            </a:r>
            <a:r>
              <a:rPr lang="en-US" sz="1600" dirty="0" smtClean="0">
                <a:solidFill>
                  <a:schemeClr val="bg1"/>
                </a:solidFill>
              </a:rPr>
              <a:t>only as </a:t>
            </a:r>
            <a:r>
              <a:rPr lang="en-US" sz="1600" dirty="0">
                <a:solidFill>
                  <a:schemeClr val="bg1"/>
                </a:solidFill>
              </a:rPr>
              <a:t>needed.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Select </a:t>
            </a:r>
            <a:r>
              <a:rPr lang="en-US" sz="1600" dirty="0">
                <a:solidFill>
                  <a:schemeClr val="bg1"/>
                </a:solidFill>
              </a:rPr>
              <a:t>the </a:t>
            </a:r>
            <a:r>
              <a:rPr lang="en-US" sz="1600" dirty="0" smtClean="0">
                <a:solidFill>
                  <a:schemeClr val="bg1"/>
                </a:solidFill>
              </a:rPr>
              <a:t>appropriate product </a:t>
            </a:r>
            <a:r>
              <a:rPr lang="en-US" sz="1600" dirty="0">
                <a:solidFill>
                  <a:schemeClr val="bg1"/>
                </a:solidFill>
              </a:rPr>
              <a:t>for the problem.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047179" y="5111498"/>
            <a:ext cx="320697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Mix </a:t>
            </a:r>
            <a:r>
              <a:rPr lang="en-US" sz="1600" dirty="0">
                <a:solidFill>
                  <a:schemeClr val="bg1"/>
                </a:solidFill>
              </a:rPr>
              <a:t>chemicals at a </a:t>
            </a:r>
            <a:r>
              <a:rPr lang="en-US" sz="1600" dirty="0" smtClean="0">
                <a:solidFill>
                  <a:schemeClr val="bg1"/>
                </a:solidFill>
              </a:rPr>
              <a:t>proper location (such as </a:t>
            </a:r>
            <a:r>
              <a:rPr lang="en-US" sz="1600" dirty="0">
                <a:solidFill>
                  <a:schemeClr val="bg1"/>
                </a:solidFill>
              </a:rPr>
              <a:t>on </a:t>
            </a:r>
            <a:r>
              <a:rPr lang="en-US" sz="1600" dirty="0" smtClean="0">
                <a:solidFill>
                  <a:schemeClr val="bg1"/>
                </a:solidFill>
              </a:rPr>
              <a:t>pavement away </a:t>
            </a:r>
            <a:r>
              <a:rPr lang="en-US" sz="1600" dirty="0">
                <a:solidFill>
                  <a:schemeClr val="bg1"/>
                </a:solidFill>
              </a:rPr>
              <a:t>from storm </a:t>
            </a:r>
            <a:r>
              <a:rPr lang="en-US" sz="1600" dirty="0" smtClean="0">
                <a:solidFill>
                  <a:schemeClr val="bg1"/>
                </a:solidFill>
              </a:rPr>
              <a:t>drains).</a:t>
            </a:r>
            <a:endParaRPr lang="en-US" sz="16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Mix </a:t>
            </a:r>
            <a:r>
              <a:rPr lang="en-US" sz="1600" dirty="0">
                <a:solidFill>
                  <a:schemeClr val="bg1"/>
                </a:solidFill>
              </a:rPr>
              <a:t>only the amount required.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Only </a:t>
            </a:r>
            <a:r>
              <a:rPr lang="en-US" sz="1600" dirty="0">
                <a:solidFill>
                  <a:schemeClr val="bg1"/>
                </a:solidFill>
              </a:rPr>
              <a:t>apply if </a:t>
            </a:r>
            <a:r>
              <a:rPr lang="en-US" sz="1600" dirty="0" smtClean="0">
                <a:solidFill>
                  <a:schemeClr val="bg1"/>
                </a:solidFill>
              </a:rPr>
              <a:t>weather permits </a:t>
            </a:r>
            <a:r>
              <a:rPr lang="en-US" sz="1600" dirty="0">
                <a:solidFill>
                  <a:schemeClr val="bg1"/>
                </a:solidFill>
              </a:rPr>
              <a:t>(no rain forecast, not </a:t>
            </a:r>
            <a:r>
              <a:rPr lang="en-US" sz="1600" dirty="0" smtClean="0">
                <a:solidFill>
                  <a:schemeClr val="bg1"/>
                </a:solidFill>
              </a:rPr>
              <a:t>windy).</a:t>
            </a:r>
            <a:endParaRPr lang="en-US" sz="16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Avoid </a:t>
            </a:r>
            <a:r>
              <a:rPr lang="en-US" sz="1600" dirty="0">
                <a:solidFill>
                  <a:schemeClr val="bg1"/>
                </a:solidFill>
              </a:rPr>
              <a:t>sensitive areas such </a:t>
            </a:r>
            <a:r>
              <a:rPr lang="en-US" sz="1600" dirty="0" smtClean="0">
                <a:solidFill>
                  <a:schemeClr val="bg1"/>
                </a:solidFill>
              </a:rPr>
              <a:t>as waterbodies </a:t>
            </a:r>
            <a:r>
              <a:rPr lang="en-US" sz="1600" dirty="0">
                <a:solidFill>
                  <a:schemeClr val="bg1"/>
                </a:solidFill>
              </a:rPr>
              <a:t>or inlets.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Apply </a:t>
            </a:r>
            <a:r>
              <a:rPr lang="en-US" sz="1600" dirty="0">
                <a:solidFill>
                  <a:schemeClr val="bg1"/>
                </a:solidFill>
              </a:rPr>
              <a:t>only where needed.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Avoid </a:t>
            </a:r>
            <a:r>
              <a:rPr lang="en-US" sz="1600" dirty="0">
                <a:solidFill>
                  <a:schemeClr val="bg1"/>
                </a:solidFill>
              </a:rPr>
              <a:t>overspray.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1820250" y="5111498"/>
            <a:ext cx="319818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Regularly </a:t>
            </a:r>
            <a:r>
              <a:rPr lang="en-US" sz="1600" dirty="0">
                <a:solidFill>
                  <a:schemeClr val="bg1"/>
                </a:solidFill>
              </a:rPr>
              <a:t>inspect </a:t>
            </a:r>
            <a:r>
              <a:rPr lang="en-US" sz="1600" dirty="0" smtClean="0">
                <a:solidFill>
                  <a:schemeClr val="bg1"/>
                </a:solidFill>
              </a:rPr>
              <a:t>vehicles and </a:t>
            </a:r>
            <a:r>
              <a:rPr lang="en-US" sz="1600" dirty="0">
                <a:solidFill>
                  <a:schemeClr val="bg1"/>
                </a:solidFill>
              </a:rPr>
              <a:t>application </a:t>
            </a:r>
            <a:r>
              <a:rPr lang="en-US" sz="1600" dirty="0" smtClean="0">
                <a:solidFill>
                  <a:schemeClr val="bg1"/>
                </a:solidFill>
              </a:rPr>
              <a:t>equipment for </a:t>
            </a:r>
            <a:r>
              <a:rPr lang="en-US" sz="1600" dirty="0">
                <a:solidFill>
                  <a:schemeClr val="bg1"/>
                </a:solidFill>
              </a:rPr>
              <a:t>leaks. Make sure to </a:t>
            </a:r>
            <a:r>
              <a:rPr lang="en-US" sz="1600" dirty="0" smtClean="0">
                <a:solidFill>
                  <a:schemeClr val="bg1"/>
                </a:solidFill>
              </a:rPr>
              <a:t>check hoses </a:t>
            </a:r>
            <a:br>
              <a:rPr lang="en-US" sz="1600" dirty="0" smtClean="0">
                <a:solidFill>
                  <a:schemeClr val="bg1"/>
                </a:solidFill>
              </a:rPr>
            </a:br>
            <a:r>
              <a:rPr lang="en-US" sz="1600" dirty="0" smtClean="0">
                <a:solidFill>
                  <a:schemeClr val="bg1"/>
                </a:solidFill>
              </a:rPr>
              <a:t>and </a:t>
            </a:r>
            <a:r>
              <a:rPr lang="en-US" sz="1600" dirty="0">
                <a:solidFill>
                  <a:schemeClr val="bg1"/>
                </a:solidFill>
              </a:rPr>
              <a:t>seals.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Clean </a:t>
            </a:r>
            <a:r>
              <a:rPr lang="en-US" sz="1600" dirty="0">
                <a:solidFill>
                  <a:schemeClr val="bg1"/>
                </a:solidFill>
              </a:rPr>
              <a:t>up spills immediately.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Use </a:t>
            </a:r>
            <a:r>
              <a:rPr lang="en-US" sz="1600" dirty="0">
                <a:solidFill>
                  <a:schemeClr val="bg1"/>
                </a:solidFill>
              </a:rPr>
              <a:t>a drip pan or </a:t>
            </a:r>
            <a:r>
              <a:rPr lang="en-US" sz="1600" dirty="0" smtClean="0">
                <a:solidFill>
                  <a:schemeClr val="bg1"/>
                </a:solidFill>
              </a:rPr>
              <a:t>absorbents for </a:t>
            </a:r>
            <a:r>
              <a:rPr lang="en-US" sz="1600" dirty="0">
                <a:solidFill>
                  <a:schemeClr val="bg1"/>
                </a:solidFill>
              </a:rPr>
              <a:t>collection.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/>
                </a:solidFill>
              </a:rPr>
              <a:t>Sweep </a:t>
            </a:r>
            <a:r>
              <a:rPr lang="en-US" sz="1600" dirty="0">
                <a:solidFill>
                  <a:schemeClr val="bg1"/>
                </a:solidFill>
              </a:rPr>
              <a:t>up dry material.</a:t>
            </a:r>
          </a:p>
        </p:txBody>
      </p:sp>
    </p:spTree>
    <p:extLst>
      <p:ext uri="{BB962C8B-B14F-4D97-AF65-F5344CB8AC3E}">
        <p14:creationId xmlns:p14="http://schemas.microsoft.com/office/powerpoint/2010/main" val="11856970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85225"/>
            <a:ext cx="1554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cap="all" dirty="0" smtClean="0">
                <a:latin typeface="Stencil Std" panose="04020904080802020404" pitchFamily="82" charset="0"/>
              </a:rPr>
              <a:t>DO YOUR PART—KEEP POLLUTION OUT OF STORM DRAINS &amp; WATERWAYS</a:t>
            </a:r>
            <a:endParaRPr lang="en-US" sz="3000" cap="all" dirty="0">
              <a:latin typeface="Stencil Std" panose="04020904080802020404" pitchFamily="8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720179"/>
            <a:ext cx="15544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cap="all" dirty="0" smtClean="0">
                <a:solidFill>
                  <a:schemeClr val="accent5">
                    <a:lumMod val="75000"/>
                  </a:schemeClr>
                </a:solidFill>
                <a:latin typeface="Stencil Std" panose="04020904080802020404" pitchFamily="82" charset="0"/>
              </a:rPr>
              <a:t>PARKS &amp; GROUND MAINTENANCE: SOIL &amp; DEBRIS MANAGEMENT</a:t>
            </a:r>
            <a:endParaRPr lang="en-US" sz="2500" cap="all" dirty="0">
              <a:solidFill>
                <a:schemeClr val="accent5">
                  <a:lumMod val="75000"/>
                </a:schemeClr>
              </a:solidFill>
              <a:latin typeface="Stencil Std" panose="04020904080802020404" pitchFamily="8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0999" y="1304953"/>
            <a:ext cx="3485271" cy="65131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145279" y="1304954"/>
            <a:ext cx="3485271" cy="65131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909559" y="1304955"/>
            <a:ext cx="3485271" cy="65131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1673839" y="1304954"/>
            <a:ext cx="3485271" cy="65131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95" y="8053495"/>
            <a:ext cx="1173480" cy="17153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142603" y="8021208"/>
            <a:ext cx="7249551" cy="46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cap="all" dirty="0">
                <a:latin typeface="Stencil Std" panose="04020904080802020404" pitchFamily="82" charset="0"/>
              </a:rPr>
              <a:t>report pollution </a:t>
            </a:r>
            <a:r>
              <a:rPr lang="en-US" cap="all" dirty="0" smtClean="0">
                <a:latin typeface="Stencil Std" panose="04020904080802020404" pitchFamily="82" charset="0"/>
              </a:rPr>
              <a:t>&amp; </a:t>
            </a:r>
            <a:r>
              <a:rPr lang="en-US" cap="all" dirty="0">
                <a:latin typeface="Stencil Std" panose="04020904080802020404" pitchFamily="82" charset="0"/>
              </a:rPr>
              <a:t>illegal dumping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90362" y="8470582"/>
            <a:ext cx="111540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Be our eyes—look for and report signs of water pollution.</a:t>
            </a:r>
          </a:p>
          <a:p>
            <a:pPr algn="ctr"/>
            <a:r>
              <a:rPr lang="en-US" sz="1800" dirty="0"/>
              <a:t>Signs include odor, an oily sheen on the water’s surface, colored or cloudy water, dead or dying </a:t>
            </a:r>
            <a:r>
              <a:rPr lang="en-US" sz="1800" dirty="0" smtClean="0"/>
              <a:t>fish</a:t>
            </a:r>
            <a:r>
              <a:rPr lang="en-US" sz="1800" dirty="0"/>
              <a:t>, and excess trash.</a:t>
            </a:r>
          </a:p>
          <a:p>
            <a:pPr algn="ctr"/>
            <a:r>
              <a:rPr lang="en-US" sz="1800" dirty="0"/>
              <a:t>Report spills and issues to 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[Contact Department, Phone Number].</a:t>
            </a:r>
            <a:endParaRPr lang="en-US" sz="1800" dirty="0"/>
          </a:p>
        </p:txBody>
      </p:sp>
      <p:sp>
        <p:nvSpPr>
          <p:cNvPr id="15" name="TextBox 14"/>
          <p:cNvSpPr txBox="1"/>
          <p:nvPr/>
        </p:nvSpPr>
        <p:spPr>
          <a:xfrm>
            <a:off x="5679498" y="9646920"/>
            <a:ext cx="41757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Created in partnership with the Regional Stormwater Management Program.</a:t>
            </a:r>
            <a:endParaRPr lang="en-US" sz="1000" dirty="0"/>
          </a:p>
        </p:txBody>
      </p:sp>
      <p:sp>
        <p:nvSpPr>
          <p:cNvPr id="16" name="Rectangle 15"/>
          <p:cNvSpPr/>
          <p:nvPr/>
        </p:nvSpPr>
        <p:spPr>
          <a:xfrm>
            <a:off x="13421082" y="8249744"/>
            <a:ext cx="1722120" cy="151909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[City Logo]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6638" y="1456651"/>
            <a:ext cx="3053402" cy="20350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180" y="1456651"/>
            <a:ext cx="3206978" cy="20350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4"/>
          <a:stretch/>
        </p:blipFill>
        <p:spPr>
          <a:xfrm>
            <a:off x="4282440" y="1456652"/>
            <a:ext cx="3216226" cy="20390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26"/>
          <a:stretch/>
        </p:blipFill>
        <p:spPr>
          <a:xfrm>
            <a:off x="518619" y="1456651"/>
            <a:ext cx="3215770" cy="20485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21" name="Pentagon 20"/>
          <p:cNvSpPr/>
          <p:nvPr/>
        </p:nvSpPr>
        <p:spPr>
          <a:xfrm rot="16200000">
            <a:off x="148235" y="4133493"/>
            <a:ext cx="3956539" cy="3215769"/>
          </a:xfrm>
          <a:prstGeom prst="homePlate">
            <a:avLst>
              <a:gd name="adj" fmla="val 18704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Pentagon 21"/>
          <p:cNvSpPr/>
          <p:nvPr/>
        </p:nvSpPr>
        <p:spPr>
          <a:xfrm rot="16200000">
            <a:off x="3912513" y="4114732"/>
            <a:ext cx="3956539" cy="3215769"/>
          </a:xfrm>
          <a:prstGeom prst="homePlate">
            <a:avLst>
              <a:gd name="adj" fmla="val 18704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Pentagon 22"/>
          <p:cNvSpPr/>
          <p:nvPr/>
        </p:nvSpPr>
        <p:spPr>
          <a:xfrm rot="16200000">
            <a:off x="7668002" y="4133493"/>
            <a:ext cx="3956539" cy="3215770"/>
          </a:xfrm>
          <a:prstGeom prst="homePlate">
            <a:avLst>
              <a:gd name="adj" fmla="val 18704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Pentagon 23"/>
          <p:cNvSpPr/>
          <p:nvPr/>
        </p:nvSpPr>
        <p:spPr>
          <a:xfrm rot="16200000">
            <a:off x="11432281" y="4133492"/>
            <a:ext cx="3956539" cy="3215771"/>
          </a:xfrm>
          <a:prstGeom prst="homePlate">
            <a:avLst>
              <a:gd name="adj" fmla="val 18704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18620" y="4215258"/>
            <a:ext cx="32157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Clippings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&amp; Trimmings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274107" y="4215259"/>
            <a:ext cx="3224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Storm Drain Inlets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029594" y="4215259"/>
            <a:ext cx="32245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Compost &amp; </a:t>
            </a:r>
            <a:br>
              <a:rPr lang="en-US" sz="2400" b="1" dirty="0" smtClean="0">
                <a:solidFill>
                  <a:schemeClr val="bg1"/>
                </a:solidFill>
              </a:rPr>
            </a:br>
            <a:r>
              <a:rPr lang="en-US" sz="2400" b="1" dirty="0" smtClean="0">
                <a:solidFill>
                  <a:schemeClr val="bg1"/>
                </a:solidFill>
              </a:rPr>
              <a:t>Mulch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813471" y="4215259"/>
            <a:ext cx="3204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Soil Management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18620" y="5086783"/>
            <a:ext cx="32157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/>
                </a:solidFill>
              </a:rPr>
              <a:t>Mow </a:t>
            </a:r>
            <a:r>
              <a:rPr lang="en-US" sz="1800" dirty="0">
                <a:solidFill>
                  <a:schemeClr val="bg1"/>
                </a:solidFill>
              </a:rPr>
              <a:t>grass as high </a:t>
            </a:r>
            <a:r>
              <a:rPr lang="en-US" sz="1800" dirty="0" smtClean="0">
                <a:solidFill>
                  <a:schemeClr val="bg1"/>
                </a:solidFill>
              </a:rPr>
              <a:t>as possible</a:t>
            </a:r>
            <a:r>
              <a:rPr lang="en-US" sz="1800" dirty="0">
                <a:solidFill>
                  <a:schemeClr val="bg1"/>
                </a:solidFill>
              </a:rPr>
              <a:t>. Leave </a:t>
            </a:r>
            <a:r>
              <a:rPr lang="en-US" sz="1800" dirty="0" smtClean="0">
                <a:solidFill>
                  <a:schemeClr val="bg1"/>
                </a:solidFill>
              </a:rPr>
              <a:t>clippings on </a:t>
            </a:r>
            <a:r>
              <a:rPr lang="en-US" sz="1800" dirty="0">
                <a:solidFill>
                  <a:schemeClr val="bg1"/>
                </a:solidFill>
              </a:rPr>
              <a:t>the lawn, out of </a:t>
            </a:r>
            <a:r>
              <a:rPr lang="en-US" sz="1800" dirty="0" smtClean="0">
                <a:solidFill>
                  <a:schemeClr val="bg1"/>
                </a:solidFill>
              </a:rPr>
              <a:t>roadways</a:t>
            </a:r>
            <a:r>
              <a:rPr lang="en-US" sz="1800" dirty="0">
                <a:solidFill>
                  <a:schemeClr val="bg1"/>
                </a:solidFill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/>
                </a:solidFill>
              </a:rPr>
              <a:t>Sweep </a:t>
            </a:r>
            <a:r>
              <a:rPr lang="en-US" sz="1800" dirty="0">
                <a:solidFill>
                  <a:schemeClr val="bg1"/>
                </a:solidFill>
              </a:rPr>
              <a:t>or blow </a:t>
            </a:r>
            <a:r>
              <a:rPr lang="en-US" sz="1800" dirty="0" smtClean="0">
                <a:solidFill>
                  <a:schemeClr val="bg1"/>
                </a:solidFill>
              </a:rPr>
              <a:t>clippings and </a:t>
            </a:r>
            <a:r>
              <a:rPr lang="en-US" sz="1800" dirty="0">
                <a:solidFill>
                  <a:schemeClr val="bg1"/>
                </a:solidFill>
              </a:rPr>
              <a:t>trimmings onto </a:t>
            </a:r>
            <a:r>
              <a:rPr lang="en-US" sz="1800" dirty="0" smtClean="0">
                <a:solidFill>
                  <a:schemeClr val="bg1"/>
                </a:solidFill>
              </a:rPr>
              <a:t>the grass—or compost them</a:t>
            </a:r>
            <a:r>
              <a:rPr lang="en-US" sz="18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282897" y="5111498"/>
            <a:ext cx="32157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/>
                </a:solidFill>
              </a:rPr>
              <a:t>Remove </a:t>
            </a:r>
            <a:r>
              <a:rPr lang="en-US" sz="1800" dirty="0">
                <a:solidFill>
                  <a:schemeClr val="bg1"/>
                </a:solidFill>
              </a:rPr>
              <a:t>litter </a:t>
            </a:r>
            <a:r>
              <a:rPr lang="en-US" sz="1800" dirty="0" smtClean="0">
                <a:solidFill>
                  <a:schemeClr val="bg1"/>
                </a:solidFill>
              </a:rPr>
              <a:t>and debris </a:t>
            </a:r>
            <a:r>
              <a:rPr lang="en-US" sz="1800" dirty="0">
                <a:solidFill>
                  <a:schemeClr val="bg1"/>
                </a:solidFill>
              </a:rPr>
              <a:t>from inlets.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/>
                </a:solidFill>
              </a:rPr>
              <a:t>Gather </a:t>
            </a:r>
            <a:r>
              <a:rPr lang="en-US" sz="1800" dirty="0">
                <a:solidFill>
                  <a:schemeClr val="bg1"/>
                </a:solidFill>
              </a:rPr>
              <a:t>clippings </a:t>
            </a:r>
            <a:r>
              <a:rPr lang="en-US" sz="1800" dirty="0" smtClean="0">
                <a:solidFill>
                  <a:schemeClr val="bg1"/>
                </a:solidFill>
              </a:rPr>
              <a:t>and other </a:t>
            </a:r>
            <a:r>
              <a:rPr lang="en-US" sz="1800" dirty="0">
                <a:solidFill>
                  <a:schemeClr val="bg1"/>
                </a:solidFill>
              </a:rPr>
              <a:t>debris, </a:t>
            </a:r>
            <a:r>
              <a:rPr lang="en-US" sz="1800" dirty="0" smtClean="0">
                <a:solidFill>
                  <a:schemeClr val="bg1"/>
                </a:solidFill>
              </a:rPr>
              <a:t>and dispose </a:t>
            </a:r>
            <a:r>
              <a:rPr lang="en-US" sz="1800" dirty="0">
                <a:solidFill>
                  <a:schemeClr val="bg1"/>
                </a:solidFill>
              </a:rPr>
              <a:t>of </a:t>
            </a:r>
            <a:r>
              <a:rPr lang="en-US" sz="1800" dirty="0" smtClean="0">
                <a:solidFill>
                  <a:schemeClr val="bg1"/>
                </a:solidFill>
              </a:rPr>
              <a:t>them properly—</a:t>
            </a:r>
            <a:r>
              <a:rPr lang="en-US" sz="1800" i="1" dirty="0" smtClean="0">
                <a:solidFill>
                  <a:schemeClr val="bg1"/>
                </a:solidFill>
              </a:rPr>
              <a:t>not</a:t>
            </a:r>
            <a:r>
              <a:rPr lang="en-US" sz="1800" dirty="0" smtClean="0">
                <a:solidFill>
                  <a:schemeClr val="bg1"/>
                </a:solidFill>
              </a:rPr>
              <a:t> down the </a:t>
            </a:r>
            <a:r>
              <a:rPr lang="en-US" sz="1800" dirty="0">
                <a:solidFill>
                  <a:schemeClr val="bg1"/>
                </a:solidFill>
              </a:rPr>
              <a:t>storm drain.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047179" y="5111498"/>
            <a:ext cx="32069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/>
                </a:solidFill>
              </a:rPr>
              <a:t>Use compost as </a:t>
            </a:r>
            <a:r>
              <a:rPr lang="en-US" sz="1800" dirty="0">
                <a:solidFill>
                  <a:schemeClr val="bg1"/>
                </a:solidFill>
              </a:rPr>
              <a:t>a soil amendment</a:t>
            </a:r>
            <a:r>
              <a:rPr lang="en-US" sz="1800" dirty="0" smtClean="0">
                <a:solidFill>
                  <a:schemeClr val="bg1"/>
                </a:solidFill>
              </a:rPr>
              <a:t>, or </a:t>
            </a:r>
            <a:r>
              <a:rPr lang="en-US" sz="1800" dirty="0">
                <a:solidFill>
                  <a:schemeClr val="bg1"/>
                </a:solidFill>
              </a:rPr>
              <a:t>shred </a:t>
            </a:r>
            <a:r>
              <a:rPr lang="en-US" sz="1800" dirty="0" smtClean="0">
                <a:solidFill>
                  <a:schemeClr val="bg1"/>
                </a:solidFill>
              </a:rPr>
              <a:t>leaves and </a:t>
            </a:r>
            <a:r>
              <a:rPr lang="en-US" sz="1800" dirty="0">
                <a:solidFill>
                  <a:schemeClr val="bg1"/>
                </a:solidFill>
              </a:rPr>
              <a:t>add </a:t>
            </a:r>
            <a:r>
              <a:rPr lang="en-US" sz="1800" dirty="0" smtClean="0">
                <a:solidFill>
                  <a:schemeClr val="bg1"/>
                </a:solidFill>
              </a:rPr>
              <a:t>to flower </a:t>
            </a:r>
            <a:r>
              <a:rPr lang="en-US" sz="1800" dirty="0">
                <a:solidFill>
                  <a:schemeClr val="bg1"/>
                </a:solidFill>
              </a:rPr>
              <a:t>beds as mulch.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1820250" y="5111498"/>
            <a:ext cx="31981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/>
                </a:solidFill>
              </a:rPr>
              <a:t>Limit </a:t>
            </a:r>
            <a:r>
              <a:rPr lang="en-US" sz="1800" dirty="0">
                <a:solidFill>
                  <a:schemeClr val="bg1"/>
                </a:solidFill>
              </a:rPr>
              <a:t>soil erosion</a:t>
            </a:r>
            <a:r>
              <a:rPr lang="en-US" sz="1800" dirty="0" smtClean="0">
                <a:solidFill>
                  <a:schemeClr val="bg1"/>
                </a:solidFill>
              </a:rPr>
              <a:t>. </a:t>
            </a:r>
            <a:br>
              <a:rPr lang="en-US" sz="1800" dirty="0" smtClean="0">
                <a:solidFill>
                  <a:schemeClr val="bg1"/>
                </a:solidFill>
              </a:rPr>
            </a:br>
            <a:r>
              <a:rPr lang="en-US" sz="1800" dirty="0" smtClean="0">
                <a:solidFill>
                  <a:schemeClr val="bg1"/>
                </a:solidFill>
              </a:rPr>
              <a:t>—</a:t>
            </a:r>
            <a:r>
              <a:rPr lang="en-US" sz="1800" dirty="0">
                <a:solidFill>
                  <a:schemeClr val="bg1"/>
                </a:solidFill>
              </a:rPr>
              <a:t>For bare </a:t>
            </a:r>
            <a:r>
              <a:rPr lang="en-US" sz="1800" dirty="0" smtClean="0">
                <a:solidFill>
                  <a:schemeClr val="bg1"/>
                </a:solidFill>
              </a:rPr>
              <a:t>areas, plant </a:t>
            </a:r>
            <a:r>
              <a:rPr lang="en-US" sz="1800" dirty="0">
                <a:solidFill>
                  <a:schemeClr val="bg1"/>
                </a:solidFill>
              </a:rPr>
              <a:t>vegetation</a:t>
            </a:r>
            <a:r>
              <a:rPr lang="en-US" sz="1800" dirty="0" smtClean="0">
                <a:solidFill>
                  <a:schemeClr val="bg1"/>
                </a:solidFill>
              </a:rPr>
              <a:t>. </a:t>
            </a:r>
            <a:br>
              <a:rPr lang="en-US" sz="1800" dirty="0" smtClean="0">
                <a:solidFill>
                  <a:schemeClr val="bg1"/>
                </a:solidFill>
              </a:rPr>
            </a:br>
            <a:r>
              <a:rPr lang="en-US" sz="1800" dirty="0" smtClean="0">
                <a:solidFill>
                  <a:schemeClr val="bg1"/>
                </a:solidFill>
              </a:rPr>
              <a:t>—</a:t>
            </a:r>
            <a:r>
              <a:rPr lang="en-US" sz="1800" dirty="0">
                <a:solidFill>
                  <a:schemeClr val="bg1"/>
                </a:solidFill>
              </a:rPr>
              <a:t>For </a:t>
            </a:r>
            <a:r>
              <a:rPr lang="en-US" sz="1800" dirty="0" smtClean="0">
                <a:solidFill>
                  <a:schemeClr val="bg1"/>
                </a:solidFill>
              </a:rPr>
              <a:t>landscaped areas</a:t>
            </a:r>
            <a:r>
              <a:rPr lang="en-US" sz="1800" dirty="0">
                <a:solidFill>
                  <a:schemeClr val="bg1"/>
                </a:solidFill>
              </a:rPr>
              <a:t>, </a:t>
            </a:r>
            <a:r>
              <a:rPr lang="en-US" sz="1800" dirty="0" smtClean="0">
                <a:solidFill>
                  <a:schemeClr val="bg1"/>
                </a:solidFill>
              </a:rPr>
              <a:t/>
            </a:r>
            <a:br>
              <a:rPr lang="en-US" sz="1800" dirty="0" smtClean="0">
                <a:solidFill>
                  <a:schemeClr val="bg1"/>
                </a:solidFill>
              </a:rPr>
            </a:br>
            <a:r>
              <a:rPr lang="en-US" sz="1800" dirty="0" smtClean="0">
                <a:solidFill>
                  <a:schemeClr val="bg1"/>
                </a:solidFill>
              </a:rPr>
              <a:t>use mulch or </a:t>
            </a:r>
            <a:r>
              <a:rPr lang="en-US" sz="1800" dirty="0">
                <a:solidFill>
                  <a:schemeClr val="bg1"/>
                </a:solidFill>
              </a:rPr>
              <a:t>matting.</a:t>
            </a:r>
          </a:p>
        </p:txBody>
      </p:sp>
    </p:spTree>
    <p:extLst>
      <p:ext uri="{BB962C8B-B14F-4D97-AF65-F5344CB8AC3E}">
        <p14:creationId xmlns:p14="http://schemas.microsoft.com/office/powerpoint/2010/main" val="17918757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85225"/>
            <a:ext cx="1554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cap="all" dirty="0">
                <a:latin typeface="Stencil Std" panose="04020904080802020404" pitchFamily="82" charset="0"/>
              </a:rPr>
              <a:t>DO YOUR PART—KEEP POLLUTION OUT OF STORM DRAINS &amp; WATERWAYS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720179"/>
            <a:ext cx="15544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cap="all" dirty="0" smtClean="0">
                <a:solidFill>
                  <a:schemeClr val="accent5">
                    <a:lumMod val="75000"/>
                  </a:schemeClr>
                </a:solidFill>
                <a:latin typeface="Stencil Std" panose="04020904080802020404" pitchFamily="82" charset="0"/>
              </a:rPr>
              <a:t>Drainage Maintenance: Inlets, Catch Basins  </a:t>
            </a:r>
            <a:endParaRPr lang="en-US" sz="2500" cap="all" dirty="0">
              <a:solidFill>
                <a:schemeClr val="accent5">
                  <a:lumMod val="75000"/>
                </a:schemeClr>
              </a:solidFill>
              <a:latin typeface="Stencil Std" panose="04020904080802020404" pitchFamily="8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95" y="8053495"/>
            <a:ext cx="1173480" cy="17153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73816" y="8021208"/>
            <a:ext cx="7665720" cy="46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cap="all" dirty="0" smtClean="0">
                <a:latin typeface="Stencil Std" panose="04020904080802020404" pitchFamily="82" charset="0"/>
              </a:rPr>
              <a:t>REPORT </a:t>
            </a:r>
            <a:r>
              <a:rPr lang="en-US" sz="2400" cap="all" dirty="0" smtClean="0">
                <a:latin typeface="Stencil Std" panose="04020904080802020404" pitchFamily="82" charset="0"/>
              </a:rPr>
              <a:t>POLLUTION</a:t>
            </a:r>
            <a:r>
              <a:rPr lang="en-US" cap="all" dirty="0" smtClean="0">
                <a:latin typeface="Stencil Std" panose="04020904080802020404" pitchFamily="82" charset="0"/>
              </a:rPr>
              <a:t> &amp; ILLEGAL DUMPING</a:t>
            </a:r>
            <a:endParaRPr lang="en-US" cap="all" dirty="0">
              <a:latin typeface="Stencil Std" panose="04020904080802020404" pitchFamily="8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03121" y="8470582"/>
            <a:ext cx="11140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Be our eyes—look for and report signs of water pollution.</a:t>
            </a:r>
          </a:p>
          <a:p>
            <a:pPr algn="ctr"/>
            <a:r>
              <a:rPr lang="en-US" sz="1800" dirty="0" smtClean="0"/>
              <a:t>Signs include odor, an oily sheen on the water’s surface, colored or cloudy water, dead or dying fish, and excess trash.</a:t>
            </a:r>
          </a:p>
          <a:p>
            <a:pPr algn="ctr"/>
            <a:r>
              <a:rPr lang="en-US" sz="1800" dirty="0" smtClean="0"/>
              <a:t>Report spills and issues to 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[Contact Department, Phone Number]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sp>
        <p:nvSpPr>
          <p:cNvPr id="15" name="TextBox 14"/>
          <p:cNvSpPr txBox="1"/>
          <p:nvPr/>
        </p:nvSpPr>
        <p:spPr>
          <a:xfrm>
            <a:off x="5718796" y="9646920"/>
            <a:ext cx="41757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Created in partnership with the Regional Stormwater Management Program.</a:t>
            </a:r>
            <a:endParaRPr lang="en-US" sz="1000" dirty="0"/>
          </a:p>
        </p:txBody>
      </p:sp>
      <p:sp>
        <p:nvSpPr>
          <p:cNvPr id="16" name="Rectangle 15"/>
          <p:cNvSpPr/>
          <p:nvPr/>
        </p:nvSpPr>
        <p:spPr>
          <a:xfrm>
            <a:off x="13365063" y="8249744"/>
            <a:ext cx="1722120" cy="151909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[City Logo]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10369789" y="1304953"/>
            <a:ext cx="4695219" cy="65131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5398254" y="1304953"/>
            <a:ext cx="4695219" cy="65131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426719" y="1304953"/>
            <a:ext cx="4695219" cy="65131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Pentagon 35"/>
          <p:cNvSpPr/>
          <p:nvPr/>
        </p:nvSpPr>
        <p:spPr>
          <a:xfrm rot="16200000">
            <a:off x="1115428" y="3836642"/>
            <a:ext cx="3317800" cy="4393098"/>
          </a:xfrm>
          <a:prstGeom prst="homePlate">
            <a:avLst>
              <a:gd name="adj" fmla="val 1349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0" dirty="0"/>
          </a:p>
        </p:txBody>
      </p:sp>
      <p:sp>
        <p:nvSpPr>
          <p:cNvPr id="37" name="Pentagon 36"/>
          <p:cNvSpPr/>
          <p:nvPr/>
        </p:nvSpPr>
        <p:spPr>
          <a:xfrm rot="16200000">
            <a:off x="11058498" y="3837834"/>
            <a:ext cx="3317800" cy="4393098"/>
          </a:xfrm>
          <a:prstGeom prst="homePlate">
            <a:avLst>
              <a:gd name="adj" fmla="val 1349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0" dirty="0"/>
          </a:p>
        </p:txBody>
      </p:sp>
      <p:sp>
        <p:nvSpPr>
          <p:cNvPr id="38" name="Pentagon 37"/>
          <p:cNvSpPr/>
          <p:nvPr/>
        </p:nvSpPr>
        <p:spPr>
          <a:xfrm rot="16200000">
            <a:off x="6086963" y="3836642"/>
            <a:ext cx="3317800" cy="4393098"/>
          </a:xfrm>
          <a:prstGeom prst="homePlate">
            <a:avLst>
              <a:gd name="adj" fmla="val 1349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0" dirty="0"/>
          </a:p>
        </p:txBody>
      </p:sp>
      <p:sp>
        <p:nvSpPr>
          <p:cNvPr id="42" name="TextBox 41"/>
          <p:cNvSpPr txBox="1"/>
          <p:nvPr/>
        </p:nvSpPr>
        <p:spPr>
          <a:xfrm>
            <a:off x="633413" y="4810787"/>
            <a:ext cx="4279900" cy="836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Inlets &amp; Structural 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Controls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605912" y="4823930"/>
            <a:ext cx="4279900" cy="836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Litter &amp; Debris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Removal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0577448" y="4823930"/>
            <a:ext cx="4279900" cy="836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Storm Drain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Markers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33413" y="5647823"/>
            <a:ext cx="4279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Maintain </a:t>
            </a:r>
            <a:r>
              <a:rPr lang="en-US" sz="2000" dirty="0">
                <a:solidFill>
                  <a:schemeClr val="bg1"/>
                </a:solidFill>
              </a:rPr>
              <a:t>and inspect </a:t>
            </a:r>
            <a:r>
              <a:rPr lang="en-US" sz="2000" dirty="0" smtClean="0">
                <a:solidFill>
                  <a:schemeClr val="bg1"/>
                </a:solidFill>
              </a:rPr>
              <a:t>inlets and structural controls </a:t>
            </a:r>
            <a:r>
              <a:rPr lang="en-US" sz="2000" dirty="0">
                <a:solidFill>
                  <a:schemeClr val="bg1"/>
                </a:solidFill>
              </a:rPr>
              <a:t>as required.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605912" y="5647824"/>
            <a:ext cx="4279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Properly dispose of litter and debris removed from inlets.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0577447" y="5647824"/>
            <a:ext cx="4279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Apply storm drain markers to inlets that show evidence of </a:t>
            </a:r>
            <a:r>
              <a:rPr lang="en-US" sz="2000" dirty="0" smtClean="0">
                <a:solidFill>
                  <a:schemeClr val="bg1"/>
                </a:solidFill>
              </a:rPr>
              <a:t>dumping.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48" name="Picture Placeholder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5"/>
          <a:stretch/>
        </p:blipFill>
        <p:spPr>
          <a:xfrm>
            <a:off x="10506272" y="1449145"/>
            <a:ext cx="4437667" cy="281003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9" name="Picture Placeholder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2"/>
          <a:stretch/>
        </p:blipFill>
        <p:spPr>
          <a:xfrm>
            <a:off x="5574842" y="1449145"/>
            <a:ext cx="4403163" cy="281003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0" name="Picture Placeholder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0"/>
          <a:stretch/>
        </p:blipFill>
        <p:spPr>
          <a:xfrm>
            <a:off x="551395" y="1449146"/>
            <a:ext cx="4432738" cy="277393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437252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85225"/>
            <a:ext cx="1554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cap="all" dirty="0" smtClean="0">
                <a:latin typeface="Stencil Std" panose="04020904080802020404" pitchFamily="82" charset="0"/>
              </a:rPr>
              <a:t>DO YOUR PART—KEEP POLLUTION OUT OF STORM DRAINS &amp; WATERWAYS</a:t>
            </a:r>
            <a:endParaRPr lang="en-US" sz="3000" cap="all" dirty="0">
              <a:latin typeface="Stencil Std" panose="04020904080802020404" pitchFamily="8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720179"/>
            <a:ext cx="15544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cap="all" dirty="0" smtClean="0">
                <a:solidFill>
                  <a:schemeClr val="accent5">
                    <a:lumMod val="75000"/>
                  </a:schemeClr>
                </a:solidFill>
                <a:latin typeface="Stencil Std" panose="04020904080802020404" pitchFamily="82" charset="0"/>
              </a:rPr>
              <a:t>Soil &amp; Erosion Control</a:t>
            </a:r>
            <a:endParaRPr lang="en-US" sz="2500" cap="all" dirty="0">
              <a:solidFill>
                <a:schemeClr val="accent5">
                  <a:lumMod val="75000"/>
                </a:schemeClr>
              </a:solidFill>
              <a:latin typeface="Stencil Std" panose="04020904080802020404" pitchFamily="8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0999" y="1304953"/>
            <a:ext cx="3485271" cy="65131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145279" y="1304954"/>
            <a:ext cx="3485271" cy="65131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909559" y="1304955"/>
            <a:ext cx="3485271" cy="65131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1673839" y="1304954"/>
            <a:ext cx="3485271" cy="65131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95" y="8053495"/>
            <a:ext cx="1173480" cy="17153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132269" y="8021208"/>
            <a:ext cx="7249551" cy="46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cap="all" dirty="0">
                <a:latin typeface="Stencil Std" panose="04020904080802020404" pitchFamily="82" charset="0"/>
              </a:rPr>
              <a:t>report pollution </a:t>
            </a:r>
            <a:r>
              <a:rPr lang="en-US" cap="all" dirty="0" smtClean="0">
                <a:latin typeface="Stencil Std" panose="04020904080802020404" pitchFamily="82" charset="0"/>
              </a:rPr>
              <a:t>&amp; </a:t>
            </a:r>
            <a:r>
              <a:rPr lang="en-US" cap="all" dirty="0">
                <a:latin typeface="Stencil Std" panose="04020904080802020404" pitchFamily="82" charset="0"/>
              </a:rPr>
              <a:t>illegal dumping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02888" y="8470582"/>
            <a:ext cx="11108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Be our eyes—look for and report signs of water pollution.</a:t>
            </a:r>
          </a:p>
          <a:p>
            <a:pPr algn="ctr"/>
            <a:r>
              <a:rPr lang="en-US" sz="1800" dirty="0"/>
              <a:t>Signs include odor, an oily sheen on the water’s surface, colored or cloudy water, dead or dying </a:t>
            </a:r>
            <a:r>
              <a:rPr lang="en-US" sz="1800" dirty="0" smtClean="0"/>
              <a:t>fish</a:t>
            </a:r>
            <a:r>
              <a:rPr lang="en-US" sz="1800" dirty="0"/>
              <a:t>, and excess trash.</a:t>
            </a:r>
          </a:p>
          <a:p>
            <a:pPr algn="ctr"/>
            <a:r>
              <a:rPr lang="en-US" sz="1800" dirty="0"/>
              <a:t>Report spills and issues to 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[Contact Department, Phone Number].</a:t>
            </a:r>
            <a:endParaRPr lang="en-US" sz="1800" dirty="0"/>
          </a:p>
        </p:txBody>
      </p:sp>
      <p:sp>
        <p:nvSpPr>
          <p:cNvPr id="15" name="TextBox 14"/>
          <p:cNvSpPr txBox="1"/>
          <p:nvPr/>
        </p:nvSpPr>
        <p:spPr>
          <a:xfrm>
            <a:off x="5669164" y="9646920"/>
            <a:ext cx="41757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Created in partnership with the Regional Stormwater Management Program.</a:t>
            </a:r>
            <a:endParaRPr lang="en-US" sz="1000" dirty="0"/>
          </a:p>
        </p:txBody>
      </p:sp>
      <p:sp>
        <p:nvSpPr>
          <p:cNvPr id="16" name="Rectangle 15"/>
          <p:cNvSpPr/>
          <p:nvPr/>
        </p:nvSpPr>
        <p:spPr>
          <a:xfrm>
            <a:off x="13421082" y="8249744"/>
            <a:ext cx="1722120" cy="151909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[City Logo]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650"/>
          <a:stretch/>
        </p:blipFill>
        <p:spPr>
          <a:xfrm>
            <a:off x="11802665" y="1466141"/>
            <a:ext cx="3230140" cy="19869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9"/>
          <a:stretch/>
        </p:blipFill>
        <p:spPr>
          <a:xfrm>
            <a:off x="8029594" y="1466142"/>
            <a:ext cx="3217831" cy="19989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466141"/>
            <a:ext cx="3231466" cy="20139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35"/>
          <a:stretch/>
        </p:blipFill>
        <p:spPr>
          <a:xfrm>
            <a:off x="527629" y="1466141"/>
            <a:ext cx="3197750" cy="19748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sp>
        <p:nvSpPr>
          <p:cNvPr id="21" name="Pentagon 20"/>
          <p:cNvSpPr/>
          <p:nvPr/>
        </p:nvSpPr>
        <p:spPr>
          <a:xfrm rot="16200000">
            <a:off x="148235" y="4133493"/>
            <a:ext cx="3956539" cy="3215769"/>
          </a:xfrm>
          <a:prstGeom prst="homePlate">
            <a:avLst>
              <a:gd name="adj" fmla="val 18704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Pentagon 21"/>
          <p:cNvSpPr/>
          <p:nvPr/>
        </p:nvSpPr>
        <p:spPr>
          <a:xfrm rot="16200000">
            <a:off x="3912513" y="4114732"/>
            <a:ext cx="3956539" cy="3215769"/>
          </a:xfrm>
          <a:prstGeom prst="homePlate">
            <a:avLst>
              <a:gd name="adj" fmla="val 18704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Pentagon 22"/>
          <p:cNvSpPr/>
          <p:nvPr/>
        </p:nvSpPr>
        <p:spPr>
          <a:xfrm rot="16200000">
            <a:off x="7668002" y="4133493"/>
            <a:ext cx="3956539" cy="3215770"/>
          </a:xfrm>
          <a:prstGeom prst="homePlate">
            <a:avLst>
              <a:gd name="adj" fmla="val 18704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Pentagon 23"/>
          <p:cNvSpPr/>
          <p:nvPr/>
        </p:nvSpPr>
        <p:spPr>
          <a:xfrm rot="16200000">
            <a:off x="11432281" y="4133492"/>
            <a:ext cx="3956539" cy="3215771"/>
          </a:xfrm>
          <a:prstGeom prst="homePlate">
            <a:avLst>
              <a:gd name="adj" fmla="val 18704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18620" y="4215258"/>
            <a:ext cx="32157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Recovered Soil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274107" y="4215259"/>
            <a:ext cx="3224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Stockpiles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029594" y="4215259"/>
            <a:ext cx="3217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Exposed Soils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813471" y="4215259"/>
            <a:ext cx="3204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Erosion &amp; Sediment Control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18620" y="5086783"/>
            <a:ext cx="32157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/>
                </a:solidFill>
              </a:rPr>
              <a:t>Soil </a:t>
            </a:r>
            <a:r>
              <a:rPr lang="en-US" sz="1800" dirty="0">
                <a:solidFill>
                  <a:schemeClr val="bg1"/>
                </a:solidFill>
              </a:rPr>
              <a:t>may be used on site </a:t>
            </a:r>
            <a:r>
              <a:rPr lang="en-US" sz="1800" dirty="0" smtClean="0">
                <a:solidFill>
                  <a:schemeClr val="bg1"/>
                </a:solidFill>
              </a:rPr>
              <a:t>as fill </a:t>
            </a:r>
            <a:r>
              <a:rPr lang="en-US" sz="1800" dirty="0">
                <a:solidFill>
                  <a:schemeClr val="bg1"/>
                </a:solidFill>
              </a:rPr>
              <a:t>or stockpiled </a:t>
            </a:r>
            <a:r>
              <a:rPr lang="en-US" sz="1800" dirty="0" smtClean="0">
                <a:solidFill>
                  <a:schemeClr val="bg1"/>
                </a:solidFill>
              </a:rPr>
              <a:t>for another </a:t>
            </a:r>
            <a:r>
              <a:rPr lang="en-US" sz="1800" dirty="0">
                <a:solidFill>
                  <a:schemeClr val="bg1"/>
                </a:solidFill>
              </a:rPr>
              <a:t>land application.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282897" y="5111498"/>
            <a:ext cx="321576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/>
                </a:solidFill>
              </a:rPr>
              <a:t>Locate </a:t>
            </a:r>
            <a:r>
              <a:rPr lang="en-US" sz="1800" dirty="0">
                <a:solidFill>
                  <a:schemeClr val="bg1"/>
                </a:solidFill>
              </a:rPr>
              <a:t>stockpiles out </a:t>
            </a:r>
            <a:r>
              <a:rPr lang="en-US" sz="1800" dirty="0" smtClean="0">
                <a:solidFill>
                  <a:schemeClr val="bg1"/>
                </a:solidFill>
              </a:rPr>
              <a:t>of the </a:t>
            </a:r>
            <a:r>
              <a:rPr lang="en-US" sz="1800" dirty="0">
                <a:solidFill>
                  <a:schemeClr val="bg1"/>
                </a:solidFill>
              </a:rPr>
              <a:t>street and away </a:t>
            </a:r>
            <a:r>
              <a:rPr lang="en-US" sz="1800" dirty="0" smtClean="0">
                <a:solidFill>
                  <a:schemeClr val="bg1"/>
                </a:solidFill>
              </a:rPr>
              <a:t>from flowing </a:t>
            </a:r>
            <a:r>
              <a:rPr lang="en-US" sz="1800" dirty="0">
                <a:solidFill>
                  <a:schemeClr val="bg1"/>
                </a:solidFill>
              </a:rPr>
              <a:t>water or </a:t>
            </a:r>
            <a:r>
              <a:rPr lang="en-US" sz="1800" dirty="0" smtClean="0">
                <a:solidFill>
                  <a:schemeClr val="bg1"/>
                </a:solidFill>
              </a:rPr>
              <a:t>runoff.</a:t>
            </a:r>
            <a:endParaRPr lang="en-US" sz="18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/>
                </a:solidFill>
              </a:rPr>
              <a:t>Capture sediment using appropriate methods.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Cover soil and sand stockpiles to prevent erosion.</a:t>
            </a:r>
          </a:p>
          <a:p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047179" y="5111498"/>
            <a:ext cx="32069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/>
                </a:solidFill>
              </a:rPr>
              <a:t>Apply </a:t>
            </a:r>
            <a:r>
              <a:rPr lang="en-US" sz="1800" dirty="0">
                <a:solidFill>
                  <a:schemeClr val="bg1"/>
                </a:solidFill>
              </a:rPr>
              <a:t>grass seed </a:t>
            </a:r>
            <a:r>
              <a:rPr lang="en-US" sz="1800" dirty="0" smtClean="0">
                <a:solidFill>
                  <a:schemeClr val="bg1"/>
                </a:solidFill>
              </a:rPr>
              <a:t>to prevent </a:t>
            </a:r>
            <a:r>
              <a:rPr lang="en-US" sz="1800" dirty="0">
                <a:solidFill>
                  <a:schemeClr val="bg1"/>
                </a:solidFill>
              </a:rPr>
              <a:t>erosion.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/>
                </a:solidFill>
              </a:rPr>
              <a:t>Protect </a:t>
            </a:r>
            <a:r>
              <a:rPr lang="en-US" sz="1800" dirty="0">
                <a:solidFill>
                  <a:schemeClr val="bg1"/>
                </a:solidFill>
              </a:rPr>
              <a:t>channels by </a:t>
            </a:r>
            <a:r>
              <a:rPr lang="en-US" sz="1800" dirty="0" smtClean="0">
                <a:solidFill>
                  <a:schemeClr val="bg1"/>
                </a:solidFill>
              </a:rPr>
              <a:t>using turf </a:t>
            </a:r>
            <a:r>
              <a:rPr lang="en-US" sz="1800" dirty="0">
                <a:solidFill>
                  <a:schemeClr val="bg1"/>
                </a:solidFill>
              </a:rPr>
              <a:t>reinforcement </a:t>
            </a:r>
            <a:r>
              <a:rPr lang="en-US" sz="1800" dirty="0" smtClean="0">
                <a:solidFill>
                  <a:schemeClr val="bg1"/>
                </a:solidFill>
              </a:rPr>
              <a:t>mats until </a:t>
            </a:r>
            <a:r>
              <a:rPr lang="en-US" sz="1800" dirty="0">
                <a:solidFill>
                  <a:schemeClr val="bg1"/>
                </a:solidFill>
              </a:rPr>
              <a:t>vegetation </a:t>
            </a:r>
            <a:r>
              <a:rPr lang="en-US" sz="1800" dirty="0" smtClean="0">
                <a:solidFill>
                  <a:schemeClr val="bg1"/>
                </a:solidFill>
              </a:rPr>
              <a:t>is established</a:t>
            </a:r>
            <a:r>
              <a:rPr lang="en-US" sz="18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1820250" y="5111498"/>
            <a:ext cx="319818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/>
                </a:solidFill>
              </a:rPr>
              <a:t>Use </a:t>
            </a:r>
            <a:r>
              <a:rPr lang="en-US" sz="1800" dirty="0">
                <a:solidFill>
                  <a:schemeClr val="bg1"/>
                </a:solidFill>
              </a:rPr>
              <a:t>erosion </a:t>
            </a:r>
            <a:r>
              <a:rPr lang="en-US" sz="1800" dirty="0" smtClean="0">
                <a:solidFill>
                  <a:schemeClr val="bg1"/>
                </a:solidFill>
              </a:rPr>
              <a:t>control methods </a:t>
            </a:r>
            <a:r>
              <a:rPr lang="en-US" sz="1800" dirty="0">
                <a:solidFill>
                  <a:schemeClr val="bg1"/>
                </a:solidFill>
              </a:rPr>
              <a:t>such as </a:t>
            </a:r>
            <a:r>
              <a:rPr lang="en-US" sz="1800" dirty="0" smtClean="0">
                <a:solidFill>
                  <a:schemeClr val="bg1"/>
                </a:solidFill>
              </a:rPr>
              <a:t>erosion control blankets, vegetation</a:t>
            </a:r>
            <a:r>
              <a:rPr lang="en-US" sz="1800" dirty="0">
                <a:solidFill>
                  <a:schemeClr val="bg1"/>
                </a:solidFill>
              </a:rPr>
              <a:t>, or mulching</a:t>
            </a:r>
            <a:r>
              <a:rPr lang="en-US" sz="1800" dirty="0" smtClean="0">
                <a:solidFill>
                  <a:schemeClr val="bg1"/>
                </a:solidFill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/>
                </a:solidFill>
              </a:rPr>
              <a:t>Use </a:t>
            </a:r>
            <a:r>
              <a:rPr lang="en-US" sz="1800" dirty="0">
                <a:solidFill>
                  <a:schemeClr val="bg1"/>
                </a:solidFill>
              </a:rPr>
              <a:t>sediment </a:t>
            </a:r>
            <a:r>
              <a:rPr lang="en-US" sz="1800" dirty="0" smtClean="0">
                <a:solidFill>
                  <a:schemeClr val="bg1"/>
                </a:solidFill>
              </a:rPr>
              <a:t>control methods </a:t>
            </a:r>
            <a:r>
              <a:rPr lang="en-US" sz="1800" dirty="0">
                <a:solidFill>
                  <a:schemeClr val="bg1"/>
                </a:solidFill>
              </a:rPr>
              <a:t>such as </a:t>
            </a:r>
            <a:r>
              <a:rPr lang="en-US" sz="1800" dirty="0" smtClean="0">
                <a:solidFill>
                  <a:schemeClr val="bg1"/>
                </a:solidFill>
              </a:rPr>
              <a:t>mulch berms</a:t>
            </a:r>
            <a:r>
              <a:rPr lang="en-US" sz="18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973966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85225"/>
            <a:ext cx="1554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cap="all" dirty="0">
                <a:latin typeface="Stencil Std" panose="04020904080802020404" pitchFamily="82" charset="0"/>
              </a:rPr>
              <a:t>DO YOUR PART—KEEP POLLUTION OUT OF STORM DRAINS &amp; WATERWAYS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720179"/>
            <a:ext cx="15544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cap="all" dirty="0">
                <a:solidFill>
                  <a:schemeClr val="accent5">
                    <a:lumMod val="75000"/>
                  </a:schemeClr>
                </a:solidFill>
                <a:latin typeface="Stencil Std" panose="04020904080802020404" pitchFamily="82" charset="0"/>
              </a:rPr>
              <a:t>streets maintenance: cleanup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95" y="8053495"/>
            <a:ext cx="1173480" cy="17153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814540" y="8021208"/>
            <a:ext cx="7947660" cy="46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cap="all" dirty="0" smtClean="0">
                <a:latin typeface="Stencil Std" panose="04020904080802020404" pitchFamily="82" charset="0"/>
              </a:rPr>
              <a:t>REPORT </a:t>
            </a:r>
            <a:r>
              <a:rPr lang="en-US" sz="2400" cap="all" dirty="0" smtClean="0">
                <a:latin typeface="Stencil Std" panose="04020904080802020404" pitchFamily="82" charset="0"/>
              </a:rPr>
              <a:t>POLLUTION</a:t>
            </a:r>
            <a:r>
              <a:rPr lang="en-US" cap="all" dirty="0" smtClean="0">
                <a:latin typeface="Stencil Std" panose="04020904080802020404" pitchFamily="82" charset="0"/>
              </a:rPr>
              <a:t> &amp; ILLEGAL DUMPING</a:t>
            </a:r>
            <a:endParaRPr lang="en-US" cap="all" dirty="0">
              <a:latin typeface="Stencil Std" panose="04020904080802020404" pitchFamily="8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41951" y="8470582"/>
            <a:ext cx="111168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/>
              <a:t>Be our eyes—look for and report signs of water pollution.</a:t>
            </a:r>
          </a:p>
          <a:p>
            <a:pPr algn="ctr"/>
            <a:r>
              <a:rPr lang="en-US" sz="1800" dirty="0" smtClean="0"/>
              <a:t>Signs include odor, an oily sheen on the water’s surface, colored or cloudy water, dead or dying fish, and excess trash.</a:t>
            </a:r>
          </a:p>
          <a:p>
            <a:pPr algn="ctr"/>
            <a:r>
              <a:rPr lang="en-US" sz="1800" dirty="0" smtClean="0"/>
              <a:t>Report spills and issues to 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</a:rPr>
              <a:t>[Contact Department, Phone Number]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sp>
        <p:nvSpPr>
          <p:cNvPr id="15" name="TextBox 14"/>
          <p:cNvSpPr txBox="1"/>
          <p:nvPr/>
        </p:nvSpPr>
        <p:spPr>
          <a:xfrm>
            <a:off x="5700490" y="9646920"/>
            <a:ext cx="41757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/>
              <a:t>Created in partnership with the Regional Stormwater Management Program.</a:t>
            </a:r>
            <a:endParaRPr lang="en-US" sz="1000" dirty="0"/>
          </a:p>
        </p:txBody>
      </p:sp>
      <p:sp>
        <p:nvSpPr>
          <p:cNvPr id="16" name="Rectangle 15"/>
          <p:cNvSpPr/>
          <p:nvPr/>
        </p:nvSpPr>
        <p:spPr>
          <a:xfrm>
            <a:off x="13379259" y="8249744"/>
            <a:ext cx="1722120" cy="151909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[City Logo]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10369789" y="1304953"/>
            <a:ext cx="4695219" cy="65131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5398254" y="1304953"/>
            <a:ext cx="4695219" cy="65131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426719" y="1304953"/>
            <a:ext cx="4695219" cy="65131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Pentagon 35"/>
          <p:cNvSpPr/>
          <p:nvPr/>
        </p:nvSpPr>
        <p:spPr>
          <a:xfrm rot="16200000">
            <a:off x="1115428" y="3836642"/>
            <a:ext cx="3317800" cy="4393098"/>
          </a:xfrm>
          <a:prstGeom prst="homePlate">
            <a:avLst>
              <a:gd name="adj" fmla="val 1349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0" dirty="0"/>
          </a:p>
        </p:txBody>
      </p:sp>
      <p:sp>
        <p:nvSpPr>
          <p:cNvPr id="37" name="Pentagon 36"/>
          <p:cNvSpPr/>
          <p:nvPr/>
        </p:nvSpPr>
        <p:spPr>
          <a:xfrm rot="16200000">
            <a:off x="11058498" y="3837834"/>
            <a:ext cx="3317800" cy="4393098"/>
          </a:xfrm>
          <a:prstGeom prst="homePlate">
            <a:avLst>
              <a:gd name="adj" fmla="val 1349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0" dirty="0"/>
          </a:p>
        </p:txBody>
      </p:sp>
      <p:sp>
        <p:nvSpPr>
          <p:cNvPr id="38" name="Pentagon 37"/>
          <p:cNvSpPr/>
          <p:nvPr/>
        </p:nvSpPr>
        <p:spPr>
          <a:xfrm rot="16200000">
            <a:off x="6086963" y="3836642"/>
            <a:ext cx="3317800" cy="4393098"/>
          </a:xfrm>
          <a:prstGeom prst="homePlate">
            <a:avLst>
              <a:gd name="adj" fmla="val 13490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0" dirty="0"/>
          </a:p>
        </p:txBody>
      </p:sp>
      <p:sp>
        <p:nvSpPr>
          <p:cNvPr id="39" name="Rectangle 38"/>
          <p:cNvSpPr/>
          <p:nvPr/>
        </p:nvSpPr>
        <p:spPr>
          <a:xfrm>
            <a:off x="577779" y="1368612"/>
            <a:ext cx="4393099" cy="29887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5549313" y="1368611"/>
            <a:ext cx="4393099" cy="29887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10520848" y="1368610"/>
            <a:ext cx="4393099" cy="29887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633413" y="4810787"/>
            <a:ext cx="4279900" cy="836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Trucks, Equipment,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&amp; Tools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605912" y="4823930"/>
            <a:ext cx="4279900" cy="836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Cleaning Equipment 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Outdoors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0577448" y="4823930"/>
            <a:ext cx="4279900" cy="46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Absorbent Cleanup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33413" y="5647823"/>
            <a:ext cx="4279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Clean trucks, </a:t>
            </a:r>
            <a:r>
              <a:rPr lang="en-US" sz="2000" dirty="0" smtClean="0">
                <a:solidFill>
                  <a:schemeClr val="bg1"/>
                </a:solidFill>
              </a:rPr>
              <a:t>equipment, and </a:t>
            </a:r>
            <a:r>
              <a:rPr lang="en-US" sz="2000" dirty="0">
                <a:solidFill>
                  <a:schemeClr val="bg1"/>
                </a:solidFill>
              </a:rPr>
              <a:t>tools in </a:t>
            </a:r>
            <a:r>
              <a:rPr lang="en-US" sz="2000" dirty="0" smtClean="0">
                <a:solidFill>
                  <a:schemeClr val="bg1"/>
                </a:solidFill>
              </a:rPr>
              <a:t>designated wash </a:t>
            </a:r>
            <a:r>
              <a:rPr lang="en-US" sz="2000" dirty="0">
                <a:solidFill>
                  <a:schemeClr val="bg1"/>
                </a:solidFill>
              </a:rPr>
              <a:t>facilities.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605912" y="5647824"/>
            <a:ext cx="42799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When </a:t>
            </a:r>
            <a:r>
              <a:rPr lang="en-US" sz="2000" dirty="0">
                <a:solidFill>
                  <a:schemeClr val="bg1"/>
                </a:solidFill>
              </a:rPr>
              <a:t>wash facilities are </a:t>
            </a:r>
            <a:r>
              <a:rPr lang="en-US" sz="2000" dirty="0" smtClean="0">
                <a:solidFill>
                  <a:schemeClr val="bg1"/>
                </a:solidFill>
              </a:rPr>
              <a:t>not available</a:t>
            </a:r>
            <a:r>
              <a:rPr lang="en-US" sz="2000" dirty="0">
                <a:solidFill>
                  <a:schemeClr val="bg1"/>
                </a:solidFill>
              </a:rPr>
              <a:t>, clean </a:t>
            </a:r>
            <a:r>
              <a:rPr lang="en-US" sz="2000" dirty="0" smtClean="0">
                <a:solidFill>
                  <a:schemeClr val="bg1"/>
                </a:solidFill>
              </a:rPr>
              <a:t>equipment over catch trays or absorbents </a:t>
            </a:r>
            <a:r>
              <a:rPr lang="en-US" sz="2000" dirty="0">
                <a:solidFill>
                  <a:schemeClr val="bg1"/>
                </a:solidFill>
              </a:rPr>
              <a:t>spread </a:t>
            </a:r>
            <a:r>
              <a:rPr lang="en-US" sz="2000" dirty="0" smtClean="0">
                <a:solidFill>
                  <a:schemeClr val="bg1"/>
                </a:solidFill>
              </a:rPr>
              <a:t>on an </a:t>
            </a:r>
            <a:r>
              <a:rPr lang="en-US" sz="2000" dirty="0">
                <a:solidFill>
                  <a:schemeClr val="bg1"/>
                </a:solidFill>
              </a:rPr>
              <a:t>impervious surface.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0577447" y="5647824"/>
            <a:ext cx="42799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Promptly sweep up </a:t>
            </a:r>
            <a:r>
              <a:rPr lang="en-US" sz="2000" dirty="0" smtClean="0">
                <a:solidFill>
                  <a:schemeClr val="bg1"/>
                </a:solidFill>
              </a:rPr>
              <a:t>spent absorbents </a:t>
            </a:r>
            <a:r>
              <a:rPr lang="en-US" sz="2000" dirty="0">
                <a:solidFill>
                  <a:schemeClr val="bg1"/>
                </a:solidFill>
              </a:rPr>
              <a:t>and dispose of </a:t>
            </a:r>
            <a:r>
              <a:rPr lang="en-US" sz="2000" dirty="0" smtClean="0">
                <a:solidFill>
                  <a:schemeClr val="bg1"/>
                </a:solidFill>
              </a:rPr>
              <a:t>them according </a:t>
            </a:r>
            <a:r>
              <a:rPr lang="en-US" sz="2000" dirty="0">
                <a:solidFill>
                  <a:schemeClr val="bg1"/>
                </a:solidFill>
              </a:rPr>
              <a:t>to </a:t>
            </a:r>
            <a:r>
              <a:rPr lang="en-US" sz="2000" dirty="0" smtClean="0">
                <a:solidFill>
                  <a:schemeClr val="bg1"/>
                </a:solidFill>
              </a:rPr>
              <a:t>established procedures.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48" name="Picture Placeholder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448" y="1416423"/>
            <a:ext cx="4279900" cy="2874683"/>
          </a:xfrm>
          <a:prstGeom prst="rect">
            <a:avLst/>
          </a:prstGeom>
        </p:spPr>
      </p:pic>
      <p:pic>
        <p:nvPicPr>
          <p:cNvPr id="49" name="Picture Placeholder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912" y="1416423"/>
            <a:ext cx="4279900" cy="2874683"/>
          </a:xfrm>
          <a:prstGeom prst="rect">
            <a:avLst/>
          </a:prstGeom>
        </p:spPr>
      </p:pic>
      <p:pic>
        <p:nvPicPr>
          <p:cNvPr id="50" name="Picture Placeholder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3" y="1416423"/>
            <a:ext cx="4279899" cy="287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3892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692</TotalTime>
  <Words>2097</Words>
  <Application>Microsoft Office PowerPoint</Application>
  <PresentationFormat>Custom</PresentationFormat>
  <Paragraphs>272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Stencil Std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N.C.T.C.O.G.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Nalani Jay</dc:creator>
  <cp:lastModifiedBy>Ashley Hallman</cp:lastModifiedBy>
  <cp:revision>98</cp:revision>
  <dcterms:created xsi:type="dcterms:W3CDTF">2015-09-21T17:06:41Z</dcterms:created>
  <dcterms:modified xsi:type="dcterms:W3CDTF">2016-01-27T19:52:11Z</dcterms:modified>
</cp:coreProperties>
</file>