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7_7B7A37D4.xml" ContentType="application/vnd.ms-powerpoint.comments+xml"/>
  <Override PartName="/ppt/comments/modernComment_19F_17694AF2.xml" ContentType="application/vnd.ms-powerpoint.comments+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0" r:id="rId1"/>
  </p:sldMasterIdLst>
  <p:notesMasterIdLst>
    <p:notesMasterId r:id="rId24"/>
  </p:notesMasterIdLst>
  <p:handoutMasterIdLst>
    <p:handoutMasterId r:id="rId25"/>
  </p:handoutMasterIdLst>
  <p:sldIdLst>
    <p:sldId id="256" r:id="rId2"/>
    <p:sldId id="258" r:id="rId3"/>
    <p:sldId id="259" r:id="rId4"/>
    <p:sldId id="257" r:id="rId5"/>
    <p:sldId id="294" r:id="rId6"/>
    <p:sldId id="417" r:id="rId7"/>
    <p:sldId id="416" r:id="rId8"/>
    <p:sldId id="298" r:id="rId9"/>
    <p:sldId id="296" r:id="rId10"/>
    <p:sldId id="295" r:id="rId11"/>
    <p:sldId id="415" r:id="rId12"/>
    <p:sldId id="297" r:id="rId13"/>
    <p:sldId id="273" r:id="rId14"/>
    <p:sldId id="265" r:id="rId15"/>
    <p:sldId id="293" r:id="rId16"/>
    <p:sldId id="266" r:id="rId17"/>
    <p:sldId id="263" r:id="rId18"/>
    <p:sldId id="267" r:id="rId19"/>
    <p:sldId id="268" r:id="rId20"/>
    <p:sldId id="269" r:id="rId21"/>
    <p:sldId id="270" r:id="rId22"/>
    <p:sldId id="414" r:id="rId23"/>
  </p:sldIdLst>
  <p:sldSz cx="9144000" cy="5143500" type="screen16x9"/>
  <p:notesSz cx="6858000" cy="9144000"/>
  <p:embeddedFontLst>
    <p:embeddedFont>
      <p:font typeface="Calibri" panose="020F0502020204030204" pitchFamily="34" charset="0"/>
      <p:regular r:id="rId26"/>
      <p:bold r:id="rId27"/>
      <p:italic r:id="rId28"/>
      <p:boldItalic r:id="rId29"/>
    </p:embeddedFont>
    <p:embeddedFont>
      <p:font typeface="Nunito" pitchFamily="2" charset="0"/>
      <p:regular r:id="rId30"/>
      <p:bold r:id="rId31"/>
      <p:italic r:id="rId32"/>
      <p:boldItalic r:id="rId33"/>
    </p:embeddedFont>
    <p:embeddedFont>
      <p:font typeface="Poppins" panose="00000500000000000000" pitchFamily="2" charset="0"/>
      <p:regular r:id="rId34"/>
      <p:bold r:id="rId35"/>
      <p:italic r:id="rId36"/>
      <p:boldItalic r:id="rId37"/>
    </p:embeddedFont>
  </p:embeddedFontLst>
  <p:custDataLst>
    <p:tags r:id="rId38"/>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2EAA678B-F374-499B-976A-F5B52A998E08}">
          <p14:sldIdLst>
            <p14:sldId id="256"/>
            <p14:sldId id="258"/>
            <p14:sldId id="259"/>
            <p14:sldId id="257"/>
            <p14:sldId id="294"/>
            <p14:sldId id="417"/>
            <p14:sldId id="416"/>
            <p14:sldId id="298"/>
            <p14:sldId id="296"/>
            <p14:sldId id="295"/>
            <p14:sldId id="415"/>
            <p14:sldId id="297"/>
            <p14:sldId id="273"/>
            <p14:sldId id="265"/>
            <p14:sldId id="293"/>
            <p14:sldId id="266"/>
            <p14:sldId id="263"/>
            <p14:sldId id="267"/>
            <p14:sldId id="268"/>
            <p14:sldId id="269"/>
            <p14:sldId id="270"/>
            <p14:sldId id="41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83630C-742A-510D-DBB2-9DD03B4ED85A}" name="Carolyn Horner" initials="CH" userId="S::CHorner@nctcog.org::27a58509-9117-484c-aab1-886273b108bc" providerId="AD"/>
  <p188:author id="{21D11B18-3EF3-597A-DD29-BF33124A39A9}" name="Cassidy Campbell" initials="CC" userId="S::CCampbell@nctcog.org::ba7d3002-9374-41bc-8690-c1d831aee5a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E034A86-6C17-4F53-B433-3BF9C2B28BE1}">
  <a:tblStyle styleId="{3E034A86-6C17-4F53-B433-3BF9C2B28BE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4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70" d="100"/>
          <a:sy n="70" d="100"/>
        </p:scale>
        <p:origin x="2547"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9.fntdata"/><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font" Target="fonts/font8.fntdata"/><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font" Target="fonts/font7.fntdata"/><Relationship Id="rId37" Type="http://schemas.openxmlformats.org/officeDocument/2006/relationships/font" Target="fonts/font12.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font" Target="fonts/font1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font" Target="fonts/font10.fntdata"/><Relationship Id="rId43" Type="http://schemas.microsoft.com/office/2018/10/relationships/authors" Target="authors.xml"/></Relationships>
</file>

<file path=ppt/comments/modernComment_127_7B7A37D4.xml><?xml version="1.0" encoding="utf-8"?>
<p188:cmLst xmlns:a="http://schemas.openxmlformats.org/drawingml/2006/main" xmlns:r="http://schemas.openxmlformats.org/officeDocument/2006/relationships" xmlns:p188="http://schemas.microsoft.com/office/powerpoint/2018/8/main">
  <p188:cm id="{73E0D7C0-B778-4541-ACBF-39650277B62A}" authorId="{21D11B18-3EF3-597A-DD29-BF33124A39A9}" created="2023-07-11T19:56:50.714">
    <ac:deMkLst xmlns:ac="http://schemas.microsoft.com/office/drawing/2013/main/command">
      <pc:docMk xmlns:pc="http://schemas.microsoft.com/office/powerpoint/2013/main/command"/>
      <pc:sldMk xmlns:pc="http://schemas.microsoft.com/office/powerpoint/2013/main/command" cId="2071607252" sldId="295"/>
      <ac:spMk id="5" creationId="{B2BC4881-5FF2-A246-FA8D-CC0BE775CC06}"/>
    </ac:deMkLst>
    <p188:replyLst>
      <p188:reply id="{444E7EB5-74F6-4FE9-A62E-C763D665C989}" authorId="{DA83630C-742A-510D-DBB2-9DD03B4ED85A}" created="2023-07-11T21:51:10.816">
        <p188:txBody>
          <a:bodyPr/>
          <a:lstStyle/>
          <a:p>
            <a:r>
              <a:rPr lang="en-US"/>
              <a:t>Nominees are on the next slide. The folks that ask to be reappointed don't have to fill out nominee forms.</a:t>
            </a:r>
          </a:p>
        </p188:txBody>
      </p188:reply>
    </p188:replyLst>
    <p188:txBody>
      <a:bodyPr/>
      <a:lstStyle/>
      <a:p>
        <a:r>
          <a:rPr lang="en-US"/>
          <a:t>Where are the new nominees?</a:t>
        </a:r>
      </a:p>
    </p188:txBody>
  </p188:cm>
</p188:cmLst>
</file>

<file path=ppt/comments/modernComment_19F_17694AF2.xml><?xml version="1.0" encoding="utf-8"?>
<p188:cmLst xmlns:a="http://schemas.openxmlformats.org/drawingml/2006/main" xmlns:r="http://schemas.openxmlformats.org/officeDocument/2006/relationships" xmlns:p188="http://schemas.microsoft.com/office/powerpoint/2018/8/main">
  <p188:cm id="{B7EAADD3-5266-49A0-81E9-9FE44356C3FE}" authorId="{21D11B18-3EF3-597A-DD29-BF33124A39A9}" created="2023-07-11T19:56:22.239">
    <pc:sldMkLst xmlns:pc="http://schemas.microsoft.com/office/powerpoint/2013/main/command">
      <pc:docMk/>
      <pc:sldMk cId="392776434" sldId="415"/>
    </pc:sldMkLst>
    <p188:replyLst>
      <p188:reply id="{79AD510F-BE7C-46F6-B12B-A89EE1F00F6A}" authorId="{DA83630C-742A-510D-DBB2-9DD03B4ED85A}" created="2023-07-11T21:36:58.638">
        <p188:txBody>
          <a:bodyPr/>
          <a:lstStyle/>
          <a:p>
            <a:r>
              <a:rPr lang="en-US"/>
              <a:t>Deleted; added nominees; nominee forms were emailed to members last week</a:t>
            </a:r>
          </a:p>
        </p188:txBody>
      </p188:reply>
    </p188:replyLst>
    <p188:txBody>
      <a:bodyPr/>
      <a:lstStyle/>
      <a:p>
        <a:r>
          <a:rPr lang="en-US"/>
          <a:t>Cut this slide.  The text is too small and I think showing those who decided to leave, who were late, who are deceased is not ideal.  This is also too much information to digest.  Are you trying to show members that had attendance issues?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498EAB-3213-4E6D-AFFD-B2CF1A32BD4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F483012-CDB3-431A-97D0-38857ED4C58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2C1905-CE62-435D-808B-C334CD9252BA}" type="datetimeFigureOut">
              <a:rPr lang="en-US" smtClean="0"/>
              <a:t>7/18/2023</a:t>
            </a:fld>
            <a:endParaRPr lang="en-US"/>
          </a:p>
        </p:txBody>
      </p:sp>
      <p:sp>
        <p:nvSpPr>
          <p:cNvPr id="4" name="Footer Placeholder 3">
            <a:extLst>
              <a:ext uri="{FF2B5EF4-FFF2-40B4-BE49-F238E27FC236}">
                <a16:creationId xmlns:a16="http://schemas.microsoft.com/office/drawing/2014/main" id="{F10B3EB7-D2A5-2184-93C0-759C391BA5A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1</a:t>
            </a:r>
          </a:p>
        </p:txBody>
      </p:sp>
      <p:sp>
        <p:nvSpPr>
          <p:cNvPr id="5" name="Slide Number Placeholder 4">
            <a:extLst>
              <a:ext uri="{FF2B5EF4-FFF2-40B4-BE49-F238E27FC236}">
                <a16:creationId xmlns:a16="http://schemas.microsoft.com/office/drawing/2014/main" id="{E3085664-AFDA-EEF7-085A-3D13C2F7B33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8D3FB5-57A2-4DE6-B0CA-C34B5AF05872}" type="slidenum">
              <a:rPr lang="en-US" smtClean="0"/>
              <a:t>‹#›</a:t>
            </a:fld>
            <a:endParaRPr lang="en-US"/>
          </a:p>
        </p:txBody>
      </p:sp>
    </p:spTree>
    <p:extLst>
      <p:ext uri="{BB962C8B-B14F-4D97-AF65-F5344CB8AC3E}">
        <p14:creationId xmlns:p14="http://schemas.microsoft.com/office/powerpoint/2010/main" val="397307394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hf sldNum="0" hdr="0"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24F1F6-8758-4AA5-9538-333779EAF3A8}" type="slidenum">
              <a:rPr lang="en-US" smtClean="0"/>
              <a:t>22</a:t>
            </a:fld>
            <a:endParaRPr lang="en-US" dirty="0"/>
          </a:p>
        </p:txBody>
      </p:sp>
    </p:spTree>
    <p:extLst>
      <p:ext uri="{BB962C8B-B14F-4D97-AF65-F5344CB8AC3E}">
        <p14:creationId xmlns:p14="http://schemas.microsoft.com/office/powerpoint/2010/main" val="2848204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2385174" y="-1640950"/>
            <a:ext cx="7263300" cy="72633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10" name="Google Shape;10;p2"/>
          <p:cNvSpPr txBox="1">
            <a:spLocks noGrp="1"/>
          </p:cNvSpPr>
          <p:nvPr>
            <p:ph type="ctrTitle"/>
          </p:nvPr>
        </p:nvSpPr>
        <p:spPr>
          <a:xfrm>
            <a:off x="603000" y="1016666"/>
            <a:ext cx="4045200" cy="2156400"/>
          </a:xfrm>
          <a:prstGeom prst="rect">
            <a:avLst/>
          </a:prstGeom>
        </p:spPr>
        <p:txBody>
          <a:bodyPr spcFirstLastPara="1" wrap="square" lIns="91425" tIns="91425" rIns="91425" bIns="91425" anchor="t" anchorCtr="0">
            <a:noAutofit/>
          </a:bodyPr>
          <a:lstStyle>
            <a:lvl1pPr lvl="0">
              <a:spcBef>
                <a:spcPts val="0"/>
              </a:spcBef>
              <a:spcAft>
                <a:spcPts val="0"/>
              </a:spcAft>
              <a:buClr>
                <a:schemeClr val="accent2"/>
              </a:buClr>
              <a:buSzPts val="5200"/>
              <a:buNone/>
              <a:defRPr sz="3800">
                <a:solidFill>
                  <a:schemeClr val="accent2"/>
                </a:solidFill>
              </a:defRPr>
            </a:lvl1pPr>
            <a:lvl2pPr lvl="1" algn="ctr">
              <a:spcBef>
                <a:spcPts val="0"/>
              </a:spcBef>
              <a:spcAft>
                <a:spcPts val="0"/>
              </a:spcAft>
              <a:buClr>
                <a:schemeClr val="accent2"/>
              </a:buClr>
              <a:buSzPts val="5200"/>
              <a:buNone/>
              <a:defRPr sz="5200">
                <a:solidFill>
                  <a:schemeClr val="accent2"/>
                </a:solidFill>
              </a:defRPr>
            </a:lvl2pPr>
            <a:lvl3pPr lvl="2" algn="ctr">
              <a:spcBef>
                <a:spcPts val="0"/>
              </a:spcBef>
              <a:spcAft>
                <a:spcPts val="0"/>
              </a:spcAft>
              <a:buClr>
                <a:schemeClr val="accent2"/>
              </a:buClr>
              <a:buSzPts val="5200"/>
              <a:buNone/>
              <a:defRPr sz="5200">
                <a:solidFill>
                  <a:schemeClr val="accent2"/>
                </a:solidFill>
              </a:defRPr>
            </a:lvl3pPr>
            <a:lvl4pPr lvl="3" algn="ctr">
              <a:spcBef>
                <a:spcPts val="0"/>
              </a:spcBef>
              <a:spcAft>
                <a:spcPts val="0"/>
              </a:spcAft>
              <a:buClr>
                <a:schemeClr val="accent2"/>
              </a:buClr>
              <a:buSzPts val="5200"/>
              <a:buNone/>
              <a:defRPr sz="5200">
                <a:solidFill>
                  <a:schemeClr val="accent2"/>
                </a:solidFill>
              </a:defRPr>
            </a:lvl4pPr>
            <a:lvl5pPr lvl="4" algn="ctr">
              <a:spcBef>
                <a:spcPts val="0"/>
              </a:spcBef>
              <a:spcAft>
                <a:spcPts val="0"/>
              </a:spcAft>
              <a:buClr>
                <a:schemeClr val="accent2"/>
              </a:buClr>
              <a:buSzPts val="5200"/>
              <a:buNone/>
              <a:defRPr sz="5200">
                <a:solidFill>
                  <a:schemeClr val="accent2"/>
                </a:solidFill>
              </a:defRPr>
            </a:lvl5pPr>
            <a:lvl6pPr lvl="5" algn="ctr">
              <a:spcBef>
                <a:spcPts val="0"/>
              </a:spcBef>
              <a:spcAft>
                <a:spcPts val="0"/>
              </a:spcAft>
              <a:buClr>
                <a:schemeClr val="accent2"/>
              </a:buClr>
              <a:buSzPts val="5200"/>
              <a:buNone/>
              <a:defRPr sz="5200">
                <a:solidFill>
                  <a:schemeClr val="accent2"/>
                </a:solidFill>
              </a:defRPr>
            </a:lvl6pPr>
            <a:lvl7pPr lvl="6" algn="ctr">
              <a:spcBef>
                <a:spcPts val="0"/>
              </a:spcBef>
              <a:spcAft>
                <a:spcPts val="0"/>
              </a:spcAft>
              <a:buClr>
                <a:schemeClr val="accent2"/>
              </a:buClr>
              <a:buSzPts val="5200"/>
              <a:buNone/>
              <a:defRPr sz="5200">
                <a:solidFill>
                  <a:schemeClr val="accent2"/>
                </a:solidFill>
              </a:defRPr>
            </a:lvl7pPr>
            <a:lvl8pPr lvl="7" algn="ctr">
              <a:spcBef>
                <a:spcPts val="0"/>
              </a:spcBef>
              <a:spcAft>
                <a:spcPts val="0"/>
              </a:spcAft>
              <a:buClr>
                <a:schemeClr val="accent2"/>
              </a:buClr>
              <a:buSzPts val="5200"/>
              <a:buNone/>
              <a:defRPr sz="5200">
                <a:solidFill>
                  <a:schemeClr val="accent2"/>
                </a:solidFill>
              </a:defRPr>
            </a:lvl8pPr>
            <a:lvl9pPr lvl="8" algn="ctr">
              <a:spcBef>
                <a:spcPts val="0"/>
              </a:spcBef>
              <a:spcAft>
                <a:spcPts val="0"/>
              </a:spcAft>
              <a:buClr>
                <a:schemeClr val="accent2"/>
              </a:buClr>
              <a:buSzPts val="5200"/>
              <a:buNone/>
              <a:defRPr sz="5200">
                <a:solidFill>
                  <a:schemeClr val="accent2"/>
                </a:solidFill>
              </a:defRPr>
            </a:lvl9pPr>
          </a:lstStyle>
          <a:p>
            <a:endParaRPr/>
          </a:p>
        </p:txBody>
      </p:sp>
      <p:sp>
        <p:nvSpPr>
          <p:cNvPr id="11" name="Google Shape;11;p2"/>
          <p:cNvSpPr txBox="1">
            <a:spLocks noGrp="1"/>
          </p:cNvSpPr>
          <p:nvPr>
            <p:ph type="subTitle" idx="1"/>
          </p:nvPr>
        </p:nvSpPr>
        <p:spPr>
          <a:xfrm>
            <a:off x="603000" y="3046891"/>
            <a:ext cx="2571600" cy="792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2800"/>
              <a:buNone/>
              <a:defRPr sz="1600">
                <a:solidFill>
                  <a:schemeClr val="accent2"/>
                </a:solidFill>
              </a:defRPr>
            </a:lvl1pPr>
            <a:lvl2pPr lvl="1" algn="ctr">
              <a:lnSpc>
                <a:spcPct val="100000"/>
              </a:lnSpc>
              <a:spcBef>
                <a:spcPts val="0"/>
              </a:spcBef>
              <a:spcAft>
                <a:spcPts val="0"/>
              </a:spcAft>
              <a:buClr>
                <a:schemeClr val="accent2"/>
              </a:buClr>
              <a:buSzPts val="2800"/>
              <a:buNone/>
              <a:defRPr sz="2800">
                <a:solidFill>
                  <a:schemeClr val="accent2"/>
                </a:solidFill>
              </a:defRPr>
            </a:lvl2pPr>
            <a:lvl3pPr lvl="2" algn="ctr">
              <a:lnSpc>
                <a:spcPct val="100000"/>
              </a:lnSpc>
              <a:spcBef>
                <a:spcPts val="0"/>
              </a:spcBef>
              <a:spcAft>
                <a:spcPts val="0"/>
              </a:spcAft>
              <a:buClr>
                <a:schemeClr val="accent2"/>
              </a:buClr>
              <a:buSzPts val="2800"/>
              <a:buNone/>
              <a:defRPr sz="2800">
                <a:solidFill>
                  <a:schemeClr val="accent2"/>
                </a:solidFill>
              </a:defRPr>
            </a:lvl3pPr>
            <a:lvl4pPr lvl="3" algn="ctr">
              <a:lnSpc>
                <a:spcPct val="100000"/>
              </a:lnSpc>
              <a:spcBef>
                <a:spcPts val="0"/>
              </a:spcBef>
              <a:spcAft>
                <a:spcPts val="0"/>
              </a:spcAft>
              <a:buClr>
                <a:schemeClr val="accent2"/>
              </a:buClr>
              <a:buSzPts val="2800"/>
              <a:buNone/>
              <a:defRPr sz="2800">
                <a:solidFill>
                  <a:schemeClr val="accent2"/>
                </a:solidFill>
              </a:defRPr>
            </a:lvl4pPr>
            <a:lvl5pPr lvl="4" algn="ctr">
              <a:lnSpc>
                <a:spcPct val="100000"/>
              </a:lnSpc>
              <a:spcBef>
                <a:spcPts val="0"/>
              </a:spcBef>
              <a:spcAft>
                <a:spcPts val="0"/>
              </a:spcAft>
              <a:buClr>
                <a:schemeClr val="accent2"/>
              </a:buClr>
              <a:buSzPts val="2800"/>
              <a:buNone/>
              <a:defRPr sz="2800">
                <a:solidFill>
                  <a:schemeClr val="accent2"/>
                </a:solidFill>
              </a:defRPr>
            </a:lvl5pPr>
            <a:lvl6pPr lvl="5" algn="ctr">
              <a:lnSpc>
                <a:spcPct val="100000"/>
              </a:lnSpc>
              <a:spcBef>
                <a:spcPts val="0"/>
              </a:spcBef>
              <a:spcAft>
                <a:spcPts val="0"/>
              </a:spcAft>
              <a:buClr>
                <a:schemeClr val="accent2"/>
              </a:buClr>
              <a:buSzPts val="2800"/>
              <a:buNone/>
              <a:defRPr sz="2800">
                <a:solidFill>
                  <a:schemeClr val="accent2"/>
                </a:solidFill>
              </a:defRPr>
            </a:lvl6pPr>
            <a:lvl7pPr lvl="6" algn="ctr">
              <a:lnSpc>
                <a:spcPct val="100000"/>
              </a:lnSpc>
              <a:spcBef>
                <a:spcPts val="0"/>
              </a:spcBef>
              <a:spcAft>
                <a:spcPts val="0"/>
              </a:spcAft>
              <a:buClr>
                <a:schemeClr val="accent2"/>
              </a:buClr>
              <a:buSzPts val="2800"/>
              <a:buNone/>
              <a:defRPr sz="2800">
                <a:solidFill>
                  <a:schemeClr val="accent2"/>
                </a:solidFill>
              </a:defRPr>
            </a:lvl7pPr>
            <a:lvl8pPr lvl="7" algn="ctr">
              <a:lnSpc>
                <a:spcPct val="100000"/>
              </a:lnSpc>
              <a:spcBef>
                <a:spcPts val="0"/>
              </a:spcBef>
              <a:spcAft>
                <a:spcPts val="0"/>
              </a:spcAft>
              <a:buClr>
                <a:schemeClr val="accent2"/>
              </a:buClr>
              <a:buSzPts val="2800"/>
              <a:buNone/>
              <a:defRPr sz="2800">
                <a:solidFill>
                  <a:schemeClr val="accent2"/>
                </a:solidFill>
              </a:defRPr>
            </a:lvl8pPr>
            <a:lvl9pPr lvl="8" algn="ctr">
              <a:lnSpc>
                <a:spcPct val="100000"/>
              </a:lnSpc>
              <a:spcBef>
                <a:spcPts val="0"/>
              </a:spcBef>
              <a:spcAft>
                <a:spcPts val="0"/>
              </a:spcAft>
              <a:buClr>
                <a:schemeClr val="accent2"/>
              </a:buClr>
              <a:buSzPts val="2800"/>
              <a:buNone/>
              <a:defRPr sz="2800">
                <a:solidFill>
                  <a:schemeClr val="accent2"/>
                </a:solidFill>
              </a:defRPr>
            </a:lvl9pPr>
          </a:lstStyle>
          <a:p>
            <a:endParaRPr/>
          </a:p>
        </p:txBody>
      </p:sp>
      <p:sp>
        <p:nvSpPr>
          <p:cNvPr id="12" name="Google Shape;12;p2"/>
          <p:cNvSpPr/>
          <p:nvPr/>
        </p:nvSpPr>
        <p:spPr>
          <a:xfrm>
            <a:off x="7218851" y="-2201550"/>
            <a:ext cx="3375000" cy="3375000"/>
          </a:xfrm>
          <a:prstGeom prst="ellipse">
            <a:avLst/>
          </a:prstGeom>
          <a:noFill/>
          <a:ln w="2857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hree columns 4" userDrawn="1">
  <p:cSld name="CUSTOM_14">
    <p:spTree>
      <p:nvGrpSpPr>
        <p:cNvPr id="1" name="Shape 206"/>
        <p:cNvGrpSpPr/>
        <p:nvPr/>
      </p:nvGrpSpPr>
      <p:grpSpPr>
        <a:xfrm>
          <a:off x="0" y="0"/>
          <a:ext cx="0" cy="0"/>
          <a:chOff x="0" y="0"/>
          <a:chExt cx="0" cy="0"/>
        </a:xfrm>
      </p:grpSpPr>
      <p:sp>
        <p:nvSpPr>
          <p:cNvPr id="207" name="Google Shape;207;p32"/>
          <p:cNvSpPr txBox="1">
            <a:spLocks noGrp="1"/>
          </p:cNvSpPr>
          <p:nvPr>
            <p:ph type="subTitle" idx="1"/>
          </p:nvPr>
        </p:nvSpPr>
        <p:spPr>
          <a:xfrm>
            <a:off x="1548275" y="2818525"/>
            <a:ext cx="1568100" cy="445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2100" b="1">
                <a:latin typeface="Poppins"/>
                <a:ea typeface="Poppins"/>
                <a:cs typeface="Poppins"/>
                <a:sym typeface="Poppins"/>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208" name="Google Shape;208;p32"/>
          <p:cNvSpPr txBox="1">
            <a:spLocks noGrp="1"/>
          </p:cNvSpPr>
          <p:nvPr>
            <p:ph type="subTitle" idx="2"/>
          </p:nvPr>
        </p:nvSpPr>
        <p:spPr>
          <a:xfrm>
            <a:off x="3765001" y="2818525"/>
            <a:ext cx="1568100" cy="445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2100" b="1">
                <a:solidFill>
                  <a:schemeClr val="dk1"/>
                </a:solidFill>
                <a:latin typeface="Poppins"/>
                <a:ea typeface="Poppins"/>
                <a:cs typeface="Poppins"/>
                <a:sym typeface="Poppins"/>
              </a:defRPr>
            </a:lvl1pPr>
            <a:lvl2pPr lvl="1" algn="ctr" rtl="0">
              <a:spcBef>
                <a:spcPts val="12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209" name="Google Shape;209;p32"/>
          <p:cNvSpPr txBox="1">
            <a:spLocks noGrp="1"/>
          </p:cNvSpPr>
          <p:nvPr>
            <p:ph type="subTitle" idx="3"/>
          </p:nvPr>
        </p:nvSpPr>
        <p:spPr>
          <a:xfrm>
            <a:off x="6084625" y="2818525"/>
            <a:ext cx="1408200" cy="4452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sz="2100" b="1">
                <a:latin typeface="Poppins"/>
                <a:ea typeface="Poppins"/>
                <a:cs typeface="Poppins"/>
                <a:sym typeface="Poppins"/>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210" name="Google Shape;210;p32"/>
          <p:cNvSpPr txBox="1">
            <a:spLocks noGrp="1"/>
          </p:cNvSpPr>
          <p:nvPr>
            <p:ph type="subTitle" idx="4"/>
          </p:nvPr>
        </p:nvSpPr>
        <p:spPr>
          <a:xfrm>
            <a:off x="1343825" y="3310114"/>
            <a:ext cx="1977000" cy="975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11" name="Google Shape;211;p32"/>
          <p:cNvSpPr txBox="1">
            <a:spLocks noGrp="1"/>
          </p:cNvSpPr>
          <p:nvPr>
            <p:ph type="subTitle" idx="5"/>
          </p:nvPr>
        </p:nvSpPr>
        <p:spPr>
          <a:xfrm>
            <a:off x="3568501" y="3310114"/>
            <a:ext cx="1961100" cy="975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spcBef>
                <a:spcPts val="12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12" name="Google Shape;212;p32"/>
          <p:cNvSpPr txBox="1">
            <a:spLocks noGrp="1"/>
          </p:cNvSpPr>
          <p:nvPr>
            <p:ph type="subTitle" idx="6"/>
          </p:nvPr>
        </p:nvSpPr>
        <p:spPr>
          <a:xfrm>
            <a:off x="5777275" y="3310114"/>
            <a:ext cx="2022900" cy="975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13" name="Google Shape;213;p32"/>
          <p:cNvSpPr/>
          <p:nvPr/>
        </p:nvSpPr>
        <p:spPr>
          <a:xfrm flipH="1">
            <a:off x="-414698" y="-619150"/>
            <a:ext cx="1771500" cy="1771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14" name="Google Shape;214;p32"/>
          <p:cNvSpPr/>
          <p:nvPr/>
        </p:nvSpPr>
        <p:spPr>
          <a:xfrm flipH="1">
            <a:off x="8008527" y="4259050"/>
            <a:ext cx="1771500" cy="17715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 name="Title 1">
            <a:extLst>
              <a:ext uri="{FF2B5EF4-FFF2-40B4-BE49-F238E27FC236}">
                <a16:creationId xmlns:a16="http://schemas.microsoft.com/office/drawing/2014/main" id="{641D6F50-56FC-8A1B-E526-6AC843E8980E}"/>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1">
  <p:cSld name="CUSTOM_30_2">
    <p:spTree>
      <p:nvGrpSpPr>
        <p:cNvPr id="1" name="Shape 260"/>
        <p:cNvGrpSpPr/>
        <p:nvPr/>
      </p:nvGrpSpPr>
      <p:grpSpPr>
        <a:xfrm>
          <a:off x="0" y="0"/>
          <a:ext cx="0" cy="0"/>
          <a:chOff x="0" y="0"/>
          <a:chExt cx="0" cy="0"/>
        </a:xfrm>
      </p:grpSpPr>
      <p:sp>
        <p:nvSpPr>
          <p:cNvPr id="261" name="Google Shape;261;p39"/>
          <p:cNvSpPr/>
          <p:nvPr/>
        </p:nvSpPr>
        <p:spPr>
          <a:xfrm flipH="1">
            <a:off x="-3490515" y="-1385800"/>
            <a:ext cx="8122200" cy="81222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2" name="Google Shape;262;p39"/>
          <p:cNvSpPr/>
          <p:nvPr/>
        </p:nvSpPr>
        <p:spPr>
          <a:xfrm flipH="1">
            <a:off x="2609507" y="-2402950"/>
            <a:ext cx="3379800" cy="33798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3" name="Google Shape;263;p39"/>
          <p:cNvSpPr/>
          <p:nvPr/>
        </p:nvSpPr>
        <p:spPr>
          <a:xfrm flipH="1">
            <a:off x="7732059" y="4117100"/>
            <a:ext cx="2248500" cy="2248500"/>
          </a:xfrm>
          <a:prstGeom prst="ellipse">
            <a:avLst/>
          </a:pr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2">
  <p:cSld name="CUSTOM_30_1_2">
    <p:spTree>
      <p:nvGrpSpPr>
        <p:cNvPr id="1" name="Shape 264"/>
        <p:cNvGrpSpPr/>
        <p:nvPr/>
      </p:nvGrpSpPr>
      <p:grpSpPr>
        <a:xfrm>
          <a:off x="0" y="0"/>
          <a:ext cx="0" cy="0"/>
          <a:chOff x="0" y="0"/>
          <a:chExt cx="0" cy="0"/>
        </a:xfrm>
      </p:grpSpPr>
      <p:sp>
        <p:nvSpPr>
          <p:cNvPr id="265" name="Google Shape;265;p40"/>
          <p:cNvSpPr/>
          <p:nvPr/>
        </p:nvSpPr>
        <p:spPr>
          <a:xfrm>
            <a:off x="-678199" y="4249800"/>
            <a:ext cx="2549100" cy="25491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
        <p:nvSpPr>
          <p:cNvPr id="266" name="Google Shape;266;p40"/>
          <p:cNvSpPr/>
          <p:nvPr/>
        </p:nvSpPr>
        <p:spPr>
          <a:xfrm>
            <a:off x="4184851" y="-3250300"/>
            <a:ext cx="6024900" cy="60249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3">
  <p:cSld name="CUSTOM_30_1_1_2">
    <p:bg>
      <p:bgPr>
        <a:solidFill>
          <a:schemeClr val="dk1"/>
        </a:solidFill>
        <a:effectLst/>
      </p:bgPr>
    </p:bg>
    <p:spTree>
      <p:nvGrpSpPr>
        <p:cNvPr id="1" name="Shape 267"/>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4">
  <p:cSld name="CUSTOM_30_1_1_1_1">
    <p:bg>
      <p:bgPr>
        <a:solidFill>
          <a:schemeClr val="dk2"/>
        </a:solidFill>
        <a:effectLst/>
      </p:bgPr>
    </p:bg>
    <p:spTree>
      <p:nvGrpSpPr>
        <p:cNvPr id="1" name="Shape 26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dirty="0"/>
              <a:t>18</a:t>
            </a: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E49870-FD50-46DD-900D-1F2943916547}" type="slidenum">
              <a:rPr lang="en-US" smtClean="0"/>
              <a:t>‹#›</a:t>
            </a:fld>
            <a:endParaRPr lang="en-US" dirty="0"/>
          </a:p>
        </p:txBody>
      </p:sp>
    </p:spTree>
    <p:extLst>
      <p:ext uri="{BB962C8B-B14F-4D97-AF65-F5344CB8AC3E}">
        <p14:creationId xmlns:p14="http://schemas.microsoft.com/office/powerpoint/2010/main" val="986997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Poppins"/>
              <a:buNone/>
              <a:defRPr sz="2800" b="1">
                <a:solidFill>
                  <a:schemeClr val="dk2"/>
                </a:solidFill>
                <a:latin typeface="Poppins"/>
                <a:ea typeface="Poppins"/>
                <a:cs typeface="Poppins"/>
                <a:sym typeface="Poppins"/>
              </a:defRPr>
            </a:lvl1pPr>
            <a:lvl2pPr lvl="1">
              <a:spcBef>
                <a:spcPts val="0"/>
              </a:spcBef>
              <a:spcAft>
                <a:spcPts val="0"/>
              </a:spcAft>
              <a:buClr>
                <a:schemeClr val="dk2"/>
              </a:buClr>
              <a:buSzPts val="2800"/>
              <a:buFont typeface="Poppins"/>
              <a:buNone/>
              <a:defRPr sz="2800" b="1">
                <a:solidFill>
                  <a:schemeClr val="dk2"/>
                </a:solidFill>
                <a:latin typeface="Poppins"/>
                <a:ea typeface="Poppins"/>
                <a:cs typeface="Poppins"/>
                <a:sym typeface="Poppins"/>
              </a:defRPr>
            </a:lvl2pPr>
            <a:lvl3pPr lvl="2">
              <a:spcBef>
                <a:spcPts val="0"/>
              </a:spcBef>
              <a:spcAft>
                <a:spcPts val="0"/>
              </a:spcAft>
              <a:buClr>
                <a:schemeClr val="dk2"/>
              </a:buClr>
              <a:buSzPts val="2800"/>
              <a:buFont typeface="Poppins"/>
              <a:buNone/>
              <a:defRPr sz="2800" b="1">
                <a:solidFill>
                  <a:schemeClr val="dk2"/>
                </a:solidFill>
                <a:latin typeface="Poppins"/>
                <a:ea typeface="Poppins"/>
                <a:cs typeface="Poppins"/>
                <a:sym typeface="Poppins"/>
              </a:defRPr>
            </a:lvl3pPr>
            <a:lvl4pPr lvl="3">
              <a:spcBef>
                <a:spcPts val="0"/>
              </a:spcBef>
              <a:spcAft>
                <a:spcPts val="0"/>
              </a:spcAft>
              <a:buClr>
                <a:schemeClr val="dk2"/>
              </a:buClr>
              <a:buSzPts val="2800"/>
              <a:buFont typeface="Poppins"/>
              <a:buNone/>
              <a:defRPr sz="2800" b="1">
                <a:solidFill>
                  <a:schemeClr val="dk2"/>
                </a:solidFill>
                <a:latin typeface="Poppins"/>
                <a:ea typeface="Poppins"/>
                <a:cs typeface="Poppins"/>
                <a:sym typeface="Poppins"/>
              </a:defRPr>
            </a:lvl4pPr>
            <a:lvl5pPr lvl="4">
              <a:spcBef>
                <a:spcPts val="0"/>
              </a:spcBef>
              <a:spcAft>
                <a:spcPts val="0"/>
              </a:spcAft>
              <a:buClr>
                <a:schemeClr val="dk2"/>
              </a:buClr>
              <a:buSzPts val="2800"/>
              <a:buFont typeface="Poppins"/>
              <a:buNone/>
              <a:defRPr sz="2800" b="1">
                <a:solidFill>
                  <a:schemeClr val="dk2"/>
                </a:solidFill>
                <a:latin typeface="Poppins"/>
                <a:ea typeface="Poppins"/>
                <a:cs typeface="Poppins"/>
                <a:sym typeface="Poppins"/>
              </a:defRPr>
            </a:lvl5pPr>
            <a:lvl6pPr lvl="5">
              <a:spcBef>
                <a:spcPts val="0"/>
              </a:spcBef>
              <a:spcAft>
                <a:spcPts val="0"/>
              </a:spcAft>
              <a:buClr>
                <a:schemeClr val="dk2"/>
              </a:buClr>
              <a:buSzPts val="2800"/>
              <a:buFont typeface="Poppins"/>
              <a:buNone/>
              <a:defRPr sz="2800" b="1">
                <a:solidFill>
                  <a:schemeClr val="dk2"/>
                </a:solidFill>
                <a:latin typeface="Poppins"/>
                <a:ea typeface="Poppins"/>
                <a:cs typeface="Poppins"/>
                <a:sym typeface="Poppins"/>
              </a:defRPr>
            </a:lvl6pPr>
            <a:lvl7pPr lvl="6">
              <a:spcBef>
                <a:spcPts val="0"/>
              </a:spcBef>
              <a:spcAft>
                <a:spcPts val="0"/>
              </a:spcAft>
              <a:buClr>
                <a:schemeClr val="dk2"/>
              </a:buClr>
              <a:buSzPts val="2800"/>
              <a:buFont typeface="Poppins"/>
              <a:buNone/>
              <a:defRPr sz="2800" b="1">
                <a:solidFill>
                  <a:schemeClr val="dk2"/>
                </a:solidFill>
                <a:latin typeface="Poppins"/>
                <a:ea typeface="Poppins"/>
                <a:cs typeface="Poppins"/>
                <a:sym typeface="Poppins"/>
              </a:defRPr>
            </a:lvl7pPr>
            <a:lvl8pPr lvl="7">
              <a:spcBef>
                <a:spcPts val="0"/>
              </a:spcBef>
              <a:spcAft>
                <a:spcPts val="0"/>
              </a:spcAft>
              <a:buClr>
                <a:schemeClr val="dk2"/>
              </a:buClr>
              <a:buSzPts val="2800"/>
              <a:buFont typeface="Poppins"/>
              <a:buNone/>
              <a:defRPr sz="2800" b="1">
                <a:solidFill>
                  <a:schemeClr val="dk2"/>
                </a:solidFill>
                <a:latin typeface="Poppins"/>
                <a:ea typeface="Poppins"/>
                <a:cs typeface="Poppins"/>
                <a:sym typeface="Poppins"/>
              </a:defRPr>
            </a:lvl8pPr>
            <a:lvl9pPr lvl="8">
              <a:spcBef>
                <a:spcPts val="0"/>
              </a:spcBef>
              <a:spcAft>
                <a:spcPts val="0"/>
              </a:spcAft>
              <a:buClr>
                <a:schemeClr val="dk2"/>
              </a:buClr>
              <a:buSzPts val="2800"/>
              <a:buFont typeface="Poppins"/>
              <a:buNone/>
              <a:defRPr sz="2800" b="1">
                <a:solidFill>
                  <a:schemeClr val="dk2"/>
                </a:solidFill>
                <a:latin typeface="Poppins"/>
                <a:ea typeface="Poppins"/>
                <a:cs typeface="Poppins"/>
                <a:sym typeface="Poppins"/>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2"/>
              </a:buClr>
              <a:buSzPts val="1400"/>
              <a:buFont typeface="Nunito"/>
              <a:buChar char="●"/>
              <a:defRPr>
                <a:solidFill>
                  <a:schemeClr val="dk2"/>
                </a:solidFill>
                <a:latin typeface="Nunito"/>
                <a:ea typeface="Nunito"/>
                <a:cs typeface="Nunito"/>
                <a:sym typeface="Nunito"/>
              </a:defRPr>
            </a:lvl1pPr>
            <a:lvl2pPr marL="914400" lvl="1"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2pPr>
            <a:lvl3pPr marL="1371600" lvl="2"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3pPr>
            <a:lvl4pPr marL="1828800" lvl="3"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4pPr>
            <a:lvl5pPr marL="2286000" lvl="4"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5pPr>
            <a:lvl6pPr marL="2743200" lvl="5"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6pPr>
            <a:lvl7pPr marL="3200400" lvl="6"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7pPr>
            <a:lvl8pPr marL="3657600" lvl="7" indent="-317500">
              <a:lnSpc>
                <a:spcPct val="115000"/>
              </a:lnSpc>
              <a:spcBef>
                <a:spcPts val="1600"/>
              </a:spcBef>
              <a:spcAft>
                <a:spcPts val="0"/>
              </a:spcAft>
              <a:buClr>
                <a:schemeClr val="dk2"/>
              </a:buClr>
              <a:buSzPts val="1400"/>
              <a:buFont typeface="Nunito"/>
              <a:buChar char="○"/>
              <a:defRPr>
                <a:solidFill>
                  <a:schemeClr val="dk2"/>
                </a:solidFill>
                <a:latin typeface="Nunito"/>
                <a:ea typeface="Nunito"/>
                <a:cs typeface="Nunito"/>
                <a:sym typeface="Nunito"/>
              </a:defRPr>
            </a:lvl8pPr>
            <a:lvl9pPr marL="4114800" lvl="8" indent="-317500">
              <a:lnSpc>
                <a:spcPct val="115000"/>
              </a:lnSpc>
              <a:spcBef>
                <a:spcPts val="1600"/>
              </a:spcBef>
              <a:spcAft>
                <a:spcPts val="1600"/>
              </a:spcAft>
              <a:buClr>
                <a:schemeClr val="dk2"/>
              </a:buClr>
              <a:buSzPts val="1400"/>
              <a:buFont typeface="Nunito"/>
              <a:buChar char="■"/>
              <a:defRPr>
                <a:solidFill>
                  <a:schemeClr val="dk2"/>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78" r:id="rId2"/>
    <p:sldLayoutId id="2147483685" r:id="rId3"/>
    <p:sldLayoutId id="2147483686" r:id="rId4"/>
    <p:sldLayoutId id="2147483687" r:id="rId5"/>
    <p:sldLayoutId id="2147483688" r:id="rId6"/>
    <p:sldLayoutId id="2147483691"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127_7B7A37D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19F_17694AF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us06web.zoom.us/webinar/register/1916849005250/WN_VBDa-xCaRAa4qOn6Ct_lHg#/registration" TargetMode="External"/><Relationship Id="rId7" Type="http://schemas.openxmlformats.org/officeDocument/2006/relationships/image" Target="../media/image2.png"/><Relationship Id="rId2" Type="http://schemas.openxmlformats.org/officeDocument/2006/relationships/hyperlink" Target="https://www.cesa.org/event/rps-ces-berkeley-labs-2023-review/" TargetMode="External"/><Relationship Id="rId1" Type="http://schemas.openxmlformats.org/officeDocument/2006/relationships/slideLayout" Target="../slideLayouts/slideLayout2.xml"/><Relationship Id="rId6" Type="http://schemas.openxmlformats.org/officeDocument/2006/relationships/hyperlink" Target="https://www.texasmonthly.com/news-politics/solar-power-texas-heat-wave/" TargetMode="External"/><Relationship Id="rId5" Type="http://schemas.openxmlformats.org/officeDocument/2006/relationships/hyperlink" Target="https://www.questionpro.com/a/TakeSurvey?tt=1G0SR2KNG%2BEECHrPeIW9eQ%3D%3D" TargetMode="External"/><Relationship Id="rId4" Type="http://schemas.openxmlformats.org/officeDocument/2006/relationships/hyperlink" Target="https://eepartnership.org/2023-policy-industry-workshop/"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hyperlink" Target="mailto:ccampbell@nctcog.org" TargetMode="External"/><Relationship Id="rId4" Type="http://schemas.openxmlformats.org/officeDocument/2006/relationships/image" Target="../media/image5.png"/><Relationship Id="rId9" Type="http://schemas.openxmlformats.org/officeDocument/2006/relationships/hyperlink" Target="mailto:chorner@nctcog.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ctcog.org/getmedia/3adc7f44-9d1a-40f4-af63-7c3a7c7436ea/Summary-and-attendance.pdf?ext=.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5"/>
          <p:cNvSpPr txBox="1">
            <a:spLocks noGrp="1"/>
          </p:cNvSpPr>
          <p:nvPr>
            <p:ph type="ctrTitle"/>
          </p:nvPr>
        </p:nvSpPr>
        <p:spPr>
          <a:prstGeom prst="rect">
            <a:avLst/>
          </a:prstGeom>
        </p:spPr>
        <p:txBody>
          <a:bodyPr spcFirstLastPara="1" wrap="square" lIns="91425" tIns="91425" rIns="91425" bIns="91425" anchor="t" anchorCtr="0">
            <a:noAutofit/>
          </a:bodyPr>
          <a:lstStyle/>
          <a:p>
            <a:r>
              <a:rPr lang="en-US" dirty="0"/>
              <a:t>Reginal Codes Coordinating Committee </a:t>
            </a:r>
            <a:endParaRPr dirty="0"/>
          </a:p>
        </p:txBody>
      </p:sp>
      <p:sp>
        <p:nvSpPr>
          <p:cNvPr id="278" name="Google Shape;278;p45"/>
          <p:cNvSpPr txBox="1">
            <a:spLocks noGrp="1"/>
          </p:cNvSpPr>
          <p:nvPr>
            <p:ph type="subTitle" idx="1"/>
          </p:nvPr>
        </p:nvSpPr>
        <p:spPr>
          <a:xfrm>
            <a:off x="602999" y="2836826"/>
            <a:ext cx="3169199" cy="792600"/>
          </a:xfrm>
          <a:prstGeom prst="rect">
            <a:avLst/>
          </a:prstGeom>
        </p:spPr>
        <p:txBody>
          <a:bodyPr spcFirstLastPara="1" wrap="square" lIns="91425" tIns="91425" rIns="91425" bIns="91425" anchor="t" anchorCtr="0">
            <a:noAutofit/>
          </a:bodyPr>
          <a:lstStyle/>
          <a:p>
            <a:pPr marL="38099" indent="0"/>
            <a:r>
              <a:rPr lang="en" sz="2000" dirty="0"/>
              <a:t>Date: July 18, 2023</a:t>
            </a:r>
          </a:p>
          <a:p>
            <a:pPr marL="38099" indent="0"/>
            <a:endParaRPr lang="en" sz="2000" dirty="0"/>
          </a:p>
          <a:p>
            <a:pPr marL="38099" indent="0"/>
            <a:r>
              <a:rPr lang="en" sz="2000" dirty="0"/>
              <a:t>Staff Contact: </a:t>
            </a:r>
          </a:p>
          <a:p>
            <a:pPr marL="38099" indent="0"/>
            <a:r>
              <a:rPr lang="en" sz="2000" dirty="0"/>
              <a:t>Carolyn Horner </a:t>
            </a:r>
            <a:endParaRPr sz="2000" dirty="0"/>
          </a:p>
        </p:txBody>
      </p:sp>
      <p:sp>
        <p:nvSpPr>
          <p:cNvPr id="279" name="Google Shape;279;p45"/>
          <p:cNvSpPr/>
          <p:nvPr/>
        </p:nvSpPr>
        <p:spPr>
          <a:xfrm>
            <a:off x="2424051" y="3544001"/>
            <a:ext cx="3169200" cy="3169200"/>
          </a:xfrm>
          <a:prstGeom prst="ellipse">
            <a:avLst/>
          </a:prstGeom>
          <a:solidFill>
            <a:schemeClr val="dk2"/>
          </a:solidFill>
          <a:ln>
            <a:noFill/>
          </a:ln>
        </p:spPr>
        <p:txBody>
          <a:bodyPr spcFirstLastPara="1" wrap="square" lIns="91425" tIns="91425" rIns="91425" bIns="91425" anchor="ctr" anchorCtr="0">
            <a:noAutofit/>
          </a:bodyPr>
          <a:lstStyle/>
          <a:p>
            <a:endParaRPr/>
          </a:p>
        </p:txBody>
      </p:sp>
      <p:sp>
        <p:nvSpPr>
          <p:cNvPr id="280" name="Google Shape;280;p45"/>
          <p:cNvSpPr/>
          <p:nvPr/>
        </p:nvSpPr>
        <p:spPr>
          <a:xfrm>
            <a:off x="1725597" y="4447801"/>
            <a:ext cx="1587000" cy="1587000"/>
          </a:xfrm>
          <a:prstGeom prst="ellipse">
            <a:avLst/>
          </a:prstGeom>
          <a:noFill/>
          <a:ln w="2857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endParaRPr/>
          </a:p>
        </p:txBody>
      </p:sp>
      <p:pic>
        <p:nvPicPr>
          <p:cNvPr id="2" name="Picture 1">
            <a:extLst>
              <a:ext uri="{FF2B5EF4-FFF2-40B4-BE49-F238E27FC236}">
                <a16:creationId xmlns:a16="http://schemas.microsoft.com/office/drawing/2014/main" id="{5906E52A-2200-583A-2DF7-30B2C9F4FC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39270" y="5729130"/>
            <a:ext cx="2032820" cy="589786"/>
          </a:xfrm>
          <a:prstGeom prst="rect">
            <a:avLst/>
          </a:prstGeom>
        </p:spPr>
      </p:pic>
      <p:pic>
        <p:nvPicPr>
          <p:cNvPr id="3" name="Picture 2">
            <a:extLst>
              <a:ext uri="{FF2B5EF4-FFF2-40B4-BE49-F238E27FC236}">
                <a16:creationId xmlns:a16="http://schemas.microsoft.com/office/drawing/2014/main" id="{27527AB4-BAA8-7730-C74D-16187C43350D}"/>
              </a:ext>
            </a:extLst>
          </p:cNvPr>
          <p:cNvPicPr>
            <a:picLocks noChangeAspect="1"/>
          </p:cNvPicPr>
          <p:nvPr/>
        </p:nvPicPr>
        <p:blipFill>
          <a:blip r:embed="rId4"/>
          <a:stretch>
            <a:fillRect/>
          </a:stretch>
        </p:blipFill>
        <p:spPr>
          <a:xfrm>
            <a:off x="648824" y="4661002"/>
            <a:ext cx="1294677" cy="375999"/>
          </a:xfrm>
          <a:prstGeom prst="rect">
            <a:avLst/>
          </a:prstGeom>
        </p:spPr>
      </p:pic>
      <p:pic>
        <p:nvPicPr>
          <p:cNvPr id="5" name="Picture 4" descr="Icon&#10;&#10;Description automatically generated">
            <a:extLst>
              <a:ext uri="{FF2B5EF4-FFF2-40B4-BE49-F238E27FC236}">
                <a16:creationId xmlns:a16="http://schemas.microsoft.com/office/drawing/2014/main" id="{9A6E01A8-9BF1-982F-D2CC-8284130B834E}"/>
              </a:ext>
            </a:extLst>
          </p:cNvPr>
          <p:cNvPicPr>
            <a:picLocks noChangeAspect="1"/>
          </p:cNvPicPr>
          <p:nvPr/>
        </p:nvPicPr>
        <p:blipFill>
          <a:blip r:embed="rId5"/>
          <a:stretch>
            <a:fillRect/>
          </a:stretch>
        </p:blipFill>
        <p:spPr>
          <a:xfrm>
            <a:off x="8511182" y="4752602"/>
            <a:ext cx="530678" cy="3433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pPr marL="173038" indent="-33338"/>
            <a:endParaRPr lang="en-US" sz="2000" dirty="0"/>
          </a:p>
          <a:p>
            <a:pPr marL="173038" indent="-33338"/>
            <a:endParaRPr lang="en-US" sz="2000" dirty="0"/>
          </a:p>
          <a:p>
            <a:pPr marL="173038" indent="-33338"/>
            <a:endParaRPr lang="en-US" sz="200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481469" y="492390"/>
            <a:ext cx="8520600" cy="572700"/>
          </a:xfrm>
        </p:spPr>
        <p:txBody>
          <a:bodyPr/>
          <a:lstStyle/>
          <a:p>
            <a:pPr algn="ctr"/>
            <a:r>
              <a:rPr kumimoji="0" lang="en-US" sz="2800" b="1" i="0" u="none" strike="noStrike" kern="0" cap="none" spc="0" normalizeH="0" baseline="0" noProof="0" dirty="0">
                <a:ln>
                  <a:noFill/>
                </a:ln>
                <a:solidFill>
                  <a:srgbClr val="396336"/>
                </a:solidFill>
                <a:effectLst/>
                <a:uLnTx/>
                <a:uFillTx/>
                <a:latin typeface="Poppins"/>
                <a:cs typeface="Poppins"/>
                <a:sym typeface="Poppins"/>
              </a:rPr>
              <a:t>FY 2024 RCCC Membership Reappointments</a:t>
            </a:r>
            <a:endParaRPr lang="en-US" dirty="0"/>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3"/>
          <a:stretch>
            <a:fillRect/>
          </a:stretch>
        </p:blipFill>
        <p:spPr>
          <a:xfrm>
            <a:off x="104075" y="4696393"/>
            <a:ext cx="1294677" cy="375999"/>
          </a:xfrm>
          <a:prstGeom prst="rect">
            <a:avLst/>
          </a:prstGeom>
        </p:spPr>
      </p:pic>
      <p:graphicFrame>
        <p:nvGraphicFramePr>
          <p:cNvPr id="2" name="Table 1">
            <a:extLst>
              <a:ext uri="{FF2B5EF4-FFF2-40B4-BE49-F238E27FC236}">
                <a16:creationId xmlns:a16="http://schemas.microsoft.com/office/drawing/2014/main" id="{9F61AC07-1BD1-8DD6-F26A-01A108044DBB}"/>
              </a:ext>
            </a:extLst>
          </p:cNvPr>
          <p:cNvGraphicFramePr>
            <a:graphicFrameLocks noGrp="1"/>
          </p:cNvGraphicFramePr>
          <p:nvPr>
            <p:extLst>
              <p:ext uri="{D42A27DB-BD31-4B8C-83A1-F6EECF244321}">
                <p14:modId xmlns:p14="http://schemas.microsoft.com/office/powerpoint/2010/main" val="484508538"/>
              </p:ext>
            </p:extLst>
          </p:nvPr>
        </p:nvGraphicFramePr>
        <p:xfrm>
          <a:off x="832970" y="1478990"/>
          <a:ext cx="6596529" cy="2400300"/>
        </p:xfrm>
        <a:graphic>
          <a:graphicData uri="http://schemas.openxmlformats.org/drawingml/2006/table">
            <a:tbl>
              <a:tblPr>
                <a:tableStyleId>{3E034A86-6C17-4F53-B433-3BF9C2B28BE1}</a:tableStyleId>
              </a:tblPr>
              <a:tblGrid>
                <a:gridCol w="2025984">
                  <a:extLst>
                    <a:ext uri="{9D8B030D-6E8A-4147-A177-3AD203B41FA5}">
                      <a16:colId xmlns:a16="http://schemas.microsoft.com/office/drawing/2014/main" val="1023956147"/>
                    </a:ext>
                  </a:extLst>
                </a:gridCol>
                <a:gridCol w="4570545">
                  <a:extLst>
                    <a:ext uri="{9D8B030D-6E8A-4147-A177-3AD203B41FA5}">
                      <a16:colId xmlns:a16="http://schemas.microsoft.com/office/drawing/2014/main" val="1235413850"/>
                    </a:ext>
                  </a:extLst>
                </a:gridCol>
              </a:tblGrid>
              <a:tr h="200025">
                <a:tc>
                  <a:txBody>
                    <a:bodyPr/>
                    <a:lstStyle/>
                    <a:p>
                      <a:pPr algn="l" fontAlgn="b"/>
                      <a:r>
                        <a:rPr lang="en-US" sz="1200" u="none" strike="noStrike">
                          <a:effectLst/>
                        </a:rPr>
                        <a:t>Little David Session</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(City of Dallas)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5238407"/>
                  </a:ext>
                </a:extLst>
              </a:tr>
              <a:tr h="200025">
                <a:tc>
                  <a:txBody>
                    <a:bodyPr/>
                    <a:lstStyle/>
                    <a:p>
                      <a:pPr algn="l" fontAlgn="b"/>
                      <a:r>
                        <a:rPr lang="en-US" sz="1200" u="none" strike="noStrike" dirty="0">
                          <a:effectLst/>
                        </a:rPr>
                        <a:t>Senior Chief Dwight Freeman</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(City of Dallas)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64119602"/>
                  </a:ext>
                </a:extLst>
              </a:tr>
              <a:tr h="200025">
                <a:tc>
                  <a:txBody>
                    <a:bodyPr/>
                    <a:lstStyle/>
                    <a:p>
                      <a:pPr algn="l" fontAlgn="b"/>
                      <a:r>
                        <a:rPr lang="en-US" sz="1200" u="none" strike="noStrike">
                          <a:effectLst/>
                        </a:rPr>
                        <a:t>Philip Climer</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(City of Frisco)</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85617075"/>
                  </a:ext>
                </a:extLst>
              </a:tr>
              <a:tr h="200025">
                <a:tc>
                  <a:txBody>
                    <a:bodyPr/>
                    <a:lstStyle/>
                    <a:p>
                      <a:pPr algn="l" fontAlgn="b"/>
                      <a:r>
                        <a:rPr lang="en-US" sz="1200" u="none" strike="noStrike">
                          <a:effectLst/>
                        </a:rPr>
                        <a:t>Brett King</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(City of Carrollton)</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43628125"/>
                  </a:ext>
                </a:extLst>
              </a:tr>
              <a:tr h="200025">
                <a:tc>
                  <a:txBody>
                    <a:bodyPr/>
                    <a:lstStyle/>
                    <a:p>
                      <a:pPr algn="l" fontAlgn="b"/>
                      <a:r>
                        <a:rPr lang="en-US" sz="1200" u="none" strike="noStrike">
                          <a:effectLst/>
                        </a:rPr>
                        <a:t>Wayne K. Snell, Jr.</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(City of Irving)</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8977911"/>
                  </a:ext>
                </a:extLst>
              </a:tr>
              <a:tr h="200025">
                <a:tc>
                  <a:txBody>
                    <a:bodyPr/>
                    <a:lstStyle/>
                    <a:p>
                      <a:pPr algn="l" fontAlgn="b"/>
                      <a:r>
                        <a:rPr lang="en-US" sz="1200" u="none" strike="noStrike">
                          <a:effectLst/>
                        </a:rPr>
                        <a:t>Jeremy Booker </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(City of Lewisville)</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29889046"/>
                  </a:ext>
                </a:extLst>
              </a:tr>
              <a:tr h="200025">
                <a:tc>
                  <a:txBody>
                    <a:bodyPr/>
                    <a:lstStyle/>
                    <a:p>
                      <a:pPr algn="l" fontAlgn="b"/>
                      <a:r>
                        <a:rPr lang="en-US" sz="1200" u="none" strike="noStrike">
                          <a:effectLst/>
                        </a:rPr>
                        <a:t>David Pendley</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(City of North Richland Hills)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6012866"/>
                  </a:ext>
                </a:extLst>
              </a:tr>
              <a:tr h="200025">
                <a:tc>
                  <a:txBody>
                    <a:bodyPr/>
                    <a:lstStyle/>
                    <a:p>
                      <a:pPr algn="l" fontAlgn="b"/>
                      <a:r>
                        <a:rPr lang="en-US" sz="1200" u="none" strike="noStrike">
                          <a:effectLst/>
                        </a:rPr>
                        <a:t>Selso Mata</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(City of Plano) Vice Chair</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81533294"/>
                  </a:ext>
                </a:extLst>
              </a:tr>
              <a:tr h="200025">
                <a:tc>
                  <a:txBody>
                    <a:bodyPr/>
                    <a:lstStyle/>
                    <a:p>
                      <a:pPr algn="l" fontAlgn="b"/>
                      <a:r>
                        <a:rPr lang="en-US" sz="1200" u="none" strike="noStrike">
                          <a:effectLst/>
                        </a:rPr>
                        <a:t>Jeffrey Widmer</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(City of Rockwall)</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09104953"/>
                  </a:ext>
                </a:extLst>
              </a:tr>
              <a:tr h="200025">
                <a:tc>
                  <a:txBody>
                    <a:bodyPr/>
                    <a:lstStyle/>
                    <a:p>
                      <a:pPr algn="l" fontAlgn="b"/>
                      <a:r>
                        <a:rPr lang="en-US" sz="1200" u="none" strike="noStrike">
                          <a:effectLst/>
                        </a:rPr>
                        <a:t>Joelle Hainley</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Member (Town of Flower Mound)</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4872850"/>
                  </a:ext>
                </a:extLst>
              </a:tr>
              <a:tr h="200025">
                <a:tc>
                  <a:txBody>
                    <a:bodyPr/>
                    <a:lstStyle/>
                    <a:p>
                      <a:pPr algn="l" fontAlgn="b"/>
                      <a:r>
                        <a:rPr lang="en-US" sz="1200" u="none" strike="noStrike">
                          <a:effectLst/>
                        </a:rPr>
                        <a:t>Jack Baxley</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Member (Associated General Contractors)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5143805"/>
                  </a:ext>
                </a:extLst>
              </a:tr>
              <a:tr h="200025">
                <a:tc>
                  <a:txBody>
                    <a:bodyPr/>
                    <a:lstStyle/>
                    <a:p>
                      <a:pPr algn="l" fontAlgn="b"/>
                      <a:r>
                        <a:rPr lang="en-US" sz="1200" u="none" strike="noStrike">
                          <a:effectLst/>
                        </a:rPr>
                        <a:t>Stan Folsom</a:t>
                      </a:r>
                      <a:endParaRPr lang="en-US"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Member (Construction Code Consultant)</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7279531"/>
                  </a:ext>
                </a:extLst>
              </a:tr>
            </a:tbl>
          </a:graphicData>
        </a:graphic>
      </p:graphicFrame>
      <p:sp>
        <p:nvSpPr>
          <p:cNvPr id="3" name="TextBox 2">
            <a:extLst>
              <a:ext uri="{FF2B5EF4-FFF2-40B4-BE49-F238E27FC236}">
                <a16:creationId xmlns:a16="http://schemas.microsoft.com/office/drawing/2014/main" id="{077A51CE-F220-7428-7931-7E5B02131343}"/>
              </a:ext>
            </a:extLst>
          </p:cNvPr>
          <p:cNvSpPr txBox="1"/>
          <p:nvPr/>
        </p:nvSpPr>
        <p:spPr>
          <a:xfrm>
            <a:off x="751413" y="3993776"/>
            <a:ext cx="7182352" cy="738664"/>
          </a:xfrm>
          <a:prstGeom prst="rect">
            <a:avLst/>
          </a:prstGeom>
          <a:noFill/>
        </p:spPr>
        <p:txBody>
          <a:bodyPr wrap="square" rtlCol="0">
            <a:spAutoFit/>
          </a:bodyPr>
          <a:lstStyle/>
          <a:p>
            <a:r>
              <a:rPr lang="en-US" dirty="0"/>
              <a:t>Chose not to be reappointed: Joe Bass, Gregg McGriff (both private sector)</a:t>
            </a:r>
          </a:p>
          <a:p>
            <a:r>
              <a:rPr lang="en-US" dirty="0"/>
              <a:t>Resigned/vacant seat: Paul Coker (Mansfield), Allison Gray (Ft. Worth) – mid-term, public sector</a:t>
            </a:r>
          </a:p>
        </p:txBody>
      </p:sp>
      <p:sp>
        <p:nvSpPr>
          <p:cNvPr id="4" name="TextBox 3">
            <a:extLst>
              <a:ext uri="{FF2B5EF4-FFF2-40B4-BE49-F238E27FC236}">
                <a16:creationId xmlns:a16="http://schemas.microsoft.com/office/drawing/2014/main" id="{A2E44242-27AE-E623-74C7-C53C3FC4B97A}"/>
              </a:ext>
            </a:extLst>
          </p:cNvPr>
          <p:cNvSpPr txBox="1"/>
          <p:nvPr/>
        </p:nvSpPr>
        <p:spPr>
          <a:xfrm>
            <a:off x="7643813" y="1443038"/>
            <a:ext cx="1358256" cy="1169551"/>
          </a:xfrm>
          <a:prstGeom prst="rect">
            <a:avLst/>
          </a:prstGeom>
          <a:noFill/>
        </p:spPr>
        <p:txBody>
          <a:bodyPr wrap="square" rtlCol="0">
            <a:spAutoFit/>
          </a:bodyPr>
          <a:lstStyle/>
          <a:p>
            <a:r>
              <a:rPr lang="en-US" dirty="0">
                <a:solidFill>
                  <a:srgbClr val="FF0000"/>
                </a:solidFill>
              </a:rPr>
              <a:t>All members eligible for reappointment confirmed by voice vote</a:t>
            </a:r>
          </a:p>
        </p:txBody>
      </p:sp>
    </p:spTree>
    <p:extLst>
      <p:ext uri="{BB962C8B-B14F-4D97-AF65-F5344CB8AC3E}">
        <p14:creationId xmlns:p14="http://schemas.microsoft.com/office/powerpoint/2010/main" val="2071607252"/>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43811" y="1460794"/>
            <a:ext cx="8456377" cy="3168507"/>
          </a:xfrm>
        </p:spPr>
        <p:txBody>
          <a:bodyPr/>
          <a:lstStyle/>
          <a:p>
            <a:pPr marL="173038" indent="-33338" algn="l"/>
            <a:r>
              <a:rPr lang="en-US" sz="1800" dirty="0"/>
              <a:t>Gail Lux, Building Official, City of Cedar Hill </a:t>
            </a:r>
            <a:r>
              <a:rPr lang="en-US" sz="1800" dirty="0">
                <a:solidFill>
                  <a:srgbClr val="FF0000"/>
                </a:solidFill>
              </a:rPr>
              <a:t>elected</a:t>
            </a:r>
            <a:endParaRPr lang="en-US" sz="1800" dirty="0"/>
          </a:p>
          <a:p>
            <a:pPr marL="173038" indent="-33338" algn="l"/>
            <a:r>
              <a:rPr lang="en-US" sz="1800" dirty="0"/>
              <a:t>Evan Roberts, Building Official/Asst. Dir, City of Ft. Worth </a:t>
            </a:r>
            <a:r>
              <a:rPr lang="en-US" sz="1800" dirty="0">
                <a:solidFill>
                  <a:srgbClr val="FF0000"/>
                </a:solidFill>
              </a:rPr>
              <a:t>elected </a:t>
            </a:r>
            <a:endParaRPr lang="en-US" sz="1800" dirty="0"/>
          </a:p>
          <a:p>
            <a:pPr marL="173038" indent="-33338" algn="l"/>
            <a:r>
              <a:rPr lang="en-US" sz="1800" dirty="0"/>
              <a:t>Robert Pegues, QA Manager &amp; Project Manager, US-Ecologic </a:t>
            </a:r>
            <a:r>
              <a:rPr lang="en-US" sz="1800" dirty="0">
                <a:solidFill>
                  <a:srgbClr val="FF0000"/>
                </a:solidFill>
              </a:rPr>
              <a:t>elected</a:t>
            </a:r>
            <a:endParaRPr lang="en-US" sz="1800" dirty="0"/>
          </a:p>
          <a:p>
            <a:pPr marL="173038" indent="-33338" algn="l"/>
            <a:r>
              <a:rPr lang="en-US" sz="1800" dirty="0"/>
              <a:t>Warren Bonisch, Associate Principal, WJE &amp; Associates, Inc </a:t>
            </a:r>
            <a:r>
              <a:rPr lang="en-US" sz="1800" dirty="0">
                <a:solidFill>
                  <a:srgbClr val="FF0000"/>
                </a:solidFill>
              </a:rPr>
              <a:t>elected</a:t>
            </a:r>
            <a:endParaRPr lang="en-US" sz="1800" dirty="0"/>
          </a:p>
          <a:p>
            <a:pPr marL="173038" indent="-33338" algn="l"/>
            <a:r>
              <a:rPr lang="en-US" sz="1800" dirty="0"/>
              <a:t>Brian </a:t>
            </a:r>
            <a:r>
              <a:rPr lang="en-US" sz="1800" dirty="0" err="1"/>
              <a:t>Killbrew</a:t>
            </a:r>
            <a:r>
              <a:rPr lang="en-US" sz="1800" dirty="0"/>
              <a:t>, Sr. Construction Inspector, SMU</a:t>
            </a:r>
          </a:p>
          <a:p>
            <a:pPr marL="173038" indent="-33338" algn="l"/>
            <a:endParaRPr lang="en-US" sz="1800" dirty="0"/>
          </a:p>
          <a:p>
            <a:pPr marL="173038" indent="-33338" algn="l"/>
            <a:r>
              <a:rPr lang="en-US" sz="1800" dirty="0"/>
              <a:t>Additional nominees from the floor are welcome to speak up after the five listed above have been announced.</a:t>
            </a:r>
          </a:p>
          <a:p>
            <a:pPr marL="173038" indent="-33338"/>
            <a:endParaRPr lang="en-US" sz="1800" dirty="0"/>
          </a:p>
          <a:p>
            <a:pPr marL="173038" indent="-33338"/>
            <a:endParaRPr lang="en-US" sz="180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623400" y="240214"/>
            <a:ext cx="8520600" cy="572700"/>
          </a:xfrm>
        </p:spPr>
        <p:txBody>
          <a:bodyPr/>
          <a:lstStyle/>
          <a:p>
            <a:pPr algn="ctr"/>
            <a:r>
              <a:rPr kumimoji="0" lang="en-US" sz="2800" b="1" i="0" u="none" strike="noStrike" kern="0" cap="none" spc="0" normalizeH="0" baseline="0" noProof="0" dirty="0">
                <a:ln>
                  <a:noFill/>
                </a:ln>
                <a:solidFill>
                  <a:srgbClr val="396336"/>
                </a:solidFill>
                <a:effectLst/>
                <a:uLnTx/>
                <a:uFillTx/>
                <a:latin typeface="Poppins"/>
                <a:cs typeface="Poppins"/>
                <a:sym typeface="Poppins"/>
              </a:rPr>
              <a:t>FY 2024 RCCC Membership Nominees</a:t>
            </a:r>
            <a:br>
              <a:rPr kumimoji="0" lang="en-US" sz="2800" b="1" i="0" u="none" strike="noStrike" kern="0" cap="none" spc="0" normalizeH="0" baseline="0" noProof="0" dirty="0">
                <a:ln>
                  <a:noFill/>
                </a:ln>
                <a:solidFill>
                  <a:srgbClr val="396336"/>
                </a:solidFill>
                <a:effectLst/>
                <a:uLnTx/>
                <a:uFillTx/>
                <a:latin typeface="Poppins"/>
                <a:cs typeface="Poppins"/>
                <a:sym typeface="Poppins"/>
              </a:rPr>
            </a:br>
            <a:endParaRPr lang="en-US" dirty="0"/>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3"/>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392776434"/>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pPr marL="173038" indent="-33338" algn="l"/>
            <a:endParaRPr lang="en-US" sz="2000" dirty="0"/>
          </a:p>
          <a:p>
            <a:pPr marL="173038" indent="-33338" algn="l"/>
            <a:r>
              <a:rPr lang="en-US" sz="2000" dirty="0"/>
              <a:t>Approval Sought for Appointment of RCCC Officers</a:t>
            </a:r>
          </a:p>
          <a:p>
            <a:pPr marL="173038" indent="-33338" algn="l"/>
            <a:endParaRPr lang="en-US" sz="2000" dirty="0"/>
          </a:p>
          <a:p>
            <a:pPr marL="173038" indent="-33338" algn="l"/>
            <a:r>
              <a:rPr lang="en-US" sz="2000" dirty="0"/>
              <a:t>Current officers serving in the officer positions are </a:t>
            </a:r>
          </a:p>
          <a:p>
            <a:pPr marL="482600" indent="-342900" algn="l">
              <a:buFont typeface="Arial" panose="020B0604020202020204" pitchFamily="34" charset="0"/>
              <a:buChar char="•"/>
            </a:pPr>
            <a:r>
              <a:rPr lang="en-US" sz="2000" dirty="0"/>
              <a:t>Chair: David Kerr, City of Melissa</a:t>
            </a:r>
          </a:p>
          <a:p>
            <a:pPr marL="482600" indent="-342900" algn="l">
              <a:buFont typeface="Arial" panose="020B0604020202020204" pitchFamily="34" charset="0"/>
              <a:buChar char="•"/>
            </a:pPr>
            <a:r>
              <a:rPr lang="en-US" sz="2000" dirty="0"/>
              <a:t>Vice-Chair: Selso Mata, City of Plano </a:t>
            </a:r>
          </a:p>
          <a:p>
            <a:pPr marL="173038" indent="-33338" algn="l"/>
            <a:endParaRPr lang="en-US" sz="2000" dirty="0"/>
          </a:p>
          <a:p>
            <a:pPr marL="173038" indent="-33338" algn="l"/>
            <a:r>
              <a:rPr lang="en-US" sz="2000" dirty="0"/>
              <a:t>Members will vote on nominations received at the meeting.</a:t>
            </a:r>
          </a:p>
          <a:p>
            <a:pPr marL="173038" indent="-33338" algn="l"/>
            <a:r>
              <a:rPr lang="en-US" sz="2000" dirty="0">
                <a:solidFill>
                  <a:srgbClr val="FF0000"/>
                </a:solidFill>
              </a:rPr>
              <a:t>Current officers re-elected to office</a:t>
            </a:r>
          </a:p>
          <a:p>
            <a:pPr marL="173038" indent="-33338" algn="l"/>
            <a:endParaRPr lang="en-US" sz="200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567194" y="492390"/>
            <a:ext cx="8520600" cy="572700"/>
          </a:xfrm>
        </p:spPr>
        <p:txBody>
          <a:bodyPr/>
          <a:lstStyle/>
          <a:p>
            <a:pPr algn="ctr"/>
            <a:r>
              <a:rPr lang="en-US" dirty="0"/>
              <a:t>FY 2024 RCCC Officers</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8932851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61FD4E-A304-46C9-2583-CB5637F37BEF}"/>
              </a:ext>
            </a:extLst>
          </p:cNvPr>
          <p:cNvSpPr txBox="1"/>
          <p:nvPr/>
        </p:nvSpPr>
        <p:spPr>
          <a:xfrm>
            <a:off x="318193" y="2660106"/>
            <a:ext cx="7816174" cy="830997"/>
          </a:xfrm>
          <a:prstGeom prst="rect">
            <a:avLst/>
          </a:prstGeom>
          <a:noFill/>
        </p:spPr>
        <p:txBody>
          <a:bodyPr wrap="square">
            <a:spAutoFit/>
          </a:bodyPr>
          <a:lstStyle/>
          <a:p>
            <a:pPr algn="ctr"/>
            <a:r>
              <a:rPr lang="en-US" sz="4800" b="1" dirty="0">
                <a:solidFill>
                  <a:schemeClr val="bg2"/>
                </a:solidFill>
                <a:latin typeface="Poppins" panose="00000500000000000000" pitchFamily="2" charset="0"/>
                <a:cs typeface="Poppins" panose="00000500000000000000" pitchFamily="2" charset="0"/>
              </a:rPr>
              <a:t>Discussion</a:t>
            </a:r>
          </a:p>
        </p:txBody>
      </p:sp>
      <p:pic>
        <p:nvPicPr>
          <p:cNvPr id="4" name="Picture 3">
            <a:extLst>
              <a:ext uri="{FF2B5EF4-FFF2-40B4-BE49-F238E27FC236}">
                <a16:creationId xmlns:a16="http://schemas.microsoft.com/office/drawing/2014/main" id="{718FDB66-4727-1447-E4C8-0D6B458F117E}"/>
              </a:ext>
            </a:extLst>
          </p:cNvPr>
          <p:cNvPicPr>
            <a:picLocks noChangeAspect="1"/>
          </p:cNvPicPr>
          <p:nvPr/>
        </p:nvPicPr>
        <p:blipFill>
          <a:blip r:embed="rId2"/>
          <a:stretch>
            <a:fillRect/>
          </a:stretch>
        </p:blipFill>
        <p:spPr>
          <a:xfrm>
            <a:off x="65164" y="4691529"/>
            <a:ext cx="1294677" cy="375999"/>
          </a:xfrm>
          <a:prstGeom prst="rect">
            <a:avLst/>
          </a:prstGeom>
        </p:spPr>
      </p:pic>
    </p:spTree>
    <p:extLst>
      <p:ext uri="{BB962C8B-B14F-4D97-AF65-F5344CB8AC3E}">
        <p14:creationId xmlns:p14="http://schemas.microsoft.com/office/powerpoint/2010/main" val="3668867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pPr marL="0" indent="0" algn="l"/>
            <a:r>
              <a:rPr lang="en-US" sz="1600" dirty="0"/>
              <a:t>July 26, 2023, 12:00 – 1:00 PM (CT) </a:t>
            </a:r>
            <a:r>
              <a:rPr lang="en-US" sz="1600" b="0" dirty="0"/>
              <a:t>- U.S. State Renewables Portfolio &amp; Clean Electricity Standards: </a:t>
            </a:r>
            <a:r>
              <a:rPr lang="en-US" sz="1600" b="0" dirty="0">
                <a:hlinkClick r:id="rId2"/>
              </a:rPr>
              <a:t>Berkeley Lab’s 2023 Review</a:t>
            </a:r>
            <a:r>
              <a:rPr lang="en-US" sz="1600" b="0" dirty="0"/>
              <a:t> webinar</a:t>
            </a:r>
          </a:p>
          <a:p>
            <a:pPr marL="0" indent="0" algn="l"/>
            <a:endParaRPr lang="en-US" sz="1600" b="0" dirty="0"/>
          </a:p>
          <a:p>
            <a:pPr marL="0" indent="0" algn="l"/>
            <a:r>
              <a:rPr lang="en-US" sz="1600" dirty="0"/>
              <a:t>August 15, 2023, 12:00 PM - 1:00 PM (CT) </a:t>
            </a:r>
            <a:r>
              <a:rPr lang="en-US" sz="1600" b="0" dirty="0"/>
              <a:t>– </a:t>
            </a:r>
            <a:r>
              <a:rPr lang="en-US" sz="1600" b="0" dirty="0">
                <a:hlinkClick r:id="rId3"/>
              </a:rPr>
              <a:t>Here Comes the Sun: Innovative Community Solar Systems</a:t>
            </a:r>
            <a:r>
              <a:rPr lang="en-US" sz="1600" b="0" dirty="0"/>
              <a:t>  webinar</a:t>
            </a:r>
          </a:p>
          <a:p>
            <a:pPr marL="0" indent="0" algn="l"/>
            <a:endParaRPr lang="en-US" sz="1600" b="0" dirty="0"/>
          </a:p>
          <a:p>
            <a:pPr marL="0" indent="0" algn="l"/>
            <a:r>
              <a:rPr lang="en-US" sz="1600" dirty="0"/>
              <a:t>September 14-15, 2023 </a:t>
            </a:r>
            <a:r>
              <a:rPr lang="en-US" sz="1600" b="0" dirty="0"/>
              <a:t>- </a:t>
            </a:r>
            <a:r>
              <a:rPr lang="en-US" sz="1600" b="0" dirty="0">
                <a:hlinkClick r:id="rId4"/>
              </a:rPr>
              <a:t>SPEER's Annual Policy + Industry Workshop</a:t>
            </a:r>
            <a:r>
              <a:rPr lang="en-US" sz="1600" b="0" dirty="0"/>
              <a:t>, Austin, TX (complete this </a:t>
            </a:r>
            <a:r>
              <a:rPr lang="en-US" sz="1600" b="0" dirty="0">
                <a:hlinkClick r:id="rId5"/>
              </a:rPr>
              <a:t>survey</a:t>
            </a:r>
            <a:r>
              <a:rPr lang="en-US" sz="1600" b="0" dirty="0"/>
              <a:t> for a chance to win free registration)   </a:t>
            </a:r>
          </a:p>
          <a:p>
            <a:pPr marL="0" indent="0" algn="l"/>
            <a:endParaRPr lang="en-US" sz="1600" b="0" dirty="0"/>
          </a:p>
          <a:p>
            <a:pPr marL="0" indent="0" algn="l"/>
            <a:r>
              <a:rPr lang="en-US" sz="1600" b="0" dirty="0"/>
              <a:t>Texas Monthly article: </a:t>
            </a:r>
            <a:r>
              <a:rPr lang="en-US" sz="1600" b="0" dirty="0">
                <a:hlinkClick r:id="rId6"/>
              </a:rPr>
              <a:t>Without Solar Power, This Texas Heat Wave Would Burn Much Worse</a:t>
            </a:r>
            <a:r>
              <a:rPr lang="en-US" sz="1600" b="0" dirty="0"/>
              <a:t> </a:t>
            </a:r>
          </a:p>
          <a:p>
            <a:pPr marL="0" indent="0" algn="l"/>
            <a:endParaRPr lang="en-US" sz="1600" b="0" dirty="0"/>
          </a:p>
          <a:p>
            <a:pPr marL="0" indent="0" algn="l"/>
            <a:endParaRPr lang="en-US" sz="1600" b="0" dirty="0"/>
          </a:p>
          <a:p>
            <a:pPr marL="0" indent="0" algn="l"/>
            <a:endParaRPr lang="en-US" sz="1600" b="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311700" y="447107"/>
            <a:ext cx="8520600" cy="572700"/>
          </a:xfrm>
        </p:spPr>
        <p:txBody>
          <a:bodyPr/>
          <a:lstStyle/>
          <a:p>
            <a:pPr algn="ctr"/>
            <a:r>
              <a:rPr lang="en-US" dirty="0"/>
              <a:t>Training and Resources</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7"/>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3503572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pPr marL="0" indent="0" algn="l"/>
            <a:r>
              <a:rPr lang="en-US" sz="1600" b="0" dirty="0"/>
              <a:t>With State Energy Conservation Office grant funds:</a:t>
            </a:r>
          </a:p>
          <a:p>
            <a:pPr marL="0" indent="0" algn="l"/>
            <a:endParaRPr lang="en-US" sz="1600" b="0" dirty="0"/>
          </a:p>
          <a:p>
            <a:pPr marL="285750" indent="-285750" algn="l">
              <a:buFont typeface="Arial" panose="020B0604020202020204" pitchFamily="34" charset="0"/>
              <a:buChar char="•"/>
            </a:pPr>
            <a:r>
              <a:rPr lang="en-US" sz="1600" dirty="0"/>
              <a:t>August 15</a:t>
            </a:r>
            <a:r>
              <a:rPr lang="en-US" sz="1600" b="0" dirty="0"/>
              <a:t>: Workshop on Energy Efficiency, cohosted with AACOG and WCTCOG, will be virtual, additional details forthcoming</a:t>
            </a:r>
          </a:p>
          <a:p>
            <a:pPr marL="0" indent="0" algn="l"/>
            <a:endParaRPr lang="en-US" sz="1600" b="0" dirty="0"/>
          </a:p>
          <a:p>
            <a:pPr marL="285750" indent="-285750" algn="l">
              <a:buFont typeface="Arial" panose="020B0604020202020204" pitchFamily="34" charset="0"/>
              <a:buChar char="•"/>
            </a:pPr>
            <a:r>
              <a:rPr lang="en-US" sz="1600" dirty="0"/>
              <a:t>August 23</a:t>
            </a:r>
            <a:r>
              <a:rPr lang="en-US" sz="1600" b="0" dirty="0"/>
              <a:t>: Building Retrofits training/event</a:t>
            </a:r>
          </a:p>
          <a:p>
            <a:pPr marL="742950" lvl="1" indent="-285750" algn="l">
              <a:lnSpc>
                <a:spcPct val="100000"/>
              </a:lnSpc>
              <a:spcBef>
                <a:spcPts val="0"/>
              </a:spcBef>
              <a:buFont typeface="Arial" panose="020B0604020202020204" pitchFamily="34" charset="0"/>
              <a:buChar char="•"/>
            </a:pPr>
            <a:r>
              <a:rPr lang="en-US" sz="1600" dirty="0">
                <a:latin typeface="Poppins"/>
                <a:cs typeface="Poppins"/>
                <a:sym typeface="Poppins"/>
              </a:rPr>
              <a:t>Confirmed speakers</a:t>
            </a:r>
          </a:p>
          <a:p>
            <a:pPr marL="1200150" lvl="2" indent="-285750" algn="l">
              <a:lnSpc>
                <a:spcPct val="100000"/>
              </a:lnSpc>
              <a:spcBef>
                <a:spcPts val="0"/>
              </a:spcBef>
              <a:buFont typeface="Arial" panose="020B0604020202020204" pitchFamily="34" charset="0"/>
              <a:buChar char="•"/>
            </a:pPr>
            <a:r>
              <a:rPr lang="en-US" sz="1600" dirty="0">
                <a:latin typeface="Poppins"/>
                <a:cs typeface="Poppins"/>
                <a:sym typeface="Poppins"/>
              </a:rPr>
              <a:t>Bahman Yazdani – TAMU ESL</a:t>
            </a:r>
          </a:p>
          <a:p>
            <a:pPr marL="1200150" lvl="2" indent="-285750" algn="l">
              <a:lnSpc>
                <a:spcPct val="100000"/>
              </a:lnSpc>
              <a:spcBef>
                <a:spcPts val="0"/>
              </a:spcBef>
              <a:buFont typeface="Arial" panose="020B0604020202020204" pitchFamily="34" charset="0"/>
              <a:buChar char="•"/>
            </a:pPr>
            <a:r>
              <a:rPr lang="en-US" sz="1600" dirty="0">
                <a:latin typeface="Poppins"/>
                <a:cs typeface="Poppins"/>
                <a:sym typeface="Poppins"/>
              </a:rPr>
              <a:t>Cassidy Ellis - </a:t>
            </a:r>
            <a:r>
              <a:rPr lang="en-US" sz="1600" dirty="0" err="1">
                <a:latin typeface="Poppins"/>
                <a:cs typeface="Poppins"/>
                <a:sym typeface="Poppins"/>
              </a:rPr>
              <a:t>Amresco</a:t>
            </a:r>
            <a:endParaRPr lang="en-US" sz="1600" dirty="0">
              <a:latin typeface="Poppins"/>
              <a:cs typeface="Poppins"/>
              <a:sym typeface="Poppins"/>
            </a:endParaRPr>
          </a:p>
          <a:p>
            <a:pPr marL="1200150" lvl="2" indent="-285750" algn="l">
              <a:lnSpc>
                <a:spcPct val="100000"/>
              </a:lnSpc>
              <a:spcBef>
                <a:spcPts val="0"/>
              </a:spcBef>
              <a:buFont typeface="Arial" panose="020B0604020202020204" pitchFamily="34" charset="0"/>
              <a:buChar char="•"/>
            </a:pPr>
            <a:r>
              <a:rPr lang="en-US" sz="1600" dirty="0">
                <a:latin typeface="Poppins"/>
                <a:cs typeface="Poppins"/>
                <a:sym typeface="Poppins"/>
              </a:rPr>
              <a:t>Clifford Braddock – </a:t>
            </a:r>
            <a:r>
              <a:rPr lang="en-US" sz="1600" dirty="0" err="1">
                <a:latin typeface="Poppins"/>
                <a:cs typeface="Poppins"/>
                <a:sym typeface="Poppins"/>
              </a:rPr>
              <a:t>Metco</a:t>
            </a:r>
            <a:r>
              <a:rPr lang="en-US" sz="1600" dirty="0">
                <a:latin typeface="Poppins"/>
                <a:cs typeface="Poppins"/>
                <a:sym typeface="Poppins"/>
              </a:rPr>
              <a:t> Engineering</a:t>
            </a:r>
          </a:p>
          <a:p>
            <a:pPr marL="285750" indent="-285750" algn="l">
              <a:buFont typeface="Arial" panose="020B0604020202020204" pitchFamily="34" charset="0"/>
              <a:buChar char="•"/>
            </a:pPr>
            <a:endParaRPr lang="en-US" sz="1600" b="0" dirty="0"/>
          </a:p>
          <a:p>
            <a:pPr marL="0" indent="0" algn="l"/>
            <a:endParaRPr lang="en-US" sz="1600" b="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311700" y="447107"/>
            <a:ext cx="8520600" cy="572700"/>
          </a:xfrm>
        </p:spPr>
        <p:txBody>
          <a:bodyPr/>
          <a:lstStyle/>
          <a:p>
            <a:pPr algn="ctr"/>
            <a:r>
              <a:rPr lang="en-US" dirty="0"/>
              <a:t>Training and Resources</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36879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61FD4E-A304-46C9-2583-CB5637F37BEF}"/>
              </a:ext>
            </a:extLst>
          </p:cNvPr>
          <p:cNvSpPr txBox="1"/>
          <p:nvPr/>
        </p:nvSpPr>
        <p:spPr>
          <a:xfrm>
            <a:off x="379379" y="2571750"/>
            <a:ext cx="7816174" cy="923330"/>
          </a:xfrm>
          <a:prstGeom prst="rect">
            <a:avLst/>
          </a:prstGeom>
          <a:noFill/>
        </p:spPr>
        <p:txBody>
          <a:bodyPr wrap="square">
            <a:spAutoFit/>
          </a:bodyPr>
          <a:lstStyle/>
          <a:p>
            <a:pPr algn="ctr"/>
            <a:r>
              <a:rPr lang="en-US" sz="5400" b="1" dirty="0">
                <a:solidFill>
                  <a:schemeClr val="bg2"/>
                </a:solidFill>
                <a:latin typeface="Poppins" panose="00000500000000000000" pitchFamily="2" charset="0"/>
                <a:cs typeface="Poppins" panose="00000500000000000000" pitchFamily="2" charset="0"/>
              </a:rPr>
              <a:t>Other Business</a:t>
            </a:r>
          </a:p>
        </p:txBody>
      </p:sp>
      <p:pic>
        <p:nvPicPr>
          <p:cNvPr id="4" name="Picture 3">
            <a:extLst>
              <a:ext uri="{FF2B5EF4-FFF2-40B4-BE49-F238E27FC236}">
                <a16:creationId xmlns:a16="http://schemas.microsoft.com/office/drawing/2014/main" id="{718FDB66-4727-1447-E4C8-0D6B458F117E}"/>
              </a:ext>
            </a:extLst>
          </p:cNvPr>
          <p:cNvPicPr>
            <a:picLocks noChangeAspect="1"/>
          </p:cNvPicPr>
          <p:nvPr/>
        </p:nvPicPr>
        <p:blipFill>
          <a:blip r:embed="rId2"/>
          <a:stretch>
            <a:fillRect/>
          </a:stretch>
        </p:blipFill>
        <p:spPr>
          <a:xfrm>
            <a:off x="65164" y="4691529"/>
            <a:ext cx="1294677" cy="375999"/>
          </a:xfrm>
          <a:prstGeom prst="rect">
            <a:avLst/>
          </a:prstGeom>
        </p:spPr>
      </p:pic>
    </p:spTree>
    <p:extLst>
      <p:ext uri="{BB962C8B-B14F-4D97-AF65-F5344CB8AC3E}">
        <p14:creationId xmlns:p14="http://schemas.microsoft.com/office/powerpoint/2010/main" val="476441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61FD4E-A304-46C9-2583-CB5637F37BEF}"/>
              </a:ext>
            </a:extLst>
          </p:cNvPr>
          <p:cNvSpPr txBox="1"/>
          <p:nvPr/>
        </p:nvSpPr>
        <p:spPr>
          <a:xfrm>
            <a:off x="379379" y="2571750"/>
            <a:ext cx="7816174" cy="923330"/>
          </a:xfrm>
          <a:prstGeom prst="rect">
            <a:avLst/>
          </a:prstGeom>
          <a:noFill/>
        </p:spPr>
        <p:txBody>
          <a:bodyPr wrap="square">
            <a:spAutoFit/>
          </a:bodyPr>
          <a:lstStyle/>
          <a:p>
            <a:pPr algn="ctr"/>
            <a:r>
              <a:rPr lang="en-US" sz="5400" b="1" dirty="0">
                <a:solidFill>
                  <a:schemeClr val="bg2"/>
                </a:solidFill>
                <a:latin typeface="Poppins" panose="00000500000000000000" pitchFamily="2" charset="0"/>
                <a:cs typeface="Poppins" panose="00000500000000000000" pitchFamily="2" charset="0"/>
              </a:rPr>
              <a:t>Future Agenda Items</a:t>
            </a:r>
          </a:p>
        </p:txBody>
      </p:sp>
      <p:pic>
        <p:nvPicPr>
          <p:cNvPr id="4" name="Picture 3">
            <a:extLst>
              <a:ext uri="{FF2B5EF4-FFF2-40B4-BE49-F238E27FC236}">
                <a16:creationId xmlns:a16="http://schemas.microsoft.com/office/drawing/2014/main" id="{718FDB66-4727-1447-E4C8-0D6B458F117E}"/>
              </a:ext>
            </a:extLst>
          </p:cNvPr>
          <p:cNvPicPr>
            <a:picLocks noChangeAspect="1"/>
          </p:cNvPicPr>
          <p:nvPr/>
        </p:nvPicPr>
        <p:blipFill>
          <a:blip r:embed="rId2"/>
          <a:stretch>
            <a:fillRect/>
          </a:stretch>
        </p:blipFill>
        <p:spPr>
          <a:xfrm>
            <a:off x="65164" y="4691529"/>
            <a:ext cx="1294677" cy="375999"/>
          </a:xfrm>
          <a:prstGeom prst="rect">
            <a:avLst/>
          </a:prstGeom>
        </p:spPr>
      </p:pic>
      <p:sp>
        <p:nvSpPr>
          <p:cNvPr id="5" name="TextBox 4">
            <a:extLst>
              <a:ext uri="{FF2B5EF4-FFF2-40B4-BE49-F238E27FC236}">
                <a16:creationId xmlns:a16="http://schemas.microsoft.com/office/drawing/2014/main" id="{5A9DCB95-4765-8790-BB7E-5A22AAA50AA6}"/>
              </a:ext>
            </a:extLst>
          </p:cNvPr>
          <p:cNvSpPr txBox="1"/>
          <p:nvPr/>
        </p:nvSpPr>
        <p:spPr>
          <a:xfrm>
            <a:off x="8754780" y="4897279"/>
            <a:ext cx="324056" cy="246221"/>
          </a:xfrm>
          <a:prstGeom prst="rect">
            <a:avLst/>
          </a:prstGeom>
          <a:noFill/>
        </p:spPr>
        <p:txBody>
          <a:bodyPr wrap="square" rtlCol="0">
            <a:spAutoFit/>
          </a:bodyPr>
          <a:lstStyle/>
          <a:p>
            <a:r>
              <a:rPr lang="en-US" sz="1000" dirty="0">
                <a:latin typeface="Poppins" panose="00000500000000000000" pitchFamily="2" charset="0"/>
                <a:cs typeface="Poppins" panose="00000500000000000000" pitchFamily="2" charset="0"/>
              </a:rPr>
              <a:t>7</a:t>
            </a:r>
          </a:p>
        </p:txBody>
      </p:sp>
    </p:spTree>
    <p:extLst>
      <p:ext uri="{BB962C8B-B14F-4D97-AF65-F5344CB8AC3E}">
        <p14:creationId xmlns:p14="http://schemas.microsoft.com/office/powerpoint/2010/main" val="847870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pPr algn="l"/>
            <a:endParaRPr lang="en-US" sz="2000" dirty="0"/>
          </a:p>
          <a:p>
            <a:pPr algn="l"/>
            <a:r>
              <a:rPr lang="en-US" sz="2000" dirty="0"/>
              <a:t>Advisory Board membership / nominee process</a:t>
            </a:r>
          </a:p>
          <a:p>
            <a:pPr algn="l"/>
            <a:r>
              <a:rPr lang="en-US" sz="2000" dirty="0"/>
              <a:t>Discussion of meeting format going forward</a:t>
            </a:r>
          </a:p>
          <a:p>
            <a:pPr algn="l"/>
            <a:endParaRPr lang="en-US" sz="2000" dirty="0"/>
          </a:p>
          <a:p>
            <a:pPr algn="l"/>
            <a:endParaRPr lang="en-US" sz="200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311700" y="447107"/>
            <a:ext cx="8520600" cy="572700"/>
          </a:xfrm>
        </p:spPr>
        <p:txBody>
          <a:bodyPr/>
          <a:lstStyle/>
          <a:p>
            <a:pPr algn="ctr"/>
            <a:r>
              <a:rPr lang="en-US" dirty="0"/>
              <a:t>Future Agenda Items</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696788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endParaRPr lang="en-US" sz="5400" dirty="0"/>
          </a:p>
          <a:p>
            <a:r>
              <a:rPr lang="en-US" sz="5400" dirty="0"/>
              <a:t>Roundtable</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88589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260921"/>
          </a:xfrm>
        </p:spPr>
        <p:txBody>
          <a:bodyPr/>
          <a:lstStyle/>
          <a:p>
            <a:pPr marL="0" indent="0">
              <a:buNone/>
            </a:pPr>
            <a:r>
              <a:rPr lang="en-US" sz="2000" dirty="0"/>
              <a:t>Please sign in at the table in the back. </a:t>
            </a:r>
          </a:p>
          <a:p>
            <a:pPr marL="0" indent="0">
              <a:buNone/>
            </a:pPr>
            <a:endParaRPr lang="en-US" sz="2000" dirty="0"/>
          </a:p>
          <a:p>
            <a:pPr marL="0" indent="0">
              <a:buNone/>
            </a:pPr>
            <a:endParaRPr lang="en-US" sz="2000" dirty="0"/>
          </a:p>
          <a:p>
            <a:pPr marL="0" indent="0">
              <a:buNone/>
            </a:pPr>
            <a:endParaRPr lang="en-US" sz="2000" dirty="0"/>
          </a:p>
          <a:p>
            <a:pPr marL="55563" marR="0" indent="-55563">
              <a:spcBef>
                <a:spcPts val="0"/>
              </a:spcBef>
              <a:spcAft>
                <a:spcPts val="1000"/>
              </a:spcAft>
              <a:tabLst>
                <a:tab pos="0" algn="l"/>
              </a:tabLst>
            </a:pPr>
            <a:endParaRPr lang="en-US" sz="2000" dirty="0"/>
          </a:p>
          <a:p>
            <a:pPr marL="55563" marR="0" indent="-55563">
              <a:spcBef>
                <a:spcPts val="0"/>
              </a:spcBef>
              <a:spcAft>
                <a:spcPts val="1000"/>
              </a:spcAft>
              <a:tabLst>
                <a:tab pos="0" algn="l"/>
              </a:tabLst>
            </a:pPr>
            <a:r>
              <a:rPr lang="en-US" sz="2000" dirty="0"/>
              <a:t>The Chair will open the meeting. </a:t>
            </a:r>
          </a:p>
          <a:p>
            <a:pPr marL="342900" marR="0" indent="-342900">
              <a:spcBef>
                <a:spcPts val="0"/>
              </a:spcBef>
              <a:spcAft>
                <a:spcPts val="1000"/>
              </a:spcAft>
              <a:tabLst>
                <a:tab pos="171450" algn="l"/>
              </a:tabLst>
            </a:pPr>
            <a:r>
              <a:rPr lang="en-US" sz="2000" dirty="0"/>
              <a:t>NCTCOG staff will call role and open the floor to guests.</a:t>
            </a:r>
            <a:endParaRPr lang="en-US" sz="2000" dirty="0">
              <a:solidFill>
                <a:schemeClr val="accent2">
                  <a:lumMod val="75000"/>
                </a:schemeClr>
              </a:solidFill>
            </a:endParaRPr>
          </a:p>
          <a:p>
            <a:endParaRPr lang="en-US" sz="200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311700" y="447107"/>
            <a:ext cx="8520600" cy="572700"/>
          </a:xfrm>
        </p:spPr>
        <p:txBody>
          <a:bodyPr/>
          <a:lstStyle/>
          <a:p>
            <a:pPr algn="ctr"/>
            <a:r>
              <a:rPr lang="en-US" dirty="0"/>
              <a:t>Welcome </a:t>
            </a:r>
            <a:br>
              <a:rPr lang="en-US" dirty="0"/>
            </a:br>
            <a:endParaRPr lang="en-US" dirty="0"/>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94347" y="4696393"/>
            <a:ext cx="1294677" cy="375999"/>
          </a:xfrm>
          <a:prstGeom prst="rect">
            <a:avLst/>
          </a:prstGeom>
        </p:spPr>
      </p:pic>
    </p:spTree>
    <p:extLst>
      <p:ext uri="{BB962C8B-B14F-4D97-AF65-F5344CB8AC3E}">
        <p14:creationId xmlns:p14="http://schemas.microsoft.com/office/powerpoint/2010/main" val="3507130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endParaRPr lang="en-US" sz="2000" dirty="0"/>
          </a:p>
          <a:p>
            <a:r>
              <a:rPr lang="en-US" sz="3200" dirty="0"/>
              <a:t>October 17, 2023</a:t>
            </a:r>
          </a:p>
          <a:p>
            <a:r>
              <a:rPr lang="en-US" sz="3200" dirty="0"/>
              <a:t>9:30 am</a:t>
            </a:r>
          </a:p>
          <a:p>
            <a:r>
              <a:rPr lang="en-US" sz="3200" dirty="0"/>
              <a:t>Format: </a:t>
            </a:r>
            <a:r>
              <a:rPr lang="en-US" sz="3200" dirty="0">
                <a:solidFill>
                  <a:srgbClr val="FF0000"/>
                </a:solidFill>
              </a:rPr>
              <a:t>virtual</a:t>
            </a:r>
          </a:p>
          <a:p>
            <a:endParaRPr lang="en-US" sz="200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311700" y="447107"/>
            <a:ext cx="8520600" cy="572700"/>
          </a:xfrm>
        </p:spPr>
        <p:txBody>
          <a:bodyPr/>
          <a:lstStyle/>
          <a:p>
            <a:pPr algn="ctr"/>
            <a:r>
              <a:rPr lang="en-US" dirty="0"/>
              <a:t>Next Meeting</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pic>
        <p:nvPicPr>
          <p:cNvPr id="2" name="Picture 1" descr="Icon&#10;&#10;Description automatically generated">
            <a:extLst>
              <a:ext uri="{FF2B5EF4-FFF2-40B4-BE49-F238E27FC236}">
                <a16:creationId xmlns:a16="http://schemas.microsoft.com/office/drawing/2014/main" id="{A528A54C-A3E7-8FCE-76AD-494C9DF2862E}"/>
              </a:ext>
            </a:extLst>
          </p:cNvPr>
          <p:cNvPicPr>
            <a:picLocks noChangeAspect="1"/>
          </p:cNvPicPr>
          <p:nvPr/>
        </p:nvPicPr>
        <p:blipFill>
          <a:blip r:embed="rId3"/>
          <a:stretch>
            <a:fillRect/>
          </a:stretch>
        </p:blipFill>
        <p:spPr>
          <a:xfrm>
            <a:off x="8566961" y="4800120"/>
            <a:ext cx="530678" cy="343380"/>
          </a:xfrm>
          <a:prstGeom prst="rect">
            <a:avLst/>
          </a:prstGeom>
        </p:spPr>
      </p:pic>
    </p:spTree>
    <p:extLst>
      <p:ext uri="{BB962C8B-B14F-4D97-AF65-F5344CB8AC3E}">
        <p14:creationId xmlns:p14="http://schemas.microsoft.com/office/powerpoint/2010/main" val="1428465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61FD4E-A304-46C9-2583-CB5637F37BEF}"/>
              </a:ext>
            </a:extLst>
          </p:cNvPr>
          <p:cNvSpPr txBox="1"/>
          <p:nvPr/>
        </p:nvSpPr>
        <p:spPr>
          <a:xfrm>
            <a:off x="379379" y="2571750"/>
            <a:ext cx="7816174" cy="923330"/>
          </a:xfrm>
          <a:prstGeom prst="rect">
            <a:avLst/>
          </a:prstGeom>
          <a:noFill/>
        </p:spPr>
        <p:txBody>
          <a:bodyPr wrap="square">
            <a:spAutoFit/>
          </a:bodyPr>
          <a:lstStyle/>
          <a:p>
            <a:pPr algn="ctr"/>
            <a:r>
              <a:rPr lang="en-US" sz="5400" b="1" dirty="0">
                <a:solidFill>
                  <a:schemeClr val="bg2"/>
                </a:solidFill>
                <a:latin typeface="Poppins" panose="00000500000000000000" pitchFamily="2" charset="0"/>
                <a:cs typeface="Poppins" panose="00000500000000000000" pitchFamily="2" charset="0"/>
              </a:rPr>
              <a:t>Adjournment</a:t>
            </a:r>
          </a:p>
        </p:txBody>
      </p:sp>
      <p:pic>
        <p:nvPicPr>
          <p:cNvPr id="4" name="Picture 3">
            <a:extLst>
              <a:ext uri="{FF2B5EF4-FFF2-40B4-BE49-F238E27FC236}">
                <a16:creationId xmlns:a16="http://schemas.microsoft.com/office/drawing/2014/main" id="{718FDB66-4727-1447-E4C8-0D6B458F117E}"/>
              </a:ext>
            </a:extLst>
          </p:cNvPr>
          <p:cNvPicPr>
            <a:picLocks noChangeAspect="1"/>
          </p:cNvPicPr>
          <p:nvPr/>
        </p:nvPicPr>
        <p:blipFill>
          <a:blip r:embed="rId2"/>
          <a:stretch>
            <a:fillRect/>
          </a:stretch>
        </p:blipFill>
        <p:spPr>
          <a:xfrm>
            <a:off x="65164" y="4691529"/>
            <a:ext cx="1294677" cy="375999"/>
          </a:xfrm>
          <a:prstGeom prst="rect">
            <a:avLst/>
          </a:prstGeom>
        </p:spPr>
      </p:pic>
    </p:spTree>
    <p:extLst>
      <p:ext uri="{BB962C8B-B14F-4D97-AF65-F5344CB8AC3E}">
        <p14:creationId xmlns:p14="http://schemas.microsoft.com/office/powerpoint/2010/main" val="2780030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31574" y="329501"/>
            <a:ext cx="3788130" cy="960668"/>
          </a:xfrm>
          <a:prstGeom prst="rect">
            <a:avLst/>
          </a:prstGeom>
        </p:spPr>
        <p:txBody>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700" dirty="0">
                <a:solidFill>
                  <a:schemeClr val="accent1"/>
                </a:solidFill>
              </a:rPr>
              <a:t>Contact     Connect</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2813" y="3403560"/>
            <a:ext cx="472982" cy="47298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2813" y="1051581"/>
            <a:ext cx="472982" cy="472982"/>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72813" y="2227570"/>
            <a:ext cx="472982" cy="472982"/>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72813" y="1639576"/>
            <a:ext cx="472982" cy="472982"/>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72813" y="3991553"/>
            <a:ext cx="472982" cy="472982"/>
          </a:xfrm>
          <a:prstGeom prst="rect">
            <a:avLst/>
          </a:prstGeom>
        </p:spPr>
      </p:pic>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972813" y="2815565"/>
            <a:ext cx="472982" cy="472982"/>
          </a:xfrm>
          <a:prstGeom prst="rect">
            <a:avLst/>
          </a:prstGeom>
        </p:spPr>
      </p:pic>
      <p:sp>
        <p:nvSpPr>
          <p:cNvPr id="11" name="TextBox 10"/>
          <p:cNvSpPr txBox="1"/>
          <p:nvPr/>
        </p:nvSpPr>
        <p:spPr>
          <a:xfrm>
            <a:off x="5521663" y="1178314"/>
            <a:ext cx="2813591" cy="369332"/>
          </a:xfrm>
          <a:prstGeom prst="rect">
            <a:avLst/>
          </a:prstGeom>
          <a:noFill/>
        </p:spPr>
        <p:txBody>
          <a:bodyPr wrap="none" rtlCol="0">
            <a:spAutoFit/>
          </a:bodyPr>
          <a:lstStyle/>
          <a:p>
            <a:pPr defTabSz="685800"/>
            <a:r>
              <a:rPr lang="en-US" sz="1800" dirty="0">
                <a:solidFill>
                  <a:prstClr val="black"/>
                </a:solidFill>
              </a:rPr>
              <a:t>Facebook.com/nctcogenv</a:t>
            </a:r>
          </a:p>
        </p:txBody>
      </p:sp>
      <p:sp>
        <p:nvSpPr>
          <p:cNvPr id="12" name="TextBox 11"/>
          <p:cNvSpPr txBox="1"/>
          <p:nvPr/>
        </p:nvSpPr>
        <p:spPr>
          <a:xfrm>
            <a:off x="5521662" y="1766309"/>
            <a:ext cx="1470274" cy="369332"/>
          </a:xfrm>
          <a:prstGeom prst="rect">
            <a:avLst/>
          </a:prstGeom>
          <a:noFill/>
        </p:spPr>
        <p:txBody>
          <a:bodyPr wrap="none" rtlCol="0">
            <a:spAutoFit/>
          </a:bodyPr>
          <a:lstStyle/>
          <a:p>
            <a:pPr defTabSz="685800"/>
            <a:r>
              <a:rPr lang="en-US" sz="1800" dirty="0">
                <a:solidFill>
                  <a:prstClr val="black"/>
                </a:solidFill>
              </a:rPr>
              <a:t>@nctcogenv</a:t>
            </a:r>
          </a:p>
        </p:txBody>
      </p:sp>
      <p:sp>
        <p:nvSpPr>
          <p:cNvPr id="13" name="TextBox 12"/>
          <p:cNvSpPr txBox="1"/>
          <p:nvPr/>
        </p:nvSpPr>
        <p:spPr>
          <a:xfrm>
            <a:off x="5521662" y="2354303"/>
            <a:ext cx="1236236" cy="369332"/>
          </a:xfrm>
          <a:prstGeom prst="rect">
            <a:avLst/>
          </a:prstGeom>
          <a:noFill/>
        </p:spPr>
        <p:txBody>
          <a:bodyPr wrap="none" rtlCol="0">
            <a:spAutoFit/>
          </a:bodyPr>
          <a:lstStyle/>
          <a:p>
            <a:pPr defTabSz="685800"/>
            <a:r>
              <a:rPr lang="en-US" sz="1800" dirty="0">
                <a:solidFill>
                  <a:prstClr val="black"/>
                </a:solidFill>
              </a:rPr>
              <a:t>nctcogenv</a:t>
            </a:r>
          </a:p>
        </p:txBody>
      </p:sp>
      <p:sp>
        <p:nvSpPr>
          <p:cNvPr id="14" name="TextBox 13"/>
          <p:cNvSpPr txBox="1"/>
          <p:nvPr/>
        </p:nvSpPr>
        <p:spPr>
          <a:xfrm>
            <a:off x="5521663" y="2942298"/>
            <a:ext cx="3018775" cy="369332"/>
          </a:xfrm>
          <a:prstGeom prst="rect">
            <a:avLst/>
          </a:prstGeom>
          <a:noFill/>
        </p:spPr>
        <p:txBody>
          <a:bodyPr wrap="none" rtlCol="0">
            <a:spAutoFit/>
          </a:bodyPr>
          <a:lstStyle/>
          <a:p>
            <a:pPr defTabSz="685800"/>
            <a:r>
              <a:rPr lang="en-US" sz="1800" dirty="0">
                <a:solidFill>
                  <a:prstClr val="black"/>
                </a:solidFill>
              </a:rPr>
              <a:t>youtube.com/user/nctcoged</a:t>
            </a:r>
          </a:p>
        </p:txBody>
      </p:sp>
      <p:sp>
        <p:nvSpPr>
          <p:cNvPr id="15" name="TextBox 14"/>
          <p:cNvSpPr txBox="1"/>
          <p:nvPr/>
        </p:nvSpPr>
        <p:spPr>
          <a:xfrm>
            <a:off x="5521662" y="3530293"/>
            <a:ext cx="2201244" cy="369332"/>
          </a:xfrm>
          <a:prstGeom prst="rect">
            <a:avLst/>
          </a:prstGeom>
          <a:noFill/>
        </p:spPr>
        <p:txBody>
          <a:bodyPr wrap="none" rtlCol="0">
            <a:spAutoFit/>
          </a:bodyPr>
          <a:lstStyle/>
          <a:p>
            <a:pPr defTabSz="685800"/>
            <a:r>
              <a:rPr lang="en-US" sz="1800" dirty="0">
                <a:solidFill>
                  <a:prstClr val="black"/>
                </a:solidFill>
              </a:rPr>
              <a:t>EandD@nctcog.org</a:t>
            </a:r>
          </a:p>
        </p:txBody>
      </p:sp>
      <p:sp>
        <p:nvSpPr>
          <p:cNvPr id="16" name="TextBox 15"/>
          <p:cNvSpPr txBox="1"/>
          <p:nvPr/>
        </p:nvSpPr>
        <p:spPr>
          <a:xfrm>
            <a:off x="5521662" y="4118286"/>
            <a:ext cx="1826141" cy="369332"/>
          </a:xfrm>
          <a:prstGeom prst="rect">
            <a:avLst/>
          </a:prstGeom>
          <a:noFill/>
        </p:spPr>
        <p:txBody>
          <a:bodyPr wrap="none" rtlCol="0">
            <a:spAutoFit/>
          </a:bodyPr>
          <a:lstStyle/>
          <a:p>
            <a:pPr defTabSz="685800"/>
            <a:r>
              <a:rPr lang="en-US" sz="1800" dirty="0">
                <a:solidFill>
                  <a:prstClr val="black"/>
                </a:solidFill>
              </a:rPr>
              <a:t>nctcog.org/envir</a:t>
            </a:r>
          </a:p>
        </p:txBody>
      </p:sp>
      <p:cxnSp>
        <p:nvCxnSpPr>
          <p:cNvPr id="17" name="Straight Connector 16"/>
          <p:cNvCxnSpPr/>
          <p:nvPr/>
        </p:nvCxnSpPr>
        <p:spPr>
          <a:xfrm>
            <a:off x="4825639" y="371699"/>
            <a:ext cx="0" cy="4092836"/>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03651" y="1204872"/>
            <a:ext cx="4076815" cy="900246"/>
          </a:xfrm>
          <a:prstGeom prst="rect">
            <a:avLst/>
          </a:prstGeom>
          <a:noFill/>
        </p:spPr>
        <p:txBody>
          <a:bodyPr wrap="square" rtlCol="0">
            <a:spAutoFit/>
          </a:bodyPr>
          <a:lstStyle/>
          <a:p>
            <a:r>
              <a:rPr lang="en-US" sz="1050" b="1" dirty="0">
                <a:solidFill>
                  <a:prstClr val="black"/>
                </a:solidFill>
              </a:rPr>
              <a:t>Carolyn Horner, AICP</a:t>
            </a:r>
          </a:p>
          <a:p>
            <a:r>
              <a:rPr lang="en-US" sz="1050" dirty="0">
                <a:solidFill>
                  <a:prstClr val="black"/>
                </a:solidFill>
              </a:rPr>
              <a:t>Senior Environment &amp; Development Planner</a:t>
            </a:r>
          </a:p>
          <a:p>
            <a:r>
              <a:rPr lang="en-US" sz="1050" dirty="0">
                <a:solidFill>
                  <a:prstClr val="black"/>
                </a:solidFill>
                <a:hlinkClick r:id="rId9"/>
              </a:rPr>
              <a:t>chorner@nctcog.org</a:t>
            </a:r>
            <a:r>
              <a:rPr lang="en-US" sz="1050" dirty="0">
                <a:solidFill>
                  <a:prstClr val="black"/>
                </a:solidFill>
              </a:rPr>
              <a:t> </a:t>
            </a:r>
          </a:p>
          <a:p>
            <a:r>
              <a:rPr lang="en-US" sz="1050" dirty="0">
                <a:solidFill>
                  <a:prstClr val="black"/>
                </a:solidFill>
              </a:rPr>
              <a:t>817.695.9217</a:t>
            </a:r>
          </a:p>
          <a:p>
            <a:endParaRPr lang="en-US" sz="1050" dirty="0"/>
          </a:p>
        </p:txBody>
      </p:sp>
      <p:sp>
        <p:nvSpPr>
          <p:cNvPr id="3" name="Slide Number Placeholder 2">
            <a:extLst>
              <a:ext uri="{FF2B5EF4-FFF2-40B4-BE49-F238E27FC236}">
                <a16:creationId xmlns:a16="http://schemas.microsoft.com/office/drawing/2014/main" id="{4340082A-18A2-4377-BFEA-1809971D724A}"/>
              </a:ext>
            </a:extLst>
          </p:cNvPr>
          <p:cNvSpPr>
            <a:spLocks noGrp="1"/>
          </p:cNvSpPr>
          <p:nvPr>
            <p:ph type="sldNum" sz="quarter" idx="12"/>
          </p:nvPr>
        </p:nvSpPr>
        <p:spPr/>
        <p:txBody>
          <a:bodyPr/>
          <a:lstStyle/>
          <a:p>
            <a:endParaRPr lang="en-US" dirty="0"/>
          </a:p>
        </p:txBody>
      </p:sp>
      <p:sp>
        <p:nvSpPr>
          <p:cNvPr id="2" name="TextBox 1">
            <a:extLst>
              <a:ext uri="{FF2B5EF4-FFF2-40B4-BE49-F238E27FC236}">
                <a16:creationId xmlns:a16="http://schemas.microsoft.com/office/drawing/2014/main" id="{7E1BF08B-BBA1-3139-94FF-1E1F0AED5D2E}"/>
              </a:ext>
            </a:extLst>
          </p:cNvPr>
          <p:cNvSpPr txBox="1"/>
          <p:nvPr/>
        </p:nvSpPr>
        <p:spPr>
          <a:xfrm>
            <a:off x="454115" y="2235278"/>
            <a:ext cx="2780458" cy="900246"/>
          </a:xfrm>
          <a:prstGeom prst="rect">
            <a:avLst/>
          </a:prstGeom>
          <a:noFill/>
        </p:spPr>
        <p:txBody>
          <a:bodyPr wrap="square" rtlCol="0">
            <a:spAutoFit/>
          </a:bodyPr>
          <a:lstStyle>
            <a:defPPr marR="0" lvl="0" algn="l" rtl="0">
              <a:lnSpc>
                <a:spcPct val="100000"/>
              </a:lnSpc>
              <a:spcBef>
                <a:spcPts val="0"/>
              </a:spcBef>
              <a:spcAft>
                <a:spcPts val="0"/>
              </a:spcAft>
            </a:defPPr>
            <a:lvl1pPr>
              <a:defRPr sz="1050" b="1">
                <a:solidFill>
                  <a:prstClr val="black"/>
                </a:solidFill>
              </a:defRPr>
            </a:lvl1pPr>
          </a:lstStyle>
          <a:p>
            <a:r>
              <a:rPr lang="en-US" dirty="0"/>
              <a:t>Cassidy Campbell</a:t>
            </a:r>
          </a:p>
          <a:p>
            <a:r>
              <a:rPr lang="en-US" b="0" dirty="0"/>
              <a:t>Program Manager</a:t>
            </a:r>
          </a:p>
          <a:p>
            <a:r>
              <a:rPr lang="en-US" b="0" dirty="0">
                <a:hlinkClick r:id="rId10"/>
              </a:rPr>
              <a:t>ccampbell@nctcog.org</a:t>
            </a:r>
            <a:endParaRPr lang="en-US" b="0" dirty="0"/>
          </a:p>
          <a:p>
            <a:r>
              <a:rPr lang="en-US" b="0" dirty="0"/>
              <a:t>817.608.2368</a:t>
            </a:r>
          </a:p>
          <a:p>
            <a:endParaRPr lang="en-US" dirty="0"/>
          </a:p>
        </p:txBody>
      </p:sp>
    </p:spTree>
    <p:extLst>
      <p:ext uri="{BB962C8B-B14F-4D97-AF65-F5344CB8AC3E}">
        <p14:creationId xmlns:p14="http://schemas.microsoft.com/office/powerpoint/2010/main" val="4030383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61FD4E-A304-46C9-2583-CB5637F37BEF}"/>
              </a:ext>
            </a:extLst>
          </p:cNvPr>
          <p:cNvSpPr txBox="1"/>
          <p:nvPr/>
        </p:nvSpPr>
        <p:spPr>
          <a:xfrm>
            <a:off x="301557" y="2465961"/>
            <a:ext cx="7816174" cy="923330"/>
          </a:xfrm>
          <a:prstGeom prst="rect">
            <a:avLst/>
          </a:prstGeom>
          <a:noFill/>
        </p:spPr>
        <p:txBody>
          <a:bodyPr wrap="square">
            <a:spAutoFit/>
          </a:bodyPr>
          <a:lstStyle/>
          <a:p>
            <a:pPr algn="ctr"/>
            <a:r>
              <a:rPr lang="en-US" sz="5400" b="1" dirty="0">
                <a:solidFill>
                  <a:schemeClr val="bg2"/>
                </a:solidFill>
                <a:latin typeface="Poppins" panose="00000500000000000000" pitchFamily="2" charset="0"/>
                <a:cs typeface="Poppins" panose="00000500000000000000" pitchFamily="2" charset="0"/>
              </a:rPr>
              <a:t>Action Items</a:t>
            </a:r>
          </a:p>
        </p:txBody>
      </p:sp>
      <p:pic>
        <p:nvPicPr>
          <p:cNvPr id="4" name="Picture 3">
            <a:extLst>
              <a:ext uri="{FF2B5EF4-FFF2-40B4-BE49-F238E27FC236}">
                <a16:creationId xmlns:a16="http://schemas.microsoft.com/office/drawing/2014/main" id="{718FDB66-4727-1447-E4C8-0D6B458F117E}"/>
              </a:ext>
            </a:extLst>
          </p:cNvPr>
          <p:cNvPicPr>
            <a:picLocks noChangeAspect="1"/>
          </p:cNvPicPr>
          <p:nvPr/>
        </p:nvPicPr>
        <p:blipFill>
          <a:blip r:embed="rId2"/>
          <a:stretch>
            <a:fillRect/>
          </a:stretch>
        </p:blipFill>
        <p:spPr>
          <a:xfrm>
            <a:off x="65164" y="4691529"/>
            <a:ext cx="1294677" cy="375999"/>
          </a:xfrm>
          <a:prstGeom prst="rect">
            <a:avLst/>
          </a:prstGeom>
        </p:spPr>
      </p:pic>
    </p:spTree>
    <p:extLst>
      <p:ext uri="{BB962C8B-B14F-4D97-AF65-F5344CB8AC3E}">
        <p14:creationId xmlns:p14="http://schemas.microsoft.com/office/powerpoint/2010/main" val="1658922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pPr marL="173038" indent="-33338"/>
            <a:endParaRPr lang="en-US" sz="2000" dirty="0"/>
          </a:p>
          <a:p>
            <a:pPr marL="173038" indent="-33338"/>
            <a:endParaRPr lang="en-US" sz="2000" dirty="0"/>
          </a:p>
          <a:p>
            <a:pPr marL="173038" indent="-33338"/>
            <a:r>
              <a:rPr lang="en-US" sz="2000" dirty="0"/>
              <a:t>The April 18, 2023 meeting summary is available on the table in the back or online </a:t>
            </a:r>
            <a:r>
              <a:rPr lang="en-US" sz="2000" dirty="0">
                <a:solidFill>
                  <a:srgbClr val="00B0F0"/>
                </a:solidFill>
                <a:hlinkClick r:id="rId2"/>
              </a:rPr>
              <a:t>here</a:t>
            </a:r>
            <a:r>
              <a:rPr lang="en-US" sz="2000" dirty="0"/>
              <a:t> for your review and consideration.</a:t>
            </a:r>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311700" y="447107"/>
            <a:ext cx="8520600" cy="572700"/>
          </a:xfrm>
        </p:spPr>
        <p:txBody>
          <a:bodyPr/>
          <a:lstStyle/>
          <a:p>
            <a:pPr algn="ctr"/>
            <a:r>
              <a:rPr lang="en-US" dirty="0"/>
              <a:t>Meeting Summary</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3"/>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160132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pPr marL="173038" indent="-33338" algn="l"/>
            <a:endParaRPr lang="en-US" sz="2000" dirty="0"/>
          </a:p>
          <a:p>
            <a:pPr marL="173038" indent="-33338" algn="l"/>
            <a:r>
              <a:rPr lang="en-US" sz="2000" dirty="0"/>
              <a:t>FY2024-FY2026 Work Plan</a:t>
            </a:r>
          </a:p>
          <a:p>
            <a:pPr marL="173038" indent="-33338" algn="l"/>
            <a:r>
              <a:rPr lang="en-US" sz="2000" dirty="0"/>
              <a:t>Discussion and vote on the 3-year work plan, specifically on Appendix B: Work Program Deliverables Prioritized by RCCC</a:t>
            </a:r>
          </a:p>
          <a:p>
            <a:pPr marL="173038" indent="-33338" algn="l"/>
            <a:endParaRPr lang="en-US" sz="200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311700" y="447107"/>
            <a:ext cx="8520600" cy="572700"/>
          </a:xfrm>
        </p:spPr>
        <p:txBody>
          <a:bodyPr/>
          <a:lstStyle/>
          <a:p>
            <a:pPr algn="ctr"/>
            <a:r>
              <a:rPr lang="en-US" dirty="0"/>
              <a:t>Regional Codes Work Plan</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3466075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174813" y="1296488"/>
            <a:ext cx="8787652" cy="3168507"/>
          </a:xfrm>
        </p:spPr>
        <p:txBody>
          <a:bodyPr/>
          <a:lstStyle/>
          <a:p>
            <a:pPr marL="173038" indent="-33338" algn="l"/>
            <a:r>
              <a:rPr lang="en-US" sz="2000" dirty="0"/>
              <a:t>Appendix B: WORK PROGRAM DELIVERABLES PRIORITIZED BY RCCC in the FY21-23 Plan </a:t>
            </a:r>
          </a:p>
          <a:p>
            <a:pPr marL="173038" indent="-33338" algn="l"/>
            <a:r>
              <a:rPr lang="en-US" sz="1600" b="0" dirty="0"/>
              <a:t>1.	Administration and Support of RCCC and Advisory Boards</a:t>
            </a:r>
          </a:p>
          <a:p>
            <a:pPr marL="173038" indent="-33338" algn="l"/>
            <a:r>
              <a:rPr lang="en-US" sz="1600" b="0" dirty="0"/>
              <a:t>1.1	Annual Regional Code Adoption Survey</a:t>
            </a:r>
          </a:p>
          <a:p>
            <a:pPr marL="173038" indent="-33338" algn="l"/>
            <a:r>
              <a:rPr lang="en-US" sz="1600" b="0" dirty="0"/>
              <a:t>2.	Training for Local Government Staff, contractors, design professionals, etc.</a:t>
            </a:r>
          </a:p>
          <a:p>
            <a:pPr marL="173038" indent="-33338" algn="l"/>
            <a:r>
              <a:rPr lang="en-US" sz="1600" b="0" dirty="0"/>
              <a:t>3.	Assistance for Small Communities</a:t>
            </a:r>
          </a:p>
          <a:p>
            <a:pPr marL="173038" indent="-33338" algn="l"/>
            <a:r>
              <a:rPr lang="en-US" sz="1600" b="0" dirty="0"/>
              <a:t>4.	Standardized Plan Review Document(s)</a:t>
            </a:r>
          </a:p>
          <a:p>
            <a:pPr marL="173038" indent="-33338" algn="l"/>
            <a:r>
              <a:rPr lang="en-US" sz="1600" b="0" dirty="0"/>
              <a:t>5.	Regional Library Clearinghouse of Code Related Materials</a:t>
            </a:r>
          </a:p>
          <a:p>
            <a:pPr marL="173038" indent="-33338" algn="l"/>
            <a:r>
              <a:rPr lang="en-US" sz="1600" b="0" dirty="0"/>
              <a:t>6.	Mentorship Program  </a:t>
            </a:r>
          </a:p>
          <a:p>
            <a:pPr marL="173038" indent="-33338" algn="l"/>
            <a:r>
              <a:rPr lang="en-US" sz="1600" b="0" dirty="0"/>
              <a:t>7.	Participation in ICC Activities</a:t>
            </a:r>
          </a:p>
          <a:p>
            <a:pPr marL="173038" indent="-33338" algn="l"/>
            <a:endParaRPr lang="en-US" sz="2000" dirty="0"/>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311700" y="447107"/>
            <a:ext cx="8520600" cy="572700"/>
          </a:xfrm>
        </p:spPr>
        <p:txBody>
          <a:bodyPr/>
          <a:lstStyle/>
          <a:p>
            <a:pPr algn="ctr"/>
            <a:r>
              <a:rPr lang="en-US" dirty="0"/>
              <a:t>Regional Codes Work Plan</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7082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174813" y="1296488"/>
            <a:ext cx="8787652" cy="3168507"/>
          </a:xfrm>
        </p:spPr>
        <p:txBody>
          <a:bodyPr/>
          <a:lstStyle/>
          <a:p>
            <a:pPr marL="173038" indent="-33338" algn="l"/>
            <a:r>
              <a:rPr lang="en-US" sz="2000" dirty="0"/>
              <a:t>Appendix B: WORK PROGRAM DELIVERABLES PRIORITIZED BY RCCC in the FY24-26 Plan </a:t>
            </a:r>
          </a:p>
          <a:p>
            <a:pPr marL="173038" indent="-33338" algn="l"/>
            <a:r>
              <a:rPr lang="en-US" sz="1600" b="0" dirty="0"/>
              <a:t>1.	Model Code Standardization</a:t>
            </a:r>
          </a:p>
          <a:p>
            <a:pPr marL="173038" indent="-33338" algn="l"/>
            <a:r>
              <a:rPr lang="en-US" sz="1600" b="0" dirty="0"/>
              <a:t>2.	</a:t>
            </a:r>
            <a:r>
              <a:rPr lang="en-US" sz="1600" b="0" dirty="0">
                <a:highlight>
                  <a:srgbClr val="FFFF00"/>
                </a:highlight>
              </a:rPr>
              <a:t>Annual Regional Code Adoption Survey</a:t>
            </a:r>
          </a:p>
          <a:p>
            <a:pPr marL="173038" indent="-33338" algn="l"/>
            <a:r>
              <a:rPr lang="en-US" sz="1600" b="0" dirty="0"/>
              <a:t>3.	</a:t>
            </a:r>
            <a:r>
              <a:rPr lang="en-US" sz="1600" b="0" dirty="0">
                <a:highlight>
                  <a:srgbClr val="FFFF00"/>
                </a:highlight>
              </a:rPr>
              <a:t>Administration and Support of the RCCC</a:t>
            </a:r>
          </a:p>
          <a:p>
            <a:pPr marL="173038" indent="-33338" algn="l"/>
            <a:r>
              <a:rPr lang="en-US" sz="1600" b="0" dirty="0"/>
              <a:t>3a.	</a:t>
            </a:r>
            <a:r>
              <a:rPr lang="en-US" sz="1600" b="0" dirty="0">
                <a:highlight>
                  <a:srgbClr val="FFFF00"/>
                </a:highlight>
              </a:rPr>
              <a:t>Administration and Support of the Advisory Boards</a:t>
            </a:r>
          </a:p>
          <a:p>
            <a:pPr marL="173038" indent="-33338" algn="l"/>
            <a:r>
              <a:rPr lang="en-US" sz="1600" b="0" dirty="0"/>
              <a:t>4.	</a:t>
            </a:r>
            <a:r>
              <a:rPr lang="en-US" sz="1600" b="0" dirty="0">
                <a:highlight>
                  <a:srgbClr val="FFFF00"/>
                </a:highlight>
              </a:rPr>
              <a:t>Regional Information Distribution</a:t>
            </a:r>
          </a:p>
          <a:p>
            <a:pPr marL="173038" indent="-33338" algn="l"/>
            <a:r>
              <a:rPr lang="en-US" sz="1600" b="0" dirty="0"/>
              <a:t>5.	Best Practices Library</a:t>
            </a:r>
          </a:p>
          <a:p>
            <a:pPr marL="173038" indent="-33338" algn="l"/>
            <a:r>
              <a:rPr lang="en-US" sz="1600" b="0" dirty="0"/>
              <a:t>6.	Website Maintenance and Support for Local Governments (tie)</a:t>
            </a:r>
          </a:p>
          <a:p>
            <a:pPr marL="173038" indent="-33338" algn="l"/>
            <a:r>
              <a:rPr lang="en-US" sz="1600" b="0" dirty="0"/>
              <a:t>7.	</a:t>
            </a:r>
            <a:r>
              <a:rPr lang="en-US" sz="1600" b="0" dirty="0">
                <a:highlight>
                  <a:srgbClr val="FFFF00"/>
                </a:highlight>
              </a:rPr>
              <a:t>Training, Education and Outreach</a:t>
            </a:r>
          </a:p>
          <a:p>
            <a:pPr marL="173038" indent="-33338" algn="l"/>
            <a:endParaRPr lang="en-US" sz="2000" dirty="0"/>
          </a:p>
          <a:p>
            <a:pPr marL="173038" indent="-33338"/>
            <a:r>
              <a:rPr lang="en-US" sz="1600" dirty="0"/>
              <a:t>Highlight = on FY21-23 Priority List</a:t>
            </a:r>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311700" y="447107"/>
            <a:ext cx="8520600" cy="572700"/>
          </a:xfrm>
        </p:spPr>
        <p:txBody>
          <a:bodyPr/>
          <a:lstStyle/>
          <a:p>
            <a:pPr algn="ctr"/>
            <a:r>
              <a:rPr lang="en-US" dirty="0"/>
              <a:t>Regional Codes Work Plan</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1694397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pPr marL="173038" indent="-33338"/>
            <a:endParaRPr lang="en-US" sz="2000" dirty="0"/>
          </a:p>
          <a:p>
            <a:pPr marL="173038" indent="-33338"/>
            <a:r>
              <a:rPr lang="en-US" sz="2000" dirty="0"/>
              <a:t>James Hathorn, Chair of the Electrical Advisory Board, will present the recommended regional amendments for discussion and a vote.</a:t>
            </a:r>
          </a:p>
          <a:p>
            <a:pPr marL="173038" indent="-33338"/>
            <a:endParaRPr lang="en-US" sz="2000" dirty="0"/>
          </a:p>
          <a:p>
            <a:pPr marL="173038" indent="-33338"/>
            <a:r>
              <a:rPr lang="en-US" sz="2000" i="1" dirty="0"/>
              <a:t>Please see separate  presentation from the EAB, posted on the website</a:t>
            </a:r>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567194" y="492390"/>
            <a:ext cx="8520600" cy="572700"/>
          </a:xfrm>
        </p:spPr>
        <p:txBody>
          <a:bodyPr/>
          <a:lstStyle/>
          <a:p>
            <a:pPr algn="ctr"/>
            <a:r>
              <a:rPr lang="en-US" dirty="0"/>
              <a:t>2023 NEC Recommended Amendments</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2500476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B2BC4881-5FF2-A246-FA8D-CC0BE775CC06}"/>
              </a:ext>
            </a:extLst>
          </p:cNvPr>
          <p:cNvSpPr>
            <a:spLocks noGrp="1"/>
          </p:cNvSpPr>
          <p:nvPr>
            <p:ph type="subTitle" idx="1"/>
          </p:nvPr>
        </p:nvSpPr>
        <p:spPr>
          <a:xfrm>
            <a:off x="375923" y="1296488"/>
            <a:ext cx="8456377" cy="3168507"/>
          </a:xfrm>
        </p:spPr>
        <p:txBody>
          <a:bodyPr/>
          <a:lstStyle/>
          <a:p>
            <a:pPr marL="173038" indent="-33338" algn="l"/>
            <a:r>
              <a:rPr lang="en-US" sz="2000" dirty="0"/>
              <a:t>Regional Codes Coordinating Committee FY2024 Membership Voting: </a:t>
            </a:r>
          </a:p>
          <a:p>
            <a:pPr marL="482600" indent="-342900" algn="l">
              <a:buFont typeface="Arial" panose="020B0604020202020204" pitchFamily="34" charset="0"/>
              <a:buChar char="•"/>
            </a:pPr>
            <a:r>
              <a:rPr lang="en-US" sz="2000" dirty="0"/>
              <a:t>RCCC members with renewable terms will be considered for another term. </a:t>
            </a:r>
          </a:p>
          <a:p>
            <a:pPr marL="482600" indent="-342900" algn="l">
              <a:buFont typeface="Arial" panose="020B0604020202020204" pitchFamily="34" charset="0"/>
              <a:buChar char="•"/>
            </a:pPr>
            <a:r>
              <a:rPr lang="en-US" sz="2000" dirty="0"/>
              <a:t>The FY2024 membership terms begin on October 1, 2023.</a:t>
            </a:r>
          </a:p>
          <a:p>
            <a:pPr marL="482600" indent="-342900" algn="l">
              <a:buFont typeface="Arial" panose="020B0604020202020204" pitchFamily="34" charset="0"/>
              <a:buChar char="•"/>
            </a:pPr>
            <a:r>
              <a:rPr lang="en-US" sz="2000" dirty="0"/>
              <a:t>Only current RCCC members may vote.</a:t>
            </a:r>
          </a:p>
        </p:txBody>
      </p:sp>
      <p:sp>
        <p:nvSpPr>
          <p:cNvPr id="8" name="Title 7">
            <a:extLst>
              <a:ext uri="{FF2B5EF4-FFF2-40B4-BE49-F238E27FC236}">
                <a16:creationId xmlns:a16="http://schemas.microsoft.com/office/drawing/2014/main" id="{BC2F7AB2-7D30-3ADA-268D-A012DD2B8DEA}"/>
              </a:ext>
            </a:extLst>
          </p:cNvPr>
          <p:cNvSpPr>
            <a:spLocks noGrp="1"/>
          </p:cNvSpPr>
          <p:nvPr>
            <p:ph type="title"/>
          </p:nvPr>
        </p:nvSpPr>
        <p:spPr>
          <a:xfrm>
            <a:off x="567194" y="492390"/>
            <a:ext cx="8520600" cy="572700"/>
          </a:xfrm>
        </p:spPr>
        <p:txBody>
          <a:bodyPr/>
          <a:lstStyle/>
          <a:p>
            <a:pPr algn="ctr"/>
            <a:r>
              <a:rPr lang="en-US" dirty="0"/>
              <a:t>FY 2024 RCCC Membership</a:t>
            </a:r>
          </a:p>
        </p:txBody>
      </p:sp>
      <p:pic>
        <p:nvPicPr>
          <p:cNvPr id="10" name="Picture 9">
            <a:extLst>
              <a:ext uri="{FF2B5EF4-FFF2-40B4-BE49-F238E27FC236}">
                <a16:creationId xmlns:a16="http://schemas.microsoft.com/office/drawing/2014/main" id="{3CBC9B27-2F07-EC71-98A5-162489E32CF9}"/>
              </a:ext>
            </a:extLst>
          </p:cNvPr>
          <p:cNvPicPr>
            <a:picLocks noChangeAspect="1"/>
          </p:cNvPicPr>
          <p:nvPr/>
        </p:nvPicPr>
        <p:blipFill>
          <a:blip r:embed="rId2"/>
          <a:stretch>
            <a:fillRect/>
          </a:stretch>
        </p:blipFill>
        <p:spPr>
          <a:xfrm>
            <a:off x="104075" y="4696393"/>
            <a:ext cx="1294677" cy="375999"/>
          </a:xfrm>
          <a:prstGeom prst="rect">
            <a:avLst/>
          </a:prstGeom>
        </p:spPr>
      </p:pic>
    </p:spTree>
    <p:extLst>
      <p:ext uri="{BB962C8B-B14F-4D97-AF65-F5344CB8AC3E}">
        <p14:creationId xmlns:p14="http://schemas.microsoft.com/office/powerpoint/2010/main" val="20839838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APP_VERSION" val="1.3.3.3107"/>
  <p:tag name="SLIDO_PRESENTATION_ID" val="00000000-0000-0000-0000-000000000000"/>
  <p:tag name="SLIDO_EVENT_UUID" val="f9b8eded-a8df-45aa-9b8b-703d766ba4b2"/>
  <p:tag name="SLIDO_EVENT_SECTION_UUID" val="49b7e656-a25f-4c2c-abc8-4f6c343256ce"/>
</p:tagLst>
</file>

<file path=ppt/theme/theme1.xml><?xml version="1.0" encoding="utf-8"?>
<a:theme xmlns:a="http://schemas.openxmlformats.org/drawingml/2006/main" name="Priver Patient Care Breakthrough by Slidesgo">
  <a:themeElements>
    <a:clrScheme name="Simple Light">
      <a:dk1>
        <a:srgbClr val="91BA4F"/>
      </a:dk1>
      <a:lt1>
        <a:srgbClr val="F0F0F0"/>
      </a:lt1>
      <a:dk2>
        <a:srgbClr val="396336"/>
      </a:dk2>
      <a:lt2>
        <a:srgbClr val="6A8F2E"/>
      </a:lt2>
      <a:accent1>
        <a:srgbClr val="283730"/>
      </a:accent1>
      <a:accent2>
        <a:srgbClr val="FFFFFF"/>
      </a:accent2>
      <a:accent3>
        <a:srgbClr val="F4F8EE"/>
      </a:accent3>
      <a:accent4>
        <a:srgbClr val="D9EAD3"/>
      </a:accent4>
      <a:accent5>
        <a:srgbClr val="93C47D"/>
      </a:accent5>
      <a:accent6>
        <a:srgbClr val="74953F"/>
      </a:accent6>
      <a:hlink>
        <a:srgbClr val="28323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a061e953-577f-44bc-90d4-dd6552c79708}" enabled="1" method="Privileged" siteId="{2f5e7ebc-22b0-4fbe-934c-aabddb4e29b1}" contentBits="0" removed="0"/>
</clbl:labelList>
</file>

<file path=docProps/app.xml><?xml version="1.0" encoding="utf-8"?>
<Properties xmlns="http://schemas.openxmlformats.org/officeDocument/2006/extended-properties" xmlns:vt="http://schemas.openxmlformats.org/officeDocument/2006/docPropsVTypes">
  <Template/>
  <TotalTime>6055</TotalTime>
  <Words>899</Words>
  <Application>Microsoft Office PowerPoint</Application>
  <PresentationFormat>On-screen Show (16:9)</PresentationFormat>
  <Paragraphs>152</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Poppins</vt:lpstr>
      <vt:lpstr>Nunito</vt:lpstr>
      <vt:lpstr>Calibri</vt:lpstr>
      <vt:lpstr>Arial</vt:lpstr>
      <vt:lpstr>Priver Patient Care Breakthrough by Slidesgo</vt:lpstr>
      <vt:lpstr>Reginal Codes Coordinating Committee </vt:lpstr>
      <vt:lpstr>Welcome  </vt:lpstr>
      <vt:lpstr>PowerPoint Presentation</vt:lpstr>
      <vt:lpstr>Meeting Summary</vt:lpstr>
      <vt:lpstr>Regional Codes Work Plan</vt:lpstr>
      <vt:lpstr>Regional Codes Work Plan</vt:lpstr>
      <vt:lpstr>Regional Codes Work Plan</vt:lpstr>
      <vt:lpstr>2023 NEC Recommended Amendments</vt:lpstr>
      <vt:lpstr>FY 2024 RCCC Membership</vt:lpstr>
      <vt:lpstr>FY 2024 RCCC Membership Reappointments</vt:lpstr>
      <vt:lpstr>FY 2024 RCCC Membership Nominees </vt:lpstr>
      <vt:lpstr>FY 2024 RCCC Officers</vt:lpstr>
      <vt:lpstr>PowerPoint Presentation</vt:lpstr>
      <vt:lpstr>Training and Resources</vt:lpstr>
      <vt:lpstr>Training and Resources</vt:lpstr>
      <vt:lpstr>PowerPoint Presentation</vt:lpstr>
      <vt:lpstr>PowerPoint Presentation</vt:lpstr>
      <vt:lpstr>Future Agenda Items</vt:lpstr>
      <vt:lpstr>PowerPoint Presentation</vt:lpstr>
      <vt:lpstr>Next Meeting</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Reginal Codes Coordinating Committee</dc:title>
  <dc:creator>Liliana Sheppard</dc:creator>
  <cp:lastModifiedBy>Carolyn Horner</cp:lastModifiedBy>
  <cp:revision>101</cp:revision>
  <dcterms:modified xsi:type="dcterms:W3CDTF">2023-07-18T19:20:07Z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oAppVersion">
    <vt:lpwstr>1.3.3.3107</vt:lpwstr>
  </property>
</Properties>
</file>