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9" r:id="rId4"/>
    <p:sldId id="260" r:id="rId5"/>
    <p:sldId id="261" r:id="rId6"/>
    <p:sldId id="262" r:id="rId7"/>
    <p:sldId id="272" r:id="rId8"/>
    <p:sldId id="263" r:id="rId9"/>
    <p:sldId id="273" r:id="rId10"/>
    <p:sldId id="274" r:id="rId11"/>
    <p:sldId id="275" r:id="rId12"/>
    <p:sldId id="276" r:id="rId13"/>
    <p:sldId id="265" r:id="rId14"/>
    <p:sldId id="266" r:id="rId15"/>
    <p:sldId id="267" r:id="rId16"/>
    <p:sldId id="269" r:id="rId17"/>
    <p:sldId id="270" r:id="rId18"/>
    <p:sldId id="271"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492"/>
    <a:srgbClr val="163EAE"/>
    <a:srgbClr val="174ABB"/>
    <a:srgbClr val="D8E9F0"/>
    <a:srgbClr val="DCEBF2"/>
    <a:srgbClr val="24428F"/>
    <a:srgbClr val="DDE8C6"/>
    <a:srgbClr val="F5F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27495-CA14-47A8-A5B6-5E061CC13D94}" type="datetimeFigureOut">
              <a:rPr lang="en-US" smtClean="0"/>
              <a:t>6/25/2020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A6DB0-E1EA-4E80-BADA-8258478FA9E7}" type="slidenum">
              <a:rPr lang="en-US" smtClean="0"/>
              <a:t>‹#›</a:t>
            </a:fld>
            <a:endParaRPr lang="en-US"/>
          </a:p>
        </p:txBody>
      </p:sp>
    </p:spTree>
    <p:extLst>
      <p:ext uri="{BB962C8B-B14F-4D97-AF65-F5344CB8AC3E}">
        <p14:creationId xmlns:p14="http://schemas.microsoft.com/office/powerpoint/2010/main" val="24751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CEDF8-4F48-4F79-99D5-77E4C5208BBD}" type="slidenum">
              <a:rPr lang="en-US" smtClean="0"/>
              <a:t>12</a:t>
            </a:fld>
            <a:endParaRPr lang="en-US" dirty="0"/>
          </a:p>
        </p:txBody>
      </p:sp>
    </p:spTree>
    <p:extLst>
      <p:ext uri="{BB962C8B-B14F-4D97-AF65-F5344CB8AC3E}">
        <p14:creationId xmlns:p14="http://schemas.microsoft.com/office/powerpoint/2010/main" val="2244230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1B2FAD-0F21-4112-9CCE-225B2DE9EA37}"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3944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B2FAD-0F21-4112-9CCE-225B2DE9EA37}"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8893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B2FAD-0F21-4112-9CCE-225B2DE9EA37}"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6011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F1B2FAD-0F21-4112-9CCE-225B2DE9EA37}"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26522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F1B2FAD-0F21-4112-9CCE-225B2DE9EA37}"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5416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F1B2FAD-0F21-4112-9CCE-225B2DE9EA37}"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763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B2FAD-0F21-4112-9CCE-225B2DE9EA37}"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061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B2FAD-0F21-4112-9CCE-225B2DE9EA37}"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50426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43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B2FAD-0F21-4112-9CCE-225B2DE9EA37}"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2096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30000"/>
            <a:lum/>
          </a:blip>
          <a:srcRect/>
          <a:stretch>
            <a:fillRect t="-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B2FAD-0F21-4112-9CCE-225B2DE9EA37}"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1964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1B2FAD-0F21-4112-9CCE-225B2DE9EA37}"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572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1B2FAD-0F21-4112-9CCE-225B2DE9EA37}" type="datetimeFigureOut">
              <a:rPr lang="en-US" smtClean="0"/>
              <a:t>6/25/2020</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952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1B2FAD-0F21-4112-9CCE-225B2DE9EA37}" type="datetimeFigureOut">
              <a:rPr lang="en-US" smtClean="0"/>
              <a:t>6/25/2020</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9699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B2FAD-0F21-4112-9CCE-225B2DE9EA37}" type="datetimeFigureOut">
              <a:rPr lang="en-US" smtClean="0"/>
              <a:t>6/25/2020</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869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1B2FAD-0F21-4112-9CCE-225B2DE9EA37}"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5662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1B2FAD-0F21-4112-9CCE-225B2DE9EA37}"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4284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rgbClr val="D8E9F0">
                <a:alpha val="63922"/>
              </a:srgb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p:cNvSpPr/>
          <p:nvPr/>
        </p:nvSpPr>
        <p:spPr>
          <a:xfrm>
            <a:off x="0" y="0"/>
            <a:ext cx="182880" cy="6858000"/>
          </a:xfrm>
          <a:prstGeom prst="rect">
            <a:avLst/>
          </a:prstGeom>
          <a:solidFill>
            <a:srgbClr val="12349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F1B2FAD-0F21-4112-9CCE-225B2DE9EA37}" type="datetimeFigureOut">
              <a:rPr lang="en-US" smtClean="0"/>
              <a:t>6/25/2020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pic>
        <p:nvPicPr>
          <p:cNvPr id="36" name="Picture 3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22069" y="6317119"/>
            <a:ext cx="1749853" cy="458034"/>
          </a:xfrm>
          <a:prstGeom prst="rect">
            <a:avLst/>
          </a:prstGeom>
        </p:spPr>
      </p:pic>
    </p:spTree>
    <p:extLst>
      <p:ext uri="{BB962C8B-B14F-4D97-AF65-F5344CB8AC3E}">
        <p14:creationId xmlns:p14="http://schemas.microsoft.com/office/powerpoint/2010/main" val="1853071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XGJTHLiRbg"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tcog.org/envir/watershed-management/cooperating-technical-partners/discover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ddevent.com/event/nu4842484" TargetMode="External"/><Relationship Id="rId2" Type="http://schemas.openxmlformats.org/officeDocument/2006/relationships/hyperlink" Target="https://iswm.nctcog.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uzzling.stackexchange.com/questions/10996/the-voters-in-a-round-table"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mailto:tcook@nctcog.org"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mailto:emarvin@nctcog.org" TargetMode="External"/><Relationship Id="rId4" Type="http://schemas.openxmlformats.org/officeDocument/2006/relationships/image" Target="../media/image14.png"/><Relationship Id="rId9" Type="http://schemas.openxmlformats.org/officeDocument/2006/relationships/hyperlink" Target="mailto:mbbrown@nctcog.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rinityrivercdc.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wdb.texas.gov/flood/planning/index.asp"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Flood Management Task Force</a:t>
            </a:r>
          </a:p>
        </p:txBody>
      </p:sp>
      <p:sp>
        <p:nvSpPr>
          <p:cNvPr id="3" name="Subtitle 2"/>
          <p:cNvSpPr>
            <a:spLocks noGrp="1"/>
          </p:cNvSpPr>
          <p:nvPr>
            <p:ph type="subTitle" idx="1"/>
          </p:nvPr>
        </p:nvSpPr>
        <p:spPr/>
        <p:txBody>
          <a:bodyPr>
            <a:normAutofit/>
          </a:bodyPr>
          <a:lstStyle/>
          <a:p>
            <a:r>
              <a:rPr lang="en-US" sz="2400" dirty="0">
                <a:solidFill>
                  <a:schemeClr val="tx1">
                    <a:lumMod val="85000"/>
                    <a:lumOff val="15000"/>
                  </a:schemeClr>
                </a:solidFill>
              </a:rPr>
              <a:t>June 26, 2020</a:t>
            </a:r>
          </a:p>
        </p:txBody>
      </p:sp>
    </p:spTree>
    <p:extLst>
      <p:ext uri="{BB962C8B-B14F-4D97-AF65-F5344CB8AC3E}">
        <p14:creationId xmlns:p14="http://schemas.microsoft.com/office/powerpoint/2010/main" val="270601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7" y="1739623"/>
            <a:ext cx="10817225" cy="4661177"/>
          </a:xfrm>
        </p:spPr>
        <p:txBody>
          <a:bodyPr>
            <a:normAutofit/>
          </a:bodyPr>
          <a:lstStyle/>
          <a:p>
            <a:r>
              <a:rPr lang="en-US" sz="2000" dirty="0"/>
              <a:t>A link to the Draft FY21 Work Program is available in the download box.</a:t>
            </a:r>
          </a:p>
          <a:p>
            <a:r>
              <a:rPr lang="en-US" sz="2000" dirty="0"/>
              <a:t>Additions to existing Ongoing Support Activities</a:t>
            </a:r>
          </a:p>
          <a:p>
            <a:pPr lvl="1"/>
            <a:r>
              <a:rPr lang="en-US" sz="1800" dirty="0"/>
              <a:t>Maintenance of CDC Application and Tracking Website</a:t>
            </a:r>
          </a:p>
          <a:p>
            <a:r>
              <a:rPr lang="en-US" sz="2000" dirty="0"/>
              <a:t>Additional Technical Activities</a:t>
            </a:r>
          </a:p>
          <a:p>
            <a:pPr lvl="1"/>
            <a:r>
              <a:rPr lang="en-US" sz="1800" dirty="0"/>
              <a:t>Participation in the Model Consolidation Committee</a:t>
            </a:r>
          </a:p>
          <a:p>
            <a:pPr lvl="1"/>
            <a:r>
              <a:rPr lang="en-US" sz="1800" dirty="0"/>
              <a:t>Update the CDC Manual to the 5</a:t>
            </a:r>
            <a:r>
              <a:rPr lang="en-US" sz="1800" baseline="30000" dirty="0"/>
              <a:t>th</a:t>
            </a:r>
            <a:r>
              <a:rPr lang="en-US" sz="1800" dirty="0"/>
              <a:t> Edition</a:t>
            </a:r>
          </a:p>
          <a:p>
            <a:pPr lvl="1"/>
            <a:r>
              <a:rPr lang="en-US" sz="1800" dirty="0"/>
              <a:t>East Fork Trinity and Denton Creek Integration</a:t>
            </a:r>
          </a:p>
          <a:p>
            <a:r>
              <a:rPr lang="en-US" sz="2000" dirty="0"/>
              <a:t>No change in the annual cost shares; total program cost of $100,000</a:t>
            </a:r>
          </a:p>
          <a:p>
            <a:pPr lvl="1"/>
            <a:r>
              <a:rPr lang="en-US" sz="1800" dirty="0"/>
              <a:t>East Fork Communities will not be invoiced this year since CDC products are not yet available.</a:t>
            </a:r>
          </a:p>
          <a:p>
            <a:endParaRPr lang="en-US" sz="1800" dirty="0"/>
          </a:p>
          <a:p>
            <a:pPr marL="0" indent="0">
              <a:buNone/>
            </a:pPr>
            <a:endParaRPr lang="en-US" dirty="0"/>
          </a:p>
        </p:txBody>
      </p:sp>
      <p:sp>
        <p:nvSpPr>
          <p:cNvPr id="8" name="Title 1">
            <a:extLst>
              <a:ext uri="{FF2B5EF4-FFF2-40B4-BE49-F238E27FC236}">
                <a16:creationId xmlns:a16="http://schemas.microsoft.com/office/drawing/2014/main" id="{1CB4CB9B-712F-455B-828D-2A7296EFF181}"/>
              </a:ext>
            </a:extLst>
          </p:cNvPr>
          <p:cNvSpPr>
            <a:spLocks noGrp="1"/>
          </p:cNvSpPr>
          <p:nvPr>
            <p:ph type="title"/>
          </p:nvPr>
        </p:nvSpPr>
        <p:spPr>
          <a:xfrm>
            <a:off x="687388" y="306333"/>
            <a:ext cx="10817225" cy="1280890"/>
          </a:xfrm>
        </p:spPr>
        <p:txBody>
          <a:bodyPr/>
          <a:lstStyle/>
          <a:p>
            <a:pPr algn="ctr"/>
            <a:r>
              <a:rPr lang="en-US" dirty="0"/>
              <a:t>FY21 Trinity River Common Vision Draft Work Program Discussion</a:t>
            </a:r>
          </a:p>
        </p:txBody>
      </p:sp>
    </p:spTree>
    <p:extLst>
      <p:ext uri="{BB962C8B-B14F-4D97-AF65-F5344CB8AC3E}">
        <p14:creationId xmlns:p14="http://schemas.microsoft.com/office/powerpoint/2010/main" val="153539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F30908F-FADD-4CCA-A6ED-DBC3B2887771}"/>
              </a:ext>
            </a:extLst>
          </p:cNvPr>
          <p:cNvSpPr>
            <a:spLocks noGrp="1"/>
          </p:cNvSpPr>
          <p:nvPr>
            <p:ph type="title"/>
          </p:nvPr>
        </p:nvSpPr>
        <p:spPr>
          <a:xfrm>
            <a:off x="1744785" y="306333"/>
            <a:ext cx="8911687" cy="1280890"/>
          </a:xfrm>
        </p:spPr>
        <p:txBody>
          <a:bodyPr/>
          <a:lstStyle/>
          <a:p>
            <a:pPr algn="ctr"/>
            <a:r>
              <a:rPr lang="en-US" dirty="0"/>
              <a:t>Other Program Related Efforts</a:t>
            </a:r>
          </a:p>
        </p:txBody>
      </p:sp>
      <p:pic>
        <p:nvPicPr>
          <p:cNvPr id="4" name="Content Placeholder 3" descr="A picture containing text, map&#10;&#10;Description automatically generated">
            <a:extLst>
              <a:ext uri="{FF2B5EF4-FFF2-40B4-BE49-F238E27FC236}">
                <a16:creationId xmlns:a16="http://schemas.microsoft.com/office/drawing/2014/main" id="{6B8C1A6C-3604-49D7-AEF7-85194F6385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026" y="1902979"/>
            <a:ext cx="6190936" cy="4772528"/>
          </a:xfrm>
        </p:spPr>
      </p:pic>
      <p:sp>
        <p:nvSpPr>
          <p:cNvPr id="5" name="TextBox 4">
            <a:extLst>
              <a:ext uri="{FF2B5EF4-FFF2-40B4-BE49-F238E27FC236}">
                <a16:creationId xmlns:a16="http://schemas.microsoft.com/office/drawing/2014/main" id="{1B4C05E7-7234-4482-8B1C-702A943BE8BE}"/>
              </a:ext>
            </a:extLst>
          </p:cNvPr>
          <p:cNvSpPr txBox="1"/>
          <p:nvPr/>
        </p:nvSpPr>
        <p:spPr>
          <a:xfrm>
            <a:off x="921026" y="1371779"/>
            <a:ext cx="10349948" cy="430887"/>
          </a:xfrm>
          <a:prstGeom prst="rect">
            <a:avLst/>
          </a:prstGeom>
          <a:noFill/>
        </p:spPr>
        <p:txBody>
          <a:bodyPr wrap="square" rtlCol="0">
            <a:spAutoFit/>
          </a:bodyPr>
          <a:lstStyle/>
          <a:p>
            <a:r>
              <a:rPr lang="en-US" sz="2200" dirty="0"/>
              <a:t>Update on Efforts Toward Integrated Transportation &amp; Stormwater Planning </a:t>
            </a:r>
          </a:p>
        </p:txBody>
      </p:sp>
      <p:sp>
        <p:nvSpPr>
          <p:cNvPr id="2" name="TextBox 1">
            <a:extLst>
              <a:ext uri="{FF2B5EF4-FFF2-40B4-BE49-F238E27FC236}">
                <a16:creationId xmlns:a16="http://schemas.microsoft.com/office/drawing/2014/main" id="{58E8E430-BA35-46BA-9FF1-A950CFE339F9}"/>
              </a:ext>
            </a:extLst>
          </p:cNvPr>
          <p:cNvSpPr txBox="1"/>
          <p:nvPr/>
        </p:nvSpPr>
        <p:spPr>
          <a:xfrm>
            <a:off x="7421218" y="1902979"/>
            <a:ext cx="3949148" cy="3139321"/>
          </a:xfrm>
          <a:prstGeom prst="rect">
            <a:avLst/>
          </a:prstGeom>
          <a:noFill/>
        </p:spPr>
        <p:txBody>
          <a:bodyPr wrap="square" rtlCol="0">
            <a:spAutoFit/>
          </a:bodyPr>
          <a:lstStyle/>
          <a:p>
            <a:r>
              <a:rPr lang="en-US" dirty="0"/>
              <a:t>A webinar was held on June 18</a:t>
            </a:r>
            <a:r>
              <a:rPr lang="en-US" baseline="30000" dirty="0"/>
              <a:t>th</a:t>
            </a:r>
            <a:r>
              <a:rPr lang="en-US" dirty="0"/>
              <a:t> for staff and elected officials in the project area to discuss the project scope, benefits to communities, and an update on progress toward obtaining funding.</a:t>
            </a:r>
          </a:p>
          <a:p>
            <a:endParaRPr lang="en-US" dirty="0"/>
          </a:p>
          <a:p>
            <a:r>
              <a:rPr lang="en-US" dirty="0"/>
              <a:t>The recording can be viewed at: </a:t>
            </a:r>
            <a:r>
              <a:rPr lang="en-US" dirty="0">
                <a:hlinkClick r:id="rId3"/>
              </a:rPr>
              <a:t>https://www.youtube.com/watch?v=eXGJTHLiRbg</a:t>
            </a:r>
            <a:endParaRPr lang="en-US" dirty="0"/>
          </a:p>
        </p:txBody>
      </p:sp>
    </p:spTree>
    <p:extLst>
      <p:ext uri="{BB962C8B-B14F-4D97-AF65-F5344CB8AC3E}">
        <p14:creationId xmlns:p14="http://schemas.microsoft.com/office/powerpoint/2010/main" val="2673617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A212AF-96EA-42F8-8EE6-6CD32F13720A}"/>
              </a:ext>
            </a:extLst>
          </p:cNvPr>
          <p:cNvSpPr>
            <a:spLocks noGrp="1"/>
          </p:cNvSpPr>
          <p:nvPr>
            <p:ph type="title"/>
          </p:nvPr>
        </p:nvSpPr>
        <p:spPr>
          <a:xfrm>
            <a:off x="3068353" y="91353"/>
            <a:ext cx="6224807" cy="785419"/>
          </a:xfrm>
        </p:spPr>
        <p:txBody>
          <a:bodyPr/>
          <a:lstStyle/>
          <a:p>
            <a:r>
              <a:rPr lang="en-US" sz="3200" dirty="0"/>
              <a:t>Other Program Related Efforts</a:t>
            </a:r>
          </a:p>
        </p:txBody>
      </p:sp>
      <p:graphicFrame>
        <p:nvGraphicFramePr>
          <p:cNvPr id="13" name="Table 4">
            <a:extLst>
              <a:ext uri="{FF2B5EF4-FFF2-40B4-BE49-F238E27FC236}">
                <a16:creationId xmlns:a16="http://schemas.microsoft.com/office/drawing/2014/main" id="{640944F5-CFF2-4C3A-830D-F34B673808D9}"/>
              </a:ext>
            </a:extLst>
          </p:cNvPr>
          <p:cNvGraphicFramePr>
            <a:graphicFrameLocks noGrp="1"/>
          </p:cNvGraphicFramePr>
          <p:nvPr>
            <p:extLst>
              <p:ext uri="{D42A27DB-BD31-4B8C-83A1-F6EECF244321}">
                <p14:modId xmlns:p14="http://schemas.microsoft.com/office/powerpoint/2010/main" val="3128957658"/>
              </p:ext>
            </p:extLst>
          </p:nvPr>
        </p:nvGraphicFramePr>
        <p:xfrm>
          <a:off x="245715" y="1695380"/>
          <a:ext cx="11870085" cy="4145280"/>
        </p:xfrm>
        <a:graphic>
          <a:graphicData uri="http://schemas.openxmlformats.org/drawingml/2006/table">
            <a:tbl>
              <a:tblPr firstRow="1" bandRow="1">
                <a:tableStyleId>{00A15C55-8517-42AA-B614-E9B94910E393}</a:tableStyleId>
              </a:tblPr>
              <a:tblGrid>
                <a:gridCol w="1506478">
                  <a:extLst>
                    <a:ext uri="{9D8B030D-6E8A-4147-A177-3AD203B41FA5}">
                      <a16:colId xmlns:a16="http://schemas.microsoft.com/office/drawing/2014/main" val="2053187832"/>
                    </a:ext>
                  </a:extLst>
                </a:gridCol>
                <a:gridCol w="2045317">
                  <a:extLst>
                    <a:ext uri="{9D8B030D-6E8A-4147-A177-3AD203B41FA5}">
                      <a16:colId xmlns:a16="http://schemas.microsoft.com/office/drawing/2014/main" val="1488323468"/>
                    </a:ext>
                  </a:extLst>
                </a:gridCol>
                <a:gridCol w="2080993">
                  <a:extLst>
                    <a:ext uri="{9D8B030D-6E8A-4147-A177-3AD203B41FA5}">
                      <a16:colId xmlns:a16="http://schemas.microsoft.com/office/drawing/2014/main" val="2783703685"/>
                    </a:ext>
                  </a:extLst>
                </a:gridCol>
                <a:gridCol w="1987937">
                  <a:extLst>
                    <a:ext uri="{9D8B030D-6E8A-4147-A177-3AD203B41FA5}">
                      <a16:colId xmlns:a16="http://schemas.microsoft.com/office/drawing/2014/main" val="3228678406"/>
                    </a:ext>
                  </a:extLst>
                </a:gridCol>
                <a:gridCol w="2124680">
                  <a:extLst>
                    <a:ext uri="{9D8B030D-6E8A-4147-A177-3AD203B41FA5}">
                      <a16:colId xmlns:a16="http://schemas.microsoft.com/office/drawing/2014/main" val="4106225352"/>
                    </a:ext>
                  </a:extLst>
                </a:gridCol>
                <a:gridCol w="2124680">
                  <a:extLst>
                    <a:ext uri="{9D8B030D-6E8A-4147-A177-3AD203B41FA5}">
                      <a16:colId xmlns:a16="http://schemas.microsoft.com/office/drawing/2014/main" val="2462695357"/>
                    </a:ext>
                  </a:extLst>
                </a:gridCol>
              </a:tblGrid>
              <a:tr h="612162">
                <a:tc>
                  <a:txBody>
                    <a:bodyPr/>
                    <a:lstStyle/>
                    <a:p>
                      <a:endParaRPr lang="en-US" sz="12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75000"/>
                              <a:lumOff val="25000"/>
                            </a:schemeClr>
                          </a:solidFill>
                        </a:rPr>
                        <a:t>SUBMITTED APPLICATIONS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a:endParaRPr lang="en-US" sz="1200" dirty="0">
                        <a:solidFill>
                          <a:schemeClr val="tx2"/>
                        </a:solidFill>
                      </a:endParaRPr>
                    </a:p>
                  </a:txBody>
                  <a:tcPr/>
                </a:tc>
                <a:tc hMerge="1">
                  <a:txBody>
                    <a:bodyPr/>
                    <a:lstStyle/>
                    <a:p>
                      <a:pPr algn="ctr"/>
                      <a:endParaRPr lang="en-US" sz="1200" dirty="0">
                        <a:solidFill>
                          <a:schemeClr val="tx2"/>
                        </a:solidFill>
                      </a:endParaRPr>
                    </a:p>
                  </a:txBody>
                  <a:tcPr/>
                </a:tc>
                <a:tc gridSpan="2">
                  <a:txBody>
                    <a:bodyPr/>
                    <a:lstStyle/>
                    <a:p>
                      <a:pPr algn="ctr"/>
                      <a:r>
                        <a:rPr lang="en-US" sz="2000" dirty="0">
                          <a:solidFill>
                            <a:schemeClr val="tx1">
                              <a:lumMod val="75000"/>
                              <a:lumOff val="25000"/>
                            </a:schemeClr>
                          </a:solidFill>
                        </a:rPr>
                        <a:t>ANTICIPATED/REQUESTED FUNDS OR APPLICATIONS*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ctr"/>
                      <a:endParaRPr lang="en-US" sz="1200" dirty="0">
                        <a:solidFill>
                          <a:schemeClr val="tx2"/>
                        </a:solidFill>
                      </a:endParaRPr>
                    </a:p>
                  </a:txBody>
                  <a:tcPr/>
                </a:tc>
                <a:extLst>
                  <a:ext uri="{0D108BD9-81ED-4DB2-BD59-A6C34878D82A}">
                    <a16:rowId xmlns:a16="http://schemas.microsoft.com/office/drawing/2014/main" val="4150530686"/>
                  </a:ext>
                </a:extLst>
              </a:tr>
              <a:tr h="1005854">
                <a:tc>
                  <a:txBody>
                    <a:bodyPr/>
                    <a:lstStyle/>
                    <a:p>
                      <a:pPr algn="ctr"/>
                      <a:r>
                        <a:rPr lang="en-US" sz="1600" b="1" dirty="0">
                          <a:solidFill>
                            <a:schemeClr val="tx1">
                              <a:lumMod val="75000"/>
                              <a:lumOff val="25000"/>
                            </a:schemeClr>
                          </a:solidFill>
                        </a:rPr>
                        <a:t>Funding Agency/ Funding Opportunity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rPr>
                        <a:t>TWDB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rPr>
                        <a:t>(</a:t>
                      </a:r>
                      <a:r>
                        <a:rPr lang="en-US" sz="1600" b="1" kern="1200" dirty="0">
                          <a:solidFill>
                            <a:schemeClr val="tx1">
                              <a:lumMod val="75000"/>
                              <a:lumOff val="25000"/>
                            </a:schemeClr>
                          </a:solidFill>
                          <a:effectLst/>
                        </a:rPr>
                        <a:t>Flood Infrastructure Fund) </a:t>
                      </a:r>
                      <a:endParaRPr lang="en-US" sz="16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600" dirty="0">
                          <a:solidFill>
                            <a:schemeClr val="tx1">
                              <a:lumMod val="75000"/>
                              <a:lumOff val="25000"/>
                            </a:schemeClr>
                          </a:solidFill>
                        </a:rPr>
                        <a:t>USACE</a:t>
                      </a:r>
                    </a:p>
                    <a:p>
                      <a:pPr algn="ctr"/>
                      <a:r>
                        <a:rPr lang="en-US" sz="1600" dirty="0">
                          <a:solidFill>
                            <a:schemeClr val="tx1">
                              <a:lumMod val="75000"/>
                              <a:lumOff val="25000"/>
                            </a:schemeClr>
                          </a:solidFill>
                        </a:rPr>
                        <a:t>(</a:t>
                      </a:r>
                      <a:r>
                        <a:rPr lang="en-US" sz="1600" b="1" kern="1200" dirty="0">
                          <a:solidFill>
                            <a:schemeClr val="tx1">
                              <a:lumMod val="75000"/>
                              <a:lumOff val="25000"/>
                            </a:schemeClr>
                          </a:solidFill>
                          <a:effectLst/>
                        </a:rPr>
                        <a:t>Various Authorities)</a:t>
                      </a:r>
                      <a:endParaRPr lang="en-US" sz="1600"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600" dirty="0">
                          <a:solidFill>
                            <a:schemeClr val="tx1">
                              <a:lumMod val="75000"/>
                              <a:lumOff val="25000"/>
                            </a:schemeClr>
                          </a:solidFill>
                        </a:rPr>
                        <a:t>FEMA</a:t>
                      </a:r>
                    </a:p>
                    <a:p>
                      <a:pPr algn="ctr"/>
                      <a:r>
                        <a:rPr lang="en-US" sz="1600" b="1" dirty="0">
                          <a:solidFill>
                            <a:schemeClr val="tx1">
                              <a:lumMod val="75000"/>
                              <a:lumOff val="25000"/>
                            </a:schemeClr>
                          </a:solidFill>
                        </a:rPr>
                        <a:t>(Community Outreach and Mitigation Strategies)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600" dirty="0">
                          <a:solidFill>
                            <a:schemeClr val="tx1">
                              <a:lumMod val="75000"/>
                              <a:lumOff val="25000"/>
                            </a:schemeClr>
                          </a:solidFill>
                        </a:rPr>
                        <a:t>Regional Transportation Council</a:t>
                      </a:r>
                    </a:p>
                    <a:p>
                      <a:pPr algn="ctr"/>
                      <a:r>
                        <a:rPr lang="en-US" sz="1600" b="1" dirty="0">
                          <a:solidFill>
                            <a:schemeClr val="tx1">
                              <a:lumMod val="75000"/>
                              <a:lumOff val="25000"/>
                            </a:schemeClr>
                          </a:solidFill>
                        </a:rPr>
                        <a:t>(Transportation Planning Dollars)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600" dirty="0">
                          <a:solidFill>
                            <a:schemeClr val="tx1">
                              <a:lumMod val="75000"/>
                              <a:lumOff val="25000"/>
                            </a:schemeClr>
                          </a:solidFill>
                        </a:rPr>
                        <a:t>General Land Office </a:t>
                      </a:r>
                    </a:p>
                    <a:p>
                      <a:pPr algn="ctr"/>
                      <a:r>
                        <a:rPr lang="en-US" sz="1600" b="1" dirty="0">
                          <a:solidFill>
                            <a:schemeClr val="tx1">
                              <a:lumMod val="75000"/>
                              <a:lumOff val="25000"/>
                            </a:schemeClr>
                          </a:solidFill>
                        </a:rPr>
                        <a:t>(CDBG MIT or Other Funding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84546689"/>
                  </a:ext>
                </a:extLst>
              </a:tr>
              <a:tr h="358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75000"/>
                              <a:lumOff val="25000"/>
                            </a:schemeClr>
                          </a:solidFill>
                        </a:rPr>
                        <a:t>Requested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dirty="0">
                          <a:solidFill>
                            <a:schemeClr val="tx1">
                              <a:lumMod val="75000"/>
                              <a:lumOff val="25000"/>
                            </a:schemeClr>
                          </a:solidFill>
                        </a:rPr>
                        <a:t>$3.0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600" dirty="0">
                          <a:solidFill>
                            <a:schemeClr val="tx1">
                              <a:lumMod val="75000"/>
                              <a:lumOff val="25000"/>
                            </a:schemeClr>
                          </a:solidFill>
                        </a:rPr>
                        <a:t>$3.0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600" dirty="0">
                          <a:solidFill>
                            <a:schemeClr val="tx1">
                              <a:lumMod val="75000"/>
                              <a:lumOff val="25000"/>
                            </a:schemeClr>
                          </a:solidFill>
                        </a:rPr>
                        <a:t>$80,000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600" dirty="0">
                          <a:solidFill>
                            <a:schemeClr val="tx1">
                              <a:lumMod val="75000"/>
                              <a:lumOff val="25000"/>
                            </a:schemeClr>
                          </a:solidFill>
                        </a:rPr>
                        <a:t>$3.0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600" dirty="0">
                          <a:solidFill>
                            <a:schemeClr val="tx1">
                              <a:lumMod val="75000"/>
                              <a:lumOff val="25000"/>
                            </a:schemeClr>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761734783"/>
                  </a:ext>
                </a:extLst>
              </a:tr>
              <a:tr h="857142">
                <a:tc>
                  <a:txBody>
                    <a:bodyPr/>
                    <a:lstStyle/>
                    <a:p>
                      <a:pPr algn="ctr"/>
                      <a:r>
                        <a:rPr lang="en-US" sz="1600" b="1" dirty="0">
                          <a:solidFill>
                            <a:schemeClr val="tx1">
                              <a:lumMod val="75000"/>
                              <a:lumOff val="25000"/>
                            </a:schemeClr>
                          </a:solidFill>
                        </a:rPr>
                        <a:t>Current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dirty="0">
                          <a:solidFill>
                            <a:schemeClr val="tx1">
                              <a:lumMod val="75000"/>
                              <a:lumOff val="25000"/>
                            </a:schemeClr>
                          </a:solidFill>
                        </a:rPr>
                        <a:t>Submitted Abridged Application on June 15,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600" dirty="0">
                          <a:solidFill>
                            <a:schemeClr val="tx1">
                              <a:lumMod val="75000"/>
                              <a:lumOff val="25000"/>
                            </a:schemeClr>
                          </a:solidFill>
                        </a:rPr>
                        <a:t>Submitted to USACE Fort Worth District in March/Expect to hear June/July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ctr">
                        <a:buFont typeface="Arial" panose="020B0604020202020204" pitchFamily="34" charset="0"/>
                        <a:buNone/>
                      </a:pPr>
                      <a:r>
                        <a:rPr lang="en-US" sz="1600" dirty="0">
                          <a:solidFill>
                            <a:schemeClr val="tx1">
                              <a:lumMod val="75000"/>
                              <a:lumOff val="25000"/>
                            </a:schemeClr>
                          </a:solidFill>
                        </a:rPr>
                        <a:t>Submitting to FEMA in July; Phase 1 engagement to begin 01/1/2021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600" dirty="0">
                          <a:solidFill>
                            <a:schemeClr val="tx1">
                              <a:lumMod val="75000"/>
                              <a:lumOff val="25000"/>
                            </a:schemeClr>
                          </a:solidFill>
                        </a:rPr>
                        <a:t>Included in Unified Planning Work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600" dirty="0">
                          <a:solidFill>
                            <a:schemeClr val="tx1">
                              <a:lumMod val="75000"/>
                              <a:lumOff val="25000"/>
                            </a:schemeClr>
                          </a:solidFill>
                        </a:rPr>
                        <a:t>Anticipated Applications in FY2021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036417907"/>
                  </a:ext>
                </a:extLst>
              </a:tr>
            </a:tbl>
          </a:graphicData>
        </a:graphic>
      </p:graphicFrame>
      <p:sp>
        <p:nvSpPr>
          <p:cNvPr id="2" name="TextBox 1">
            <a:extLst>
              <a:ext uri="{FF2B5EF4-FFF2-40B4-BE49-F238E27FC236}">
                <a16:creationId xmlns:a16="http://schemas.microsoft.com/office/drawing/2014/main" id="{B8755917-0966-4FA5-90BE-207DA09DF084}"/>
              </a:ext>
            </a:extLst>
          </p:cNvPr>
          <p:cNvSpPr txBox="1"/>
          <p:nvPr/>
        </p:nvSpPr>
        <p:spPr>
          <a:xfrm>
            <a:off x="321916" y="5840660"/>
            <a:ext cx="11870084" cy="523220"/>
          </a:xfrm>
          <a:prstGeom prst="rect">
            <a:avLst/>
          </a:prstGeom>
          <a:noFill/>
        </p:spPr>
        <p:txBody>
          <a:bodyPr wrap="square" rtlCol="0">
            <a:spAutoFit/>
          </a:bodyPr>
          <a:lstStyle/>
          <a:p>
            <a:r>
              <a:rPr lang="en-US" sz="1400" dirty="0">
                <a:solidFill>
                  <a:schemeClr val="tx1">
                    <a:lumMod val="75000"/>
                    <a:lumOff val="25000"/>
                  </a:schemeClr>
                </a:solidFill>
              </a:rPr>
              <a:t>*Anticipate applying to additional funding opportunities as they become available (ex. FEMA BRIC, GLO, TDEM, etc.) and working with partner organizations to identify project funding.</a:t>
            </a:r>
          </a:p>
        </p:txBody>
      </p:sp>
      <p:sp>
        <p:nvSpPr>
          <p:cNvPr id="7" name="Title 1">
            <a:extLst>
              <a:ext uri="{FF2B5EF4-FFF2-40B4-BE49-F238E27FC236}">
                <a16:creationId xmlns:a16="http://schemas.microsoft.com/office/drawing/2014/main" id="{658970A2-760C-498D-ADF7-372296FA8687}"/>
              </a:ext>
            </a:extLst>
          </p:cNvPr>
          <p:cNvSpPr txBox="1">
            <a:spLocks/>
          </p:cNvSpPr>
          <p:nvPr/>
        </p:nvSpPr>
        <p:spPr>
          <a:xfrm>
            <a:off x="494676" y="1238486"/>
            <a:ext cx="11501203" cy="45169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dirty="0"/>
              <a:t>Funding Application Update for Integrated Transportation and Stormwater Planning</a:t>
            </a:r>
          </a:p>
        </p:txBody>
      </p:sp>
    </p:spTree>
    <p:extLst>
      <p:ext uri="{BB962C8B-B14F-4D97-AF65-F5344CB8AC3E}">
        <p14:creationId xmlns:p14="http://schemas.microsoft.com/office/powerpoint/2010/main" val="268855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F30908F-FADD-4CCA-A6ED-DBC3B2887771}"/>
              </a:ext>
            </a:extLst>
          </p:cNvPr>
          <p:cNvSpPr>
            <a:spLocks noGrp="1"/>
          </p:cNvSpPr>
          <p:nvPr>
            <p:ph type="title"/>
          </p:nvPr>
        </p:nvSpPr>
        <p:spPr>
          <a:xfrm>
            <a:off x="1744785" y="306333"/>
            <a:ext cx="8911687" cy="1280890"/>
          </a:xfrm>
        </p:spPr>
        <p:txBody>
          <a:bodyPr/>
          <a:lstStyle/>
          <a:p>
            <a:pPr algn="ctr"/>
            <a:r>
              <a:rPr lang="en-US" dirty="0"/>
              <a:t>Other Program Related Efforts</a:t>
            </a:r>
          </a:p>
        </p:txBody>
      </p:sp>
      <p:sp>
        <p:nvSpPr>
          <p:cNvPr id="5" name="Content Placeholder 4">
            <a:extLst>
              <a:ext uri="{FF2B5EF4-FFF2-40B4-BE49-F238E27FC236}">
                <a16:creationId xmlns:a16="http://schemas.microsoft.com/office/drawing/2014/main" id="{1A6A09BB-1A0D-4184-A1B2-7FA8B1D93D2E}"/>
              </a:ext>
            </a:extLst>
          </p:cNvPr>
          <p:cNvSpPr>
            <a:spLocks noGrp="1"/>
          </p:cNvSpPr>
          <p:nvPr>
            <p:ph idx="1"/>
          </p:nvPr>
        </p:nvSpPr>
        <p:spPr>
          <a:xfrm>
            <a:off x="1166191" y="1587223"/>
            <a:ext cx="10325169" cy="4320209"/>
          </a:xfrm>
        </p:spPr>
        <p:txBody>
          <a:bodyPr>
            <a:normAutofit/>
          </a:bodyPr>
          <a:lstStyle/>
          <a:p>
            <a:pPr marL="0" indent="0">
              <a:buNone/>
            </a:pPr>
            <a:r>
              <a:rPr lang="en-US" sz="2200" dirty="0"/>
              <a:t>North Texas Floodplain Administrators/CRS Users Group</a:t>
            </a:r>
          </a:p>
          <a:p>
            <a:r>
              <a:rPr lang="en-US" sz="2000" dirty="0"/>
              <a:t>Annual Combined CRS Users Group &amp; Elected Officials Seminar – Fully Virtual</a:t>
            </a:r>
          </a:p>
          <a:p>
            <a:r>
              <a:rPr lang="en-US" sz="2000" dirty="0"/>
              <a:t>Thursday, July 30, 2020, from 1:00 p.m. to 4:00 p.m.</a:t>
            </a:r>
          </a:p>
          <a:p>
            <a:r>
              <a:rPr lang="en-US" sz="2000" dirty="0"/>
              <a:t>NCTCOG staff will request CECs from TFMA</a:t>
            </a:r>
          </a:p>
          <a:p>
            <a:r>
              <a:rPr lang="en-US" sz="2000" dirty="0"/>
              <a:t>The Texas Water Development Board will speak on a variety of topics, including their role in floodplain management in Texas and the most recent updates on the State Flood Plan and Planning Regions.</a:t>
            </a:r>
          </a:p>
          <a:p>
            <a:r>
              <a:rPr lang="en-US" sz="2000" dirty="0"/>
              <a:t>Registration to open next week.</a:t>
            </a:r>
          </a:p>
          <a:p>
            <a:endParaRPr lang="en-US" dirty="0"/>
          </a:p>
        </p:txBody>
      </p:sp>
    </p:spTree>
    <p:extLst>
      <p:ext uri="{BB962C8B-B14F-4D97-AF65-F5344CB8AC3E}">
        <p14:creationId xmlns:p14="http://schemas.microsoft.com/office/powerpoint/2010/main" val="332713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F30908F-FADD-4CCA-A6ED-DBC3B2887771}"/>
              </a:ext>
            </a:extLst>
          </p:cNvPr>
          <p:cNvSpPr>
            <a:spLocks noGrp="1"/>
          </p:cNvSpPr>
          <p:nvPr>
            <p:ph type="title"/>
          </p:nvPr>
        </p:nvSpPr>
        <p:spPr>
          <a:xfrm>
            <a:off x="1744785" y="306333"/>
            <a:ext cx="8911687" cy="1280890"/>
          </a:xfrm>
        </p:spPr>
        <p:txBody>
          <a:bodyPr/>
          <a:lstStyle/>
          <a:p>
            <a:pPr algn="ctr"/>
            <a:r>
              <a:rPr lang="en-US" dirty="0"/>
              <a:t>Other Program Related Efforts</a:t>
            </a:r>
          </a:p>
        </p:txBody>
      </p:sp>
      <p:sp>
        <p:nvSpPr>
          <p:cNvPr id="5" name="Content Placeholder 4">
            <a:extLst>
              <a:ext uri="{FF2B5EF4-FFF2-40B4-BE49-F238E27FC236}">
                <a16:creationId xmlns:a16="http://schemas.microsoft.com/office/drawing/2014/main" id="{1A6A09BB-1A0D-4184-A1B2-7FA8B1D93D2E}"/>
              </a:ext>
            </a:extLst>
          </p:cNvPr>
          <p:cNvSpPr>
            <a:spLocks noGrp="1"/>
          </p:cNvSpPr>
          <p:nvPr>
            <p:ph idx="1"/>
          </p:nvPr>
        </p:nvSpPr>
        <p:spPr>
          <a:xfrm>
            <a:off x="728871" y="1335432"/>
            <a:ext cx="11092068" cy="4964444"/>
          </a:xfrm>
        </p:spPr>
        <p:txBody>
          <a:bodyPr>
            <a:normAutofit fontScale="92500" lnSpcReduction="20000"/>
          </a:bodyPr>
          <a:lstStyle/>
          <a:p>
            <a:pPr marL="0" indent="0">
              <a:buNone/>
            </a:pPr>
            <a:r>
              <a:rPr lang="en-US" sz="2000" dirty="0"/>
              <a:t>Cooperative Technical Partnership (CTP) Program</a:t>
            </a:r>
          </a:p>
          <a:p>
            <a:r>
              <a:rPr lang="en-US" sz="2000" dirty="0"/>
              <a:t>FY17 Projects</a:t>
            </a:r>
          </a:p>
          <a:p>
            <a:pPr lvl="1"/>
            <a:r>
              <a:rPr lang="en-US" sz="1800" dirty="0"/>
              <a:t>Flood Resilience meetings postponed and rescheduled via webinar for Town Creek (Weatherford) and Stream CF-5 (Benbrook).</a:t>
            </a:r>
          </a:p>
          <a:p>
            <a:pPr lvl="1"/>
            <a:r>
              <a:rPr lang="en-US" sz="1800" dirty="0"/>
              <a:t>Richland-Chambers Post-Discovery Webinar was held April 2nd. The recording and Draft Discovery Report are available: </a:t>
            </a:r>
            <a:r>
              <a:rPr lang="en-US" sz="1800" dirty="0">
                <a:hlinkClick r:id="rId2"/>
              </a:rPr>
              <a:t>https://www.nctcog.org/envir/watershed-management/cooperating-technical-partners/discovery</a:t>
            </a:r>
            <a:endParaRPr lang="en-US" sz="1800" dirty="0"/>
          </a:p>
          <a:p>
            <a:r>
              <a:rPr lang="en-US" sz="2000" dirty="0"/>
              <a:t>FY18 Projects</a:t>
            </a:r>
          </a:p>
          <a:p>
            <a:pPr lvl="1"/>
            <a:r>
              <a:rPr lang="en-US" sz="1800" dirty="0"/>
              <a:t>Flood Risk ID on </a:t>
            </a:r>
            <a:r>
              <a:rPr lang="en-US" sz="1800" dirty="0" err="1"/>
              <a:t>Marys</a:t>
            </a:r>
            <a:r>
              <a:rPr lang="en-US" sz="1800" dirty="0"/>
              <a:t> Creek in Parker County is ongoing. Initial mapping is nearly complete. A Flood Risk Review Meeting will be held for all partners in late summer.</a:t>
            </a:r>
          </a:p>
          <a:p>
            <a:r>
              <a:rPr lang="en-US" sz="2000" dirty="0"/>
              <a:t>FY19 Projects</a:t>
            </a:r>
          </a:p>
          <a:p>
            <a:pPr lvl="1"/>
            <a:r>
              <a:rPr lang="en-US" sz="1800" dirty="0"/>
              <a:t>Harriet Creek and Waxahachie Creek field survey is ongoing.</a:t>
            </a:r>
          </a:p>
          <a:p>
            <a:r>
              <a:rPr lang="en-US" sz="2000" dirty="0"/>
              <a:t>FY20 Projects</a:t>
            </a:r>
          </a:p>
          <a:p>
            <a:pPr lvl="1"/>
            <a:r>
              <a:rPr lang="en-US" sz="1800" dirty="0"/>
              <a:t>NCTCOG is in the process of applying for a flood risk identification projects on Catherine Branch in Denton County and community outreach funding for the Integrated Transportation and Stormwater project following FEMA feedback on the final business plan.</a:t>
            </a:r>
          </a:p>
        </p:txBody>
      </p:sp>
    </p:spTree>
    <p:extLst>
      <p:ext uri="{BB962C8B-B14F-4D97-AF65-F5344CB8AC3E}">
        <p14:creationId xmlns:p14="http://schemas.microsoft.com/office/powerpoint/2010/main" val="3434433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F30908F-FADD-4CCA-A6ED-DBC3B2887771}"/>
              </a:ext>
            </a:extLst>
          </p:cNvPr>
          <p:cNvSpPr>
            <a:spLocks noGrp="1"/>
          </p:cNvSpPr>
          <p:nvPr>
            <p:ph type="title"/>
          </p:nvPr>
        </p:nvSpPr>
        <p:spPr>
          <a:xfrm>
            <a:off x="1744785" y="306333"/>
            <a:ext cx="8911687" cy="1280890"/>
          </a:xfrm>
        </p:spPr>
        <p:txBody>
          <a:bodyPr/>
          <a:lstStyle/>
          <a:p>
            <a:pPr algn="ctr"/>
            <a:r>
              <a:rPr lang="en-US" dirty="0"/>
              <a:t>Other Program Related Efforts</a:t>
            </a:r>
          </a:p>
        </p:txBody>
      </p:sp>
      <p:sp>
        <p:nvSpPr>
          <p:cNvPr id="5" name="Content Placeholder 4">
            <a:extLst>
              <a:ext uri="{FF2B5EF4-FFF2-40B4-BE49-F238E27FC236}">
                <a16:creationId xmlns:a16="http://schemas.microsoft.com/office/drawing/2014/main" id="{1A6A09BB-1A0D-4184-A1B2-7FA8B1D93D2E}"/>
              </a:ext>
            </a:extLst>
          </p:cNvPr>
          <p:cNvSpPr>
            <a:spLocks noGrp="1"/>
          </p:cNvSpPr>
          <p:nvPr>
            <p:ph idx="1"/>
          </p:nvPr>
        </p:nvSpPr>
        <p:spPr>
          <a:xfrm>
            <a:off x="495567" y="1012259"/>
            <a:ext cx="11410122" cy="5539408"/>
          </a:xfrm>
        </p:spPr>
        <p:txBody>
          <a:bodyPr>
            <a:normAutofit/>
          </a:bodyPr>
          <a:lstStyle/>
          <a:p>
            <a:pPr marL="0" indent="0">
              <a:buNone/>
            </a:pPr>
            <a:r>
              <a:rPr lang="en-US" sz="2000" dirty="0"/>
              <a:t>Integrated Stormwater Management (iSWM) Subcommittee</a:t>
            </a:r>
          </a:p>
          <a:p>
            <a:r>
              <a:rPr lang="en-US" dirty="0"/>
              <a:t>All activities for Task Order 3 were completed on April 30</a:t>
            </a:r>
            <a:r>
              <a:rPr lang="en-US" baseline="30000" dirty="0"/>
              <a:t>th</a:t>
            </a:r>
            <a:r>
              <a:rPr lang="en-US" dirty="0"/>
              <a:t>. </a:t>
            </a:r>
          </a:p>
          <a:p>
            <a:pPr lvl="1"/>
            <a:r>
              <a:rPr lang="en-US" dirty="0"/>
              <a:t>The Technical Meeting of iSWM Adopters and workshops for site development controls and </a:t>
            </a:r>
            <a:r>
              <a:rPr lang="en-US" dirty="0" err="1"/>
              <a:t>and</a:t>
            </a:r>
            <a:r>
              <a:rPr lang="en-US" dirty="0"/>
              <a:t> iSWM designation implementation are complete. </a:t>
            </a:r>
          </a:p>
          <a:p>
            <a:pPr lvl="1"/>
            <a:r>
              <a:rPr lang="en-US" dirty="0"/>
              <a:t>iSWM Principals Regional Review and updated Technical Manual rainfall intensities are available at </a:t>
            </a:r>
            <a:r>
              <a:rPr lang="en-US" dirty="0">
                <a:hlinkClick r:id="rId2"/>
              </a:rPr>
              <a:t>https://iswm.nctcog.org</a:t>
            </a:r>
            <a:r>
              <a:rPr lang="en-US" dirty="0"/>
              <a:t>. </a:t>
            </a:r>
          </a:p>
          <a:p>
            <a:r>
              <a:rPr lang="en-US" dirty="0"/>
              <a:t>Task Order 4 runs from May 1st, 2020 to April 30</a:t>
            </a:r>
            <a:r>
              <a:rPr lang="en-US" baseline="30000" dirty="0"/>
              <a:t>th</a:t>
            </a:r>
            <a:r>
              <a:rPr lang="en-US" dirty="0"/>
              <a:t>, 2021</a:t>
            </a:r>
          </a:p>
          <a:p>
            <a:pPr lvl="1"/>
            <a:r>
              <a:rPr lang="en-US" dirty="0"/>
              <a:t>Project Management and Meeting Attendance</a:t>
            </a:r>
          </a:p>
          <a:p>
            <a:pPr lvl="1"/>
            <a:r>
              <a:rPr lang="en-US" dirty="0"/>
              <a:t>Reorganize/Re-evaluate Site Development Controls</a:t>
            </a:r>
          </a:p>
          <a:p>
            <a:pPr lvl="1"/>
            <a:r>
              <a:rPr lang="en-US" dirty="0"/>
              <a:t>Guidance on developing a regional detention program</a:t>
            </a:r>
          </a:p>
          <a:p>
            <a:pPr lvl="1"/>
            <a:r>
              <a:rPr lang="en-US" dirty="0"/>
              <a:t>Detention criteria guidance research</a:t>
            </a:r>
          </a:p>
          <a:p>
            <a:pPr lvl="1"/>
            <a:r>
              <a:rPr lang="en-US" dirty="0"/>
              <a:t>Re-evaluate 85th Percentile (1.5”) Rainfall Requirements</a:t>
            </a:r>
          </a:p>
          <a:p>
            <a:pPr lvl="1"/>
            <a:r>
              <a:rPr lang="en-US" b="1" dirty="0"/>
              <a:t>5-Year Outreach and Implementation Strategy (High priority)</a:t>
            </a:r>
            <a:endParaRPr lang="en-US" dirty="0"/>
          </a:p>
          <a:p>
            <a:pPr lvl="1"/>
            <a:r>
              <a:rPr lang="en-US" dirty="0"/>
              <a:t>Provide details and specifications for water quality BMPs</a:t>
            </a:r>
          </a:p>
          <a:p>
            <a:r>
              <a:rPr lang="en-US" dirty="0"/>
              <a:t>Next Meeting: July 8</a:t>
            </a:r>
            <a:r>
              <a:rPr lang="en-US" baseline="30000" dirty="0"/>
              <a:t>th</a:t>
            </a:r>
            <a:r>
              <a:rPr lang="en-US" dirty="0"/>
              <a:t>, 1:30 p.m. via </a:t>
            </a:r>
            <a:r>
              <a:rPr lang="en-US" dirty="0" err="1"/>
              <a:t>Webex</a:t>
            </a:r>
            <a:r>
              <a:rPr lang="en-US" dirty="0"/>
              <a:t>. </a:t>
            </a:r>
            <a:r>
              <a:rPr lang="en-US" dirty="0">
                <a:hlinkClick r:id="rId3"/>
              </a:rPr>
              <a:t>https://www.addevent.com/event/nu4842484</a:t>
            </a:r>
            <a:endParaRPr lang="en-US" dirty="0"/>
          </a:p>
        </p:txBody>
      </p:sp>
    </p:spTree>
    <p:extLst>
      <p:ext uri="{BB962C8B-B14F-4D97-AF65-F5344CB8AC3E}">
        <p14:creationId xmlns:p14="http://schemas.microsoft.com/office/powerpoint/2010/main" val="2170745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4498-4457-4399-89B1-4C614DFD37D4}"/>
              </a:ext>
            </a:extLst>
          </p:cNvPr>
          <p:cNvSpPr>
            <a:spLocks noGrp="1"/>
          </p:cNvSpPr>
          <p:nvPr>
            <p:ph type="title"/>
          </p:nvPr>
        </p:nvSpPr>
        <p:spPr>
          <a:xfrm>
            <a:off x="687388" y="306333"/>
            <a:ext cx="10817225" cy="780345"/>
          </a:xfrm>
        </p:spPr>
        <p:txBody>
          <a:bodyPr/>
          <a:lstStyle/>
          <a:p>
            <a:pPr algn="ctr"/>
            <a:r>
              <a:rPr lang="en-US" dirty="0"/>
              <a:t>Corridor Development Certificate Applications</a:t>
            </a:r>
          </a:p>
        </p:txBody>
      </p:sp>
      <p:sp>
        <p:nvSpPr>
          <p:cNvPr id="3" name="Content Placeholder 2">
            <a:extLst>
              <a:ext uri="{FF2B5EF4-FFF2-40B4-BE49-F238E27FC236}">
                <a16:creationId xmlns:a16="http://schemas.microsoft.com/office/drawing/2014/main" id="{7E5BE91A-7112-4B4E-AA0C-31A1F0536AB1}"/>
              </a:ext>
            </a:extLst>
          </p:cNvPr>
          <p:cNvSpPr>
            <a:spLocks noGrp="1"/>
          </p:cNvSpPr>
          <p:nvPr>
            <p:ph idx="1"/>
          </p:nvPr>
        </p:nvSpPr>
        <p:spPr>
          <a:xfrm>
            <a:off x="834887" y="1587223"/>
            <a:ext cx="10669725" cy="3726899"/>
          </a:xfrm>
        </p:spPr>
        <p:txBody>
          <a:bodyPr>
            <a:normAutofit/>
          </a:bodyPr>
          <a:lstStyle/>
          <a:p>
            <a:pPr marL="0" indent="0">
              <a:buNone/>
            </a:pPr>
            <a:r>
              <a:rPr lang="en-US" sz="2100" dirty="0"/>
              <a:t>Received Since Last FMTF Meeting:</a:t>
            </a:r>
          </a:p>
          <a:p>
            <a:pPr marL="0" indent="0">
              <a:buNone/>
            </a:pPr>
            <a:endParaRPr lang="en-US" sz="2100" dirty="0"/>
          </a:p>
          <a:p>
            <a:r>
              <a:rPr lang="en-US" sz="2100" dirty="0"/>
              <a:t>New CDC Applications</a:t>
            </a:r>
          </a:p>
          <a:p>
            <a:pPr lvl="1"/>
            <a:r>
              <a:rPr lang="en-US" sz="1900" dirty="0"/>
              <a:t>GP 052020 – Central Regional Wastewater System Alternate Plant Access</a:t>
            </a:r>
          </a:p>
          <a:p>
            <a:r>
              <a:rPr lang="en-US" sz="2100" dirty="0"/>
              <a:t>Technical Review Completed</a:t>
            </a:r>
          </a:p>
          <a:p>
            <a:pPr lvl="1"/>
            <a:r>
              <a:rPr lang="en-US" sz="1900" dirty="0"/>
              <a:t>DC 040120 – Langdon Connector</a:t>
            </a:r>
          </a:p>
          <a:p>
            <a:pPr marL="457200" lvl="1" indent="0">
              <a:buNone/>
            </a:pPr>
            <a:endParaRPr lang="en-US" sz="1900" dirty="0"/>
          </a:p>
          <a:p>
            <a:pPr marL="0" indent="0">
              <a:buNone/>
            </a:pPr>
            <a:endParaRPr lang="en-US" dirty="0"/>
          </a:p>
        </p:txBody>
      </p:sp>
    </p:spTree>
    <p:extLst>
      <p:ext uri="{BB962C8B-B14F-4D97-AF65-F5344CB8AC3E}">
        <p14:creationId xmlns:p14="http://schemas.microsoft.com/office/powerpoint/2010/main" val="260727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B3E4-2771-444A-A70E-C403D6D999E8}"/>
              </a:ext>
            </a:extLst>
          </p:cNvPr>
          <p:cNvSpPr>
            <a:spLocks noGrp="1"/>
          </p:cNvSpPr>
          <p:nvPr>
            <p:ph type="title"/>
          </p:nvPr>
        </p:nvSpPr>
        <p:spPr>
          <a:xfrm>
            <a:off x="1892837" y="306333"/>
            <a:ext cx="8911687" cy="1280890"/>
          </a:xfrm>
        </p:spPr>
        <p:txBody>
          <a:bodyPr/>
          <a:lstStyle/>
          <a:p>
            <a:pPr algn="ctr"/>
            <a:r>
              <a:rPr lang="en-US" dirty="0"/>
              <a:t>Roundtable</a:t>
            </a:r>
          </a:p>
        </p:txBody>
      </p:sp>
      <p:pic>
        <p:nvPicPr>
          <p:cNvPr id="9" name="Content Placeholder 8" descr="A picture containing indoor, table, chair, desk&#10;&#10;Description automatically generated">
            <a:extLst>
              <a:ext uri="{FF2B5EF4-FFF2-40B4-BE49-F238E27FC236}">
                <a16:creationId xmlns:a16="http://schemas.microsoft.com/office/drawing/2014/main" id="{7E5FA8A1-A802-4687-B4F5-A3B6EEAEF05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31421" y="1933574"/>
            <a:ext cx="5034518" cy="3778250"/>
          </a:xfrm>
        </p:spPr>
      </p:pic>
    </p:spTree>
    <p:extLst>
      <p:ext uri="{BB962C8B-B14F-4D97-AF65-F5344CB8AC3E}">
        <p14:creationId xmlns:p14="http://schemas.microsoft.com/office/powerpoint/2010/main" val="394696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4498-4457-4399-89B1-4C614DFD37D4}"/>
              </a:ext>
            </a:extLst>
          </p:cNvPr>
          <p:cNvSpPr>
            <a:spLocks noGrp="1"/>
          </p:cNvSpPr>
          <p:nvPr>
            <p:ph type="title"/>
          </p:nvPr>
        </p:nvSpPr>
        <p:spPr>
          <a:xfrm>
            <a:off x="2116027" y="319310"/>
            <a:ext cx="8911687" cy="1280890"/>
          </a:xfrm>
        </p:spPr>
        <p:txBody>
          <a:bodyPr/>
          <a:lstStyle/>
          <a:p>
            <a:pPr algn="ctr"/>
            <a:r>
              <a:rPr lang="en-US" dirty="0"/>
              <a:t>Next FMTF Meeting Date</a:t>
            </a:r>
          </a:p>
        </p:txBody>
      </p:sp>
      <p:sp>
        <p:nvSpPr>
          <p:cNvPr id="3" name="Content Placeholder 2">
            <a:extLst>
              <a:ext uri="{FF2B5EF4-FFF2-40B4-BE49-F238E27FC236}">
                <a16:creationId xmlns:a16="http://schemas.microsoft.com/office/drawing/2014/main" id="{7E5BE91A-7112-4B4E-AA0C-31A1F0536AB1}"/>
              </a:ext>
            </a:extLst>
          </p:cNvPr>
          <p:cNvSpPr>
            <a:spLocks noGrp="1"/>
          </p:cNvSpPr>
          <p:nvPr>
            <p:ph sz="half" idx="1"/>
          </p:nvPr>
        </p:nvSpPr>
        <p:spPr>
          <a:xfrm>
            <a:off x="1046956" y="2020204"/>
            <a:ext cx="10098088" cy="3777622"/>
          </a:xfrm>
        </p:spPr>
        <p:txBody>
          <a:bodyPr>
            <a:normAutofit/>
          </a:bodyPr>
          <a:lstStyle/>
          <a:p>
            <a:pPr marL="457200" lvl="1" indent="0" algn="ctr">
              <a:buNone/>
            </a:pPr>
            <a:r>
              <a:rPr lang="en-US" sz="2800" b="1" dirty="0"/>
              <a:t>Friday, August 14, 2020</a:t>
            </a:r>
          </a:p>
          <a:p>
            <a:pPr marL="457200" lvl="1" indent="0" algn="ctr">
              <a:buNone/>
            </a:pPr>
            <a:r>
              <a:rPr lang="en-US" sz="2800" dirty="0"/>
              <a:t>9:30 a.m.</a:t>
            </a:r>
          </a:p>
          <a:p>
            <a:pPr marL="457200" lvl="1" indent="0" algn="ctr">
              <a:buNone/>
            </a:pPr>
            <a:r>
              <a:rPr lang="en-US" sz="2800" dirty="0"/>
              <a:t>In-person or webinar to be determined. </a:t>
            </a:r>
          </a:p>
          <a:p>
            <a:pPr marL="0" indent="0">
              <a:buNone/>
            </a:pPr>
            <a:endParaRPr lang="en-US" dirty="0"/>
          </a:p>
        </p:txBody>
      </p:sp>
    </p:spTree>
    <p:extLst>
      <p:ext uri="{BB962C8B-B14F-4D97-AF65-F5344CB8AC3E}">
        <p14:creationId xmlns:p14="http://schemas.microsoft.com/office/powerpoint/2010/main" val="4268483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41259" y="501183"/>
            <a:ext cx="4564064"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Contact   Connect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2272" y="4555697"/>
            <a:ext cx="630642" cy="63064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272" y="1419725"/>
            <a:ext cx="630642" cy="6306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272" y="2987711"/>
            <a:ext cx="630642" cy="63064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2272" y="2203718"/>
            <a:ext cx="630642" cy="63064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2272" y="5339688"/>
            <a:ext cx="630642" cy="63064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2272" y="3771704"/>
            <a:ext cx="630642" cy="630642"/>
          </a:xfrm>
          <a:prstGeom prst="rect">
            <a:avLst/>
          </a:prstGeom>
        </p:spPr>
      </p:pic>
      <p:sp>
        <p:nvSpPr>
          <p:cNvPr id="11" name="TextBox 10"/>
          <p:cNvSpPr txBox="1"/>
          <p:nvPr/>
        </p:nvSpPr>
        <p:spPr>
          <a:xfrm>
            <a:off x="6924070" y="1588702"/>
            <a:ext cx="4275529" cy="461665"/>
          </a:xfrm>
          <a:prstGeom prst="rect">
            <a:avLst/>
          </a:prstGeom>
          <a:noFill/>
        </p:spPr>
        <p:txBody>
          <a:bodyPr wrap="none" rtlCol="0">
            <a:spAutoFit/>
          </a:bodyPr>
          <a:lstStyle/>
          <a:p>
            <a:r>
              <a:rPr lang="en-US" sz="2400" dirty="0"/>
              <a:t>Facebook.com/</a:t>
            </a:r>
            <a:r>
              <a:rPr lang="en-US" sz="2400" dirty="0" err="1"/>
              <a:t>nctcogenv</a:t>
            </a:r>
            <a:endParaRPr lang="en-US" sz="2400" dirty="0"/>
          </a:p>
        </p:txBody>
      </p:sp>
      <p:sp>
        <p:nvSpPr>
          <p:cNvPr id="12" name="TextBox 11"/>
          <p:cNvSpPr txBox="1"/>
          <p:nvPr/>
        </p:nvSpPr>
        <p:spPr>
          <a:xfrm>
            <a:off x="6924070" y="2372695"/>
            <a:ext cx="2108269" cy="461665"/>
          </a:xfrm>
          <a:prstGeom prst="rect">
            <a:avLst/>
          </a:prstGeom>
          <a:noFill/>
        </p:spPr>
        <p:txBody>
          <a:bodyPr wrap="none" rtlCol="0">
            <a:spAutoFit/>
          </a:bodyPr>
          <a:lstStyle/>
          <a:p>
            <a:r>
              <a:rPr lang="en-US" sz="2400" dirty="0"/>
              <a:t>@</a:t>
            </a:r>
            <a:r>
              <a:rPr lang="en-US" sz="2400" dirty="0" err="1"/>
              <a:t>nctcogenv</a:t>
            </a:r>
            <a:endParaRPr lang="en-US" sz="2400" dirty="0"/>
          </a:p>
        </p:txBody>
      </p:sp>
      <p:sp>
        <p:nvSpPr>
          <p:cNvPr id="13" name="TextBox 12"/>
          <p:cNvSpPr txBox="1"/>
          <p:nvPr/>
        </p:nvSpPr>
        <p:spPr>
          <a:xfrm>
            <a:off x="6924070" y="3156688"/>
            <a:ext cx="1840568" cy="461665"/>
          </a:xfrm>
          <a:prstGeom prst="rect">
            <a:avLst/>
          </a:prstGeom>
          <a:noFill/>
        </p:spPr>
        <p:txBody>
          <a:bodyPr wrap="none" rtlCol="0">
            <a:spAutoFit/>
          </a:bodyPr>
          <a:lstStyle/>
          <a:p>
            <a:r>
              <a:rPr lang="en-US" sz="2400" dirty="0" err="1"/>
              <a:t>nctcogenv</a:t>
            </a:r>
            <a:endParaRPr lang="en-US" sz="2400" dirty="0"/>
          </a:p>
        </p:txBody>
      </p:sp>
      <p:sp>
        <p:nvSpPr>
          <p:cNvPr id="14" name="TextBox 13"/>
          <p:cNvSpPr txBox="1"/>
          <p:nvPr/>
        </p:nvSpPr>
        <p:spPr>
          <a:xfrm>
            <a:off x="6924070" y="3940681"/>
            <a:ext cx="4613764" cy="461665"/>
          </a:xfrm>
          <a:prstGeom prst="rect">
            <a:avLst/>
          </a:prstGeom>
          <a:noFill/>
        </p:spPr>
        <p:txBody>
          <a:bodyPr wrap="none" rtlCol="0">
            <a:spAutoFit/>
          </a:bodyPr>
          <a:lstStyle/>
          <a:p>
            <a:r>
              <a:rPr lang="en-US" sz="2400"/>
              <a:t>youtube.com/user/</a:t>
            </a:r>
            <a:r>
              <a:rPr lang="en-US" sz="2400" dirty="0" err="1"/>
              <a:t>nctcoged</a:t>
            </a:r>
            <a:endParaRPr lang="en-US" sz="2400" dirty="0"/>
          </a:p>
        </p:txBody>
      </p:sp>
      <p:sp>
        <p:nvSpPr>
          <p:cNvPr id="15" name="TextBox 14"/>
          <p:cNvSpPr txBox="1"/>
          <p:nvPr/>
        </p:nvSpPr>
        <p:spPr>
          <a:xfrm>
            <a:off x="6924070" y="4724674"/>
            <a:ext cx="3140603" cy="461665"/>
          </a:xfrm>
          <a:prstGeom prst="rect">
            <a:avLst/>
          </a:prstGeom>
          <a:noFill/>
        </p:spPr>
        <p:txBody>
          <a:bodyPr wrap="none" rtlCol="0">
            <a:spAutoFit/>
          </a:bodyPr>
          <a:lstStyle/>
          <a:p>
            <a:r>
              <a:rPr lang="en-US" sz="2400" dirty="0"/>
              <a:t>EandD@nctcog.org</a:t>
            </a:r>
          </a:p>
        </p:txBody>
      </p:sp>
      <p:sp>
        <p:nvSpPr>
          <p:cNvPr id="16" name="TextBox 15"/>
          <p:cNvSpPr txBox="1"/>
          <p:nvPr/>
        </p:nvSpPr>
        <p:spPr>
          <a:xfrm>
            <a:off x="6924070" y="5508665"/>
            <a:ext cx="2715808" cy="461665"/>
          </a:xfrm>
          <a:prstGeom prst="rect">
            <a:avLst/>
          </a:prstGeom>
          <a:noFill/>
        </p:spPr>
        <p:txBody>
          <a:bodyPr wrap="none" rtlCol="0">
            <a:spAutoFit/>
          </a:bodyPr>
          <a:lstStyle/>
          <a:p>
            <a:r>
              <a:rPr lang="en-US" sz="2400" dirty="0"/>
              <a:t>nctcog.org/</a:t>
            </a:r>
            <a:r>
              <a:rPr lang="en-US" sz="2400" dirty="0" err="1"/>
              <a:t>envir</a:t>
            </a:r>
            <a:endParaRPr lang="en-US" sz="2400" dirty="0"/>
          </a:p>
        </p:txBody>
      </p:sp>
      <p:cxnSp>
        <p:nvCxnSpPr>
          <p:cNvPr id="17" name="Straight Connector 16"/>
          <p:cNvCxnSpPr/>
          <p:nvPr/>
        </p:nvCxnSpPr>
        <p:spPr>
          <a:xfrm>
            <a:off x="5739067" y="537279"/>
            <a:ext cx="0" cy="545711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6886" y="3130184"/>
            <a:ext cx="5155579" cy="1754326"/>
          </a:xfrm>
          <a:prstGeom prst="rect">
            <a:avLst/>
          </a:prstGeom>
          <a:noFill/>
        </p:spPr>
        <p:txBody>
          <a:bodyPr wrap="none" rtlCol="0">
            <a:spAutoFit/>
          </a:bodyPr>
          <a:lstStyle/>
          <a:p>
            <a:r>
              <a:rPr lang="en-US" b="1" dirty="0"/>
              <a:t>Tamara Cook</a:t>
            </a:r>
          </a:p>
          <a:p>
            <a:r>
              <a:rPr lang="en-US" dirty="0"/>
              <a:t>Senior Program Manager</a:t>
            </a:r>
          </a:p>
          <a:p>
            <a:r>
              <a:rPr lang="en-US" dirty="0"/>
              <a:t>Environment &amp; Development</a:t>
            </a:r>
          </a:p>
          <a:p>
            <a:r>
              <a:rPr lang="en-US" dirty="0"/>
              <a:t>North Central Texas Council of Governments</a:t>
            </a:r>
          </a:p>
          <a:p>
            <a:r>
              <a:rPr lang="en-US" dirty="0">
                <a:hlinkClick r:id="rId8"/>
              </a:rPr>
              <a:t>tcook@nctcog.org</a:t>
            </a:r>
            <a:endParaRPr lang="en-US" dirty="0"/>
          </a:p>
          <a:p>
            <a:r>
              <a:rPr lang="en-US" dirty="0"/>
              <a:t>817.695.9221</a:t>
            </a:r>
          </a:p>
        </p:txBody>
      </p:sp>
      <p:sp>
        <p:nvSpPr>
          <p:cNvPr id="19" name="TextBox 18">
            <a:extLst>
              <a:ext uri="{FF2B5EF4-FFF2-40B4-BE49-F238E27FC236}">
                <a16:creationId xmlns:a16="http://schemas.microsoft.com/office/drawing/2014/main" id="{177CD987-10F3-4A75-8608-49D77633588A}"/>
              </a:ext>
            </a:extLst>
          </p:cNvPr>
          <p:cNvSpPr txBox="1"/>
          <p:nvPr/>
        </p:nvSpPr>
        <p:spPr>
          <a:xfrm>
            <a:off x="356885" y="1317277"/>
            <a:ext cx="5155579" cy="1754326"/>
          </a:xfrm>
          <a:prstGeom prst="rect">
            <a:avLst/>
          </a:prstGeom>
          <a:noFill/>
        </p:spPr>
        <p:txBody>
          <a:bodyPr wrap="none" rtlCol="0">
            <a:spAutoFit/>
          </a:bodyPr>
          <a:lstStyle/>
          <a:p>
            <a:r>
              <a:rPr lang="en-US" b="1" dirty="0"/>
              <a:t>Mia Brown</a:t>
            </a:r>
          </a:p>
          <a:p>
            <a:r>
              <a:rPr lang="en-US" dirty="0"/>
              <a:t>Senior Planner </a:t>
            </a:r>
          </a:p>
          <a:p>
            <a:r>
              <a:rPr lang="en-US" dirty="0"/>
              <a:t>Environment &amp; Development</a:t>
            </a:r>
          </a:p>
          <a:p>
            <a:r>
              <a:rPr lang="en-US" dirty="0"/>
              <a:t>North Central Texas Council of Governments</a:t>
            </a:r>
          </a:p>
          <a:p>
            <a:r>
              <a:rPr lang="en-US" dirty="0">
                <a:hlinkClick r:id="rId9"/>
              </a:rPr>
              <a:t>mbbrown@nctcog.org</a:t>
            </a:r>
            <a:endParaRPr lang="en-US" dirty="0"/>
          </a:p>
          <a:p>
            <a:r>
              <a:rPr lang="en-US" dirty="0"/>
              <a:t>817.695.9227</a:t>
            </a:r>
          </a:p>
        </p:txBody>
      </p:sp>
      <p:sp>
        <p:nvSpPr>
          <p:cNvPr id="20" name="TextBox 19">
            <a:extLst>
              <a:ext uri="{FF2B5EF4-FFF2-40B4-BE49-F238E27FC236}">
                <a16:creationId xmlns:a16="http://schemas.microsoft.com/office/drawing/2014/main" id="{5B08B846-3D51-4421-B653-4A85C9076DC1}"/>
              </a:ext>
            </a:extLst>
          </p:cNvPr>
          <p:cNvSpPr txBox="1"/>
          <p:nvPr/>
        </p:nvSpPr>
        <p:spPr>
          <a:xfrm>
            <a:off x="356886" y="4910202"/>
            <a:ext cx="5155579" cy="1477328"/>
          </a:xfrm>
          <a:prstGeom prst="rect">
            <a:avLst/>
          </a:prstGeom>
          <a:noFill/>
        </p:spPr>
        <p:txBody>
          <a:bodyPr wrap="none" rtlCol="0">
            <a:spAutoFit/>
          </a:bodyPr>
          <a:lstStyle/>
          <a:p>
            <a:r>
              <a:rPr lang="en-US" b="1" dirty="0"/>
              <a:t>Edith Marvin</a:t>
            </a:r>
          </a:p>
          <a:p>
            <a:r>
              <a:rPr lang="en-US" dirty="0"/>
              <a:t>Director of Environment &amp; Development</a:t>
            </a:r>
          </a:p>
          <a:p>
            <a:r>
              <a:rPr lang="en-US" dirty="0"/>
              <a:t>North Central Texas Council of Governments</a:t>
            </a:r>
          </a:p>
          <a:p>
            <a:r>
              <a:rPr lang="en-US" dirty="0">
                <a:hlinkClick r:id="rId10"/>
              </a:rPr>
              <a:t>emarvin@nctcog.org</a:t>
            </a:r>
            <a:endParaRPr lang="en-US" dirty="0"/>
          </a:p>
          <a:p>
            <a:r>
              <a:rPr lang="en-US" dirty="0"/>
              <a:t>817.695.9211</a:t>
            </a:r>
          </a:p>
        </p:txBody>
      </p:sp>
    </p:spTree>
    <p:extLst>
      <p:ext uri="{BB962C8B-B14F-4D97-AF65-F5344CB8AC3E}">
        <p14:creationId xmlns:p14="http://schemas.microsoft.com/office/powerpoint/2010/main" val="195594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76059"/>
            <a:ext cx="8911687" cy="1280890"/>
          </a:xfrm>
        </p:spPr>
        <p:txBody>
          <a:bodyPr/>
          <a:lstStyle/>
          <a:p>
            <a:pPr algn="ctr"/>
            <a:r>
              <a:rPr lang="en-US" dirty="0"/>
              <a:t>Welcome and Introductions</a:t>
            </a:r>
          </a:p>
        </p:txBody>
      </p:sp>
      <p:sp>
        <p:nvSpPr>
          <p:cNvPr id="3" name="Content Placeholder 2"/>
          <p:cNvSpPr>
            <a:spLocks noGrp="1"/>
          </p:cNvSpPr>
          <p:nvPr>
            <p:ph idx="1"/>
          </p:nvPr>
        </p:nvSpPr>
        <p:spPr/>
        <p:txBody>
          <a:bodyPr>
            <a:normAutofit/>
          </a:bodyPr>
          <a:lstStyle/>
          <a:p>
            <a:r>
              <a:rPr lang="en-US" sz="2400" dirty="0"/>
              <a:t>Thanks for attending!</a:t>
            </a:r>
          </a:p>
          <a:p>
            <a:r>
              <a:rPr lang="en-US" sz="2400" dirty="0"/>
              <a:t>Please introduce yourself in the chat box.</a:t>
            </a:r>
          </a:p>
          <a:p>
            <a:r>
              <a:rPr lang="en-US" sz="2400" u="sng" dirty="0"/>
              <a:t>Please mute your line.</a:t>
            </a:r>
          </a:p>
          <a:p>
            <a:r>
              <a:rPr lang="en-US" sz="2400" dirty="0"/>
              <a:t>Unmute your line when you would like to speak during question and discussion time. </a:t>
            </a:r>
            <a:endParaRPr lang="en-US" sz="2000" dirty="0"/>
          </a:p>
          <a:p>
            <a:pPr lvl="1"/>
            <a:r>
              <a:rPr lang="en-US" sz="2000" dirty="0"/>
              <a:t>We will also watch the chat and Q&amp;A boxes for questions</a:t>
            </a:r>
          </a:p>
        </p:txBody>
      </p:sp>
    </p:spTree>
    <p:extLst>
      <p:ext uri="{BB962C8B-B14F-4D97-AF65-F5344CB8AC3E}">
        <p14:creationId xmlns:p14="http://schemas.microsoft.com/office/powerpoint/2010/main" val="355649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1144-5136-43F1-A6A7-0F8EC99B6435}"/>
              </a:ext>
            </a:extLst>
          </p:cNvPr>
          <p:cNvSpPr>
            <a:spLocks noGrp="1"/>
          </p:cNvSpPr>
          <p:nvPr>
            <p:ph type="title"/>
          </p:nvPr>
        </p:nvSpPr>
        <p:spPr>
          <a:xfrm>
            <a:off x="1917064" y="410832"/>
            <a:ext cx="8911687" cy="1280890"/>
          </a:xfrm>
        </p:spPr>
        <p:txBody>
          <a:bodyPr/>
          <a:lstStyle/>
          <a:p>
            <a:pPr algn="ctr"/>
            <a:r>
              <a:rPr lang="en-US" dirty="0"/>
              <a:t>Meeting Summary </a:t>
            </a:r>
          </a:p>
        </p:txBody>
      </p:sp>
      <p:sp>
        <p:nvSpPr>
          <p:cNvPr id="3" name="Content Placeholder 2">
            <a:extLst>
              <a:ext uri="{FF2B5EF4-FFF2-40B4-BE49-F238E27FC236}">
                <a16:creationId xmlns:a16="http://schemas.microsoft.com/office/drawing/2014/main" id="{BD6AA600-4161-4E8E-8725-83313BAF627B}"/>
              </a:ext>
            </a:extLst>
          </p:cNvPr>
          <p:cNvSpPr>
            <a:spLocks noGrp="1"/>
          </p:cNvSpPr>
          <p:nvPr>
            <p:ph idx="1"/>
          </p:nvPr>
        </p:nvSpPr>
        <p:spPr/>
        <p:txBody>
          <a:bodyPr/>
          <a:lstStyle/>
          <a:p>
            <a:r>
              <a:rPr lang="en-US" sz="2400" dirty="0"/>
              <a:t>The link to the meeting summary is available in the download box. </a:t>
            </a:r>
          </a:p>
          <a:p>
            <a:r>
              <a:rPr lang="en-US" sz="2400" dirty="0"/>
              <a:t>Please inform me of any corrections or additions.</a:t>
            </a:r>
          </a:p>
          <a:p>
            <a:endParaRPr lang="en-US" sz="2400" dirty="0"/>
          </a:p>
        </p:txBody>
      </p:sp>
    </p:spTree>
    <p:extLst>
      <p:ext uri="{BB962C8B-B14F-4D97-AF65-F5344CB8AC3E}">
        <p14:creationId xmlns:p14="http://schemas.microsoft.com/office/powerpoint/2010/main" val="412916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2BBAA7-DE59-4940-A6E3-6B1D6F61C96B}"/>
              </a:ext>
            </a:extLst>
          </p:cNvPr>
          <p:cNvSpPr>
            <a:spLocks noGrp="1"/>
          </p:cNvSpPr>
          <p:nvPr>
            <p:ph idx="1"/>
          </p:nvPr>
        </p:nvSpPr>
        <p:spPr>
          <a:xfrm>
            <a:off x="940904" y="2133600"/>
            <a:ext cx="10563708" cy="4100290"/>
          </a:xfrm>
        </p:spPr>
        <p:txBody>
          <a:bodyPr>
            <a:normAutofit fontScale="92500" lnSpcReduction="10000"/>
          </a:bodyPr>
          <a:lstStyle/>
          <a:p>
            <a:pPr marL="0" indent="0">
              <a:buNone/>
            </a:pPr>
            <a:r>
              <a:rPr lang="en-US" sz="2400" dirty="0"/>
              <a:t>NFIP/CDC Model Consolidation Team</a:t>
            </a:r>
          </a:p>
          <a:p>
            <a:r>
              <a:rPr lang="en-US" sz="2200" dirty="0"/>
              <a:t>The FMTF approved the Consolidation Team’s Memo in January. The USACE has submitted two scopes for work related to the model consolidation.</a:t>
            </a:r>
          </a:p>
          <a:p>
            <a:pPr lvl="1"/>
            <a:r>
              <a:rPr lang="en-US" sz="2000" dirty="0"/>
              <a:t>Updating the newly georeferenced CDC model with approved but not yet   constructed CDC project geometries from 2017 onward and future flows.</a:t>
            </a:r>
          </a:p>
          <a:p>
            <a:pPr lvl="1"/>
            <a:r>
              <a:rPr lang="en-US" sz="2000" dirty="0"/>
              <a:t>Creating the CDC future flows for the FEMA detailed study on the East Fork Trinity and the Trinity mainstem to extend the consolidated model.</a:t>
            </a:r>
          </a:p>
          <a:p>
            <a:r>
              <a:rPr lang="en-US" sz="2200" dirty="0"/>
              <a:t>NCTCOG staff have submitted a request for $485,000 in funding to the USACE from their Planning Assistance to States (PAS) and Floodplain Management Services in hopes to offset the cost to communities. Thank you to the communities that provided letters of support. </a:t>
            </a:r>
            <a:r>
              <a:rPr lang="en-US" sz="2200" b="1" dirty="0"/>
              <a:t>The USACE approved the applications for 100% federal funding. </a:t>
            </a:r>
            <a:r>
              <a:rPr lang="en-US" sz="2200" dirty="0"/>
              <a:t>Updates will be provided as they become available.</a:t>
            </a:r>
            <a:endParaRPr lang="en-US" sz="2200" b="1" dirty="0"/>
          </a:p>
        </p:txBody>
      </p:sp>
      <p:sp>
        <p:nvSpPr>
          <p:cNvPr id="6" name="Title 1">
            <a:extLst>
              <a:ext uri="{FF2B5EF4-FFF2-40B4-BE49-F238E27FC236}">
                <a16:creationId xmlns:a16="http://schemas.microsoft.com/office/drawing/2014/main" id="{77C9C0AC-9087-49B2-AF0D-DBE404C65D2D}"/>
              </a:ext>
            </a:extLst>
          </p:cNvPr>
          <p:cNvSpPr txBox="1">
            <a:spLocks/>
          </p:cNvSpPr>
          <p:nvPr/>
        </p:nvSpPr>
        <p:spPr>
          <a:xfrm>
            <a:off x="788986" y="311985"/>
            <a:ext cx="10715625"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FY20 Trinity River Common Vision Work Program Activities Discussion</a:t>
            </a:r>
          </a:p>
        </p:txBody>
      </p:sp>
    </p:spTree>
    <p:extLst>
      <p:ext uri="{BB962C8B-B14F-4D97-AF65-F5344CB8AC3E}">
        <p14:creationId xmlns:p14="http://schemas.microsoft.com/office/powerpoint/2010/main" val="16852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1A48AC-E275-4B16-AFEA-9583F55D9F62}"/>
              </a:ext>
            </a:extLst>
          </p:cNvPr>
          <p:cNvSpPr>
            <a:spLocks noGrp="1"/>
          </p:cNvSpPr>
          <p:nvPr>
            <p:ph idx="1"/>
          </p:nvPr>
        </p:nvSpPr>
        <p:spPr>
          <a:xfrm>
            <a:off x="1480582" y="1653209"/>
            <a:ext cx="10011536" cy="3777622"/>
          </a:xfrm>
        </p:spPr>
        <p:txBody>
          <a:bodyPr>
            <a:normAutofit/>
          </a:bodyPr>
          <a:lstStyle/>
          <a:p>
            <a:pPr marL="0" indent="0">
              <a:buNone/>
            </a:pPr>
            <a:r>
              <a:rPr lang="en-US" sz="2000" dirty="0"/>
              <a:t>CDC Model Repository and Application Website: </a:t>
            </a:r>
            <a:r>
              <a:rPr lang="en-US" sz="2000" dirty="0">
                <a:hlinkClick r:id="rId2"/>
              </a:rPr>
              <a:t>www.trinityrivercdc.com</a:t>
            </a:r>
            <a:r>
              <a:rPr lang="en-US" sz="2000" dirty="0"/>
              <a:t> </a:t>
            </a:r>
          </a:p>
          <a:p>
            <a:r>
              <a:rPr lang="en-US" sz="2000" dirty="0"/>
              <a:t>Plan to go live with all functionality on October 1</a:t>
            </a:r>
            <a:r>
              <a:rPr lang="en-US" sz="2000" baseline="30000" dirty="0"/>
              <a:t>st</a:t>
            </a:r>
            <a:r>
              <a:rPr lang="en-US" sz="2000" dirty="0"/>
              <a:t>.</a:t>
            </a:r>
          </a:p>
          <a:p>
            <a:r>
              <a:rPr lang="en-US" sz="2000" dirty="0"/>
              <a:t>Member communities will receive an email from Mia Brown asking for verification of individuals who need accounts on the website.</a:t>
            </a:r>
          </a:p>
          <a:p>
            <a:r>
              <a:rPr lang="en-US" sz="2000" dirty="0"/>
              <a:t>Later this summer, you will see materials from NCTCOG with instructions for submitting CDC applications on the website. Tutorials/webinars will follow.</a:t>
            </a:r>
          </a:p>
          <a:p>
            <a:endParaRPr lang="en-US" sz="1600" dirty="0"/>
          </a:p>
          <a:p>
            <a:endParaRPr lang="en-US" sz="1600" dirty="0"/>
          </a:p>
        </p:txBody>
      </p:sp>
      <p:pic>
        <p:nvPicPr>
          <p:cNvPr id="4" name="Picture 3">
            <a:extLst>
              <a:ext uri="{FF2B5EF4-FFF2-40B4-BE49-F238E27FC236}">
                <a16:creationId xmlns:a16="http://schemas.microsoft.com/office/drawing/2014/main" id="{95A199D2-FF07-415D-9346-BB9FA6FB7F86}"/>
              </a:ext>
            </a:extLst>
          </p:cNvPr>
          <p:cNvPicPr>
            <a:picLocks noChangeAspect="1"/>
          </p:cNvPicPr>
          <p:nvPr/>
        </p:nvPicPr>
        <p:blipFill>
          <a:blip r:embed="rId3"/>
          <a:stretch>
            <a:fillRect/>
          </a:stretch>
        </p:blipFill>
        <p:spPr>
          <a:xfrm>
            <a:off x="1871141" y="4027280"/>
            <a:ext cx="8551314" cy="2355022"/>
          </a:xfrm>
          <a:prstGeom prst="rect">
            <a:avLst/>
          </a:prstGeom>
        </p:spPr>
      </p:pic>
      <p:sp>
        <p:nvSpPr>
          <p:cNvPr id="8" name="Title 1">
            <a:extLst>
              <a:ext uri="{FF2B5EF4-FFF2-40B4-BE49-F238E27FC236}">
                <a16:creationId xmlns:a16="http://schemas.microsoft.com/office/drawing/2014/main" id="{C6DA8F34-B746-4115-BA92-49F3691070A7}"/>
              </a:ext>
            </a:extLst>
          </p:cNvPr>
          <p:cNvSpPr>
            <a:spLocks noGrp="1"/>
          </p:cNvSpPr>
          <p:nvPr>
            <p:ph type="title"/>
          </p:nvPr>
        </p:nvSpPr>
        <p:spPr>
          <a:xfrm>
            <a:off x="788986" y="311985"/>
            <a:ext cx="10715625" cy="1280890"/>
          </a:xfrm>
        </p:spPr>
        <p:txBody>
          <a:bodyPr/>
          <a:lstStyle/>
          <a:p>
            <a:pPr algn="ctr"/>
            <a:r>
              <a:rPr lang="en-US" dirty="0"/>
              <a:t>FY20 Trinity River Common Vision Work Program Activities Discussion</a:t>
            </a:r>
          </a:p>
        </p:txBody>
      </p:sp>
    </p:spTree>
    <p:extLst>
      <p:ext uri="{BB962C8B-B14F-4D97-AF65-F5344CB8AC3E}">
        <p14:creationId xmlns:p14="http://schemas.microsoft.com/office/powerpoint/2010/main" val="363607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CEAC-B329-4874-8CE5-034DC5A2FBFA}"/>
              </a:ext>
            </a:extLst>
          </p:cNvPr>
          <p:cNvSpPr>
            <a:spLocks noGrp="1"/>
          </p:cNvSpPr>
          <p:nvPr>
            <p:ph type="title"/>
          </p:nvPr>
        </p:nvSpPr>
        <p:spPr>
          <a:xfrm>
            <a:off x="788986" y="311985"/>
            <a:ext cx="10715625" cy="1280890"/>
          </a:xfrm>
        </p:spPr>
        <p:txBody>
          <a:bodyPr/>
          <a:lstStyle/>
          <a:p>
            <a:pPr algn="ctr"/>
            <a:r>
              <a:rPr lang="en-US" dirty="0"/>
              <a:t>FY20 Trinity River Common Vision Work Program Activities Discussion</a:t>
            </a:r>
          </a:p>
        </p:txBody>
      </p:sp>
      <p:sp>
        <p:nvSpPr>
          <p:cNvPr id="3" name="Content Placeholder 2">
            <a:extLst>
              <a:ext uri="{FF2B5EF4-FFF2-40B4-BE49-F238E27FC236}">
                <a16:creationId xmlns:a16="http://schemas.microsoft.com/office/drawing/2014/main" id="{4F28E4B6-5AA7-4CC4-87EA-3A8D8036D7AD}"/>
              </a:ext>
            </a:extLst>
          </p:cNvPr>
          <p:cNvSpPr>
            <a:spLocks noGrp="1"/>
          </p:cNvSpPr>
          <p:nvPr>
            <p:ph sz="half" idx="1"/>
          </p:nvPr>
        </p:nvSpPr>
        <p:spPr>
          <a:xfrm>
            <a:off x="788986" y="2058880"/>
            <a:ext cx="4684161" cy="4315416"/>
          </a:xfrm>
        </p:spPr>
        <p:txBody>
          <a:bodyPr>
            <a:normAutofit/>
          </a:bodyPr>
          <a:lstStyle/>
          <a:p>
            <a:pPr marL="0" indent="0">
              <a:buNone/>
            </a:pPr>
            <a:r>
              <a:rPr lang="en-US" sz="2400" dirty="0"/>
              <a:t>East Fork/Denton Creek Update</a:t>
            </a:r>
          </a:p>
          <a:p>
            <a:r>
              <a:rPr lang="en-US" sz="2200" dirty="0"/>
              <a:t>NCTCOG staff is sending letters to Grapevine and Flower Mound inviting them to join Trinity Common Vision.</a:t>
            </a:r>
          </a:p>
          <a:p>
            <a:r>
              <a:rPr lang="en-US" sz="2200" dirty="0"/>
              <a:t>The City of Mesquite is taking the East Fork resolution to a future council meeting and will discuss membership with Forney and Sunnyvale.</a:t>
            </a:r>
          </a:p>
        </p:txBody>
      </p:sp>
      <p:pic>
        <p:nvPicPr>
          <p:cNvPr id="5" name="Content Placeholder 4">
            <a:extLst>
              <a:ext uri="{FF2B5EF4-FFF2-40B4-BE49-F238E27FC236}">
                <a16:creationId xmlns:a16="http://schemas.microsoft.com/office/drawing/2014/main" id="{07D195D5-3A04-43AF-8E2B-E6FB0B666476}"/>
              </a:ext>
            </a:extLst>
          </p:cNvPr>
          <p:cNvPicPr>
            <a:picLocks noGrp="1" noChangeAspect="1"/>
          </p:cNvPicPr>
          <p:nvPr>
            <p:ph sz="half" idx="2"/>
          </p:nvPr>
        </p:nvPicPr>
        <p:blipFill>
          <a:blip r:embed="rId2"/>
          <a:stretch>
            <a:fillRect/>
          </a:stretch>
        </p:blipFill>
        <p:spPr>
          <a:xfrm>
            <a:off x="5753100" y="2058880"/>
            <a:ext cx="5991225" cy="4525457"/>
          </a:xfrm>
          <a:prstGeom prst="rect">
            <a:avLst/>
          </a:prstGeom>
        </p:spPr>
      </p:pic>
    </p:spTree>
    <p:extLst>
      <p:ext uri="{BB962C8B-B14F-4D97-AF65-F5344CB8AC3E}">
        <p14:creationId xmlns:p14="http://schemas.microsoft.com/office/powerpoint/2010/main" val="4215164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4498-4457-4399-89B1-4C614DFD37D4}"/>
              </a:ext>
            </a:extLst>
          </p:cNvPr>
          <p:cNvSpPr>
            <a:spLocks noGrp="1"/>
          </p:cNvSpPr>
          <p:nvPr>
            <p:ph type="title"/>
          </p:nvPr>
        </p:nvSpPr>
        <p:spPr>
          <a:xfrm>
            <a:off x="662609" y="200041"/>
            <a:ext cx="11065565" cy="1280890"/>
          </a:xfrm>
        </p:spPr>
        <p:txBody>
          <a:bodyPr/>
          <a:lstStyle/>
          <a:p>
            <a:pPr algn="ctr"/>
            <a:r>
              <a:rPr lang="en-US" dirty="0"/>
              <a:t>FY20 Trinity River Common Vision Work Program: Ongoing Support Activities</a:t>
            </a:r>
          </a:p>
        </p:txBody>
      </p:sp>
      <p:sp>
        <p:nvSpPr>
          <p:cNvPr id="3" name="Content Placeholder 2">
            <a:extLst>
              <a:ext uri="{FF2B5EF4-FFF2-40B4-BE49-F238E27FC236}">
                <a16:creationId xmlns:a16="http://schemas.microsoft.com/office/drawing/2014/main" id="{7E5BE91A-7112-4B4E-AA0C-31A1F0536AB1}"/>
              </a:ext>
            </a:extLst>
          </p:cNvPr>
          <p:cNvSpPr>
            <a:spLocks noGrp="1"/>
          </p:cNvSpPr>
          <p:nvPr>
            <p:ph sz="half" idx="1"/>
          </p:nvPr>
        </p:nvSpPr>
        <p:spPr>
          <a:xfrm>
            <a:off x="879683" y="1762539"/>
            <a:ext cx="4313864" cy="4895419"/>
          </a:xfrm>
        </p:spPr>
        <p:txBody>
          <a:bodyPr>
            <a:normAutofit fontScale="92500" lnSpcReduction="20000"/>
          </a:bodyPr>
          <a:lstStyle/>
          <a:p>
            <a:pPr marL="0" indent="0">
              <a:buNone/>
            </a:pPr>
            <a:r>
              <a:rPr lang="en-US" sz="2200" dirty="0"/>
              <a:t>NCTCOG Participation in the TWDB Flood Planning Process</a:t>
            </a:r>
          </a:p>
          <a:p>
            <a:r>
              <a:rPr lang="en-US" sz="2100" dirty="0"/>
              <a:t>Nominations are due to TWDB on July 2</a:t>
            </a:r>
            <a:r>
              <a:rPr lang="en-US" sz="2100" baseline="30000" dirty="0"/>
              <a:t>nd</a:t>
            </a:r>
            <a:r>
              <a:rPr lang="en-US" sz="2100" dirty="0"/>
              <a:t> for the following related to Regional Flood Planning Groups (RFPGs):</a:t>
            </a:r>
          </a:p>
          <a:p>
            <a:pPr lvl="1"/>
            <a:r>
              <a:rPr lang="en-US" sz="1900" dirty="0"/>
              <a:t>Membership of one individual in each of the </a:t>
            </a:r>
            <a:r>
              <a:rPr lang="en-US" sz="1900" dirty="0">
                <a:hlinkClick r:id="rId2"/>
              </a:rPr>
              <a:t>12 interest categories </a:t>
            </a:r>
            <a:r>
              <a:rPr lang="en-US" sz="1900" dirty="0"/>
              <a:t>for each RFPG</a:t>
            </a:r>
          </a:p>
          <a:p>
            <a:pPr lvl="2"/>
            <a:r>
              <a:rPr lang="en-US" sz="1700" dirty="0"/>
              <a:t>Edith Marvin has submitted a nomination for membership in the Environmental Interests category for the Trinity River RFPG.</a:t>
            </a:r>
          </a:p>
          <a:p>
            <a:pPr lvl="1"/>
            <a:r>
              <a:rPr lang="en-US" sz="1900" dirty="0"/>
              <a:t>RFPG Sponsor</a:t>
            </a:r>
          </a:p>
          <a:p>
            <a:pPr lvl="2"/>
            <a:r>
              <a:rPr lang="en-US" sz="1700" dirty="0"/>
              <a:t>NCTCOG has nominated itself for sponsor of the Trinity River RFPG.</a:t>
            </a:r>
          </a:p>
          <a:p>
            <a:pPr marL="0" indent="0">
              <a:buNone/>
            </a:pPr>
            <a:endParaRPr lang="en-US" dirty="0"/>
          </a:p>
        </p:txBody>
      </p:sp>
      <p:pic>
        <p:nvPicPr>
          <p:cNvPr id="8" name="Content Placeholder 7">
            <a:extLst>
              <a:ext uri="{FF2B5EF4-FFF2-40B4-BE49-F238E27FC236}">
                <a16:creationId xmlns:a16="http://schemas.microsoft.com/office/drawing/2014/main" id="{A3A359FD-B1B6-4EAB-8D8E-5F9EB814C620}"/>
              </a:ext>
            </a:extLst>
          </p:cNvPr>
          <p:cNvPicPr>
            <a:picLocks noGrp="1" noChangeAspect="1"/>
          </p:cNvPicPr>
          <p:nvPr>
            <p:ph sz="half" idx="2"/>
          </p:nvPr>
        </p:nvPicPr>
        <p:blipFill>
          <a:blip r:embed="rId3"/>
          <a:stretch>
            <a:fillRect/>
          </a:stretch>
        </p:blipFill>
        <p:spPr>
          <a:xfrm>
            <a:off x="5610450" y="2305878"/>
            <a:ext cx="6008578" cy="3379823"/>
          </a:xfrm>
          <a:prstGeom prst="rect">
            <a:avLst/>
          </a:prstGeom>
        </p:spPr>
      </p:pic>
    </p:spTree>
    <p:extLst>
      <p:ext uri="{BB962C8B-B14F-4D97-AF65-F5344CB8AC3E}">
        <p14:creationId xmlns:p14="http://schemas.microsoft.com/office/powerpoint/2010/main" val="483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4498-4457-4399-89B1-4C614DFD37D4}"/>
              </a:ext>
            </a:extLst>
          </p:cNvPr>
          <p:cNvSpPr>
            <a:spLocks noGrp="1"/>
          </p:cNvSpPr>
          <p:nvPr>
            <p:ph type="title"/>
          </p:nvPr>
        </p:nvSpPr>
        <p:spPr>
          <a:xfrm>
            <a:off x="687388" y="306333"/>
            <a:ext cx="10817225" cy="1280890"/>
          </a:xfrm>
        </p:spPr>
        <p:txBody>
          <a:bodyPr/>
          <a:lstStyle/>
          <a:p>
            <a:pPr algn="ctr"/>
            <a:r>
              <a:rPr lang="en-US" dirty="0"/>
              <a:t>FY20 Trinity River Common Vision Work Program: Ongoing Support Activities</a:t>
            </a:r>
          </a:p>
        </p:txBody>
      </p:sp>
      <p:sp>
        <p:nvSpPr>
          <p:cNvPr id="3" name="Content Placeholder 2">
            <a:extLst>
              <a:ext uri="{FF2B5EF4-FFF2-40B4-BE49-F238E27FC236}">
                <a16:creationId xmlns:a16="http://schemas.microsoft.com/office/drawing/2014/main" id="{7E5BE91A-7112-4B4E-AA0C-31A1F0536AB1}"/>
              </a:ext>
            </a:extLst>
          </p:cNvPr>
          <p:cNvSpPr>
            <a:spLocks noGrp="1"/>
          </p:cNvSpPr>
          <p:nvPr>
            <p:ph idx="1"/>
          </p:nvPr>
        </p:nvSpPr>
        <p:spPr>
          <a:xfrm>
            <a:off x="834887" y="1587223"/>
            <a:ext cx="10669725" cy="3505542"/>
          </a:xfrm>
        </p:spPr>
        <p:txBody>
          <a:bodyPr>
            <a:normAutofit lnSpcReduction="10000"/>
          </a:bodyPr>
          <a:lstStyle/>
          <a:p>
            <a:pPr marL="0" indent="0">
              <a:buNone/>
            </a:pPr>
            <a:r>
              <a:rPr lang="en-US" sz="2200" dirty="0"/>
              <a:t>OneRain Regional Flood Software</a:t>
            </a:r>
          </a:p>
          <a:p>
            <a:r>
              <a:rPr lang="en-US" sz="2100" dirty="0"/>
              <a:t>Regional software requested by FMTF in 2016. Entities currently on the common contract are McKinney, Arlington, Frisco, and TRWD. Fort Worth and Grand Prairie feed their data into the platform.</a:t>
            </a:r>
          </a:p>
          <a:p>
            <a:r>
              <a:rPr lang="en-US" sz="2100" dirty="0"/>
              <a:t>Current contract for services is through North Texas SHARE and expires July 5, 2020.</a:t>
            </a:r>
          </a:p>
          <a:p>
            <a:r>
              <a:rPr lang="en-US" sz="2100" dirty="0"/>
              <a:t>NCTCOG staff met with </a:t>
            </a:r>
            <a:r>
              <a:rPr lang="en-US" sz="2100" dirty="0" err="1"/>
              <a:t>OneRain’s</a:t>
            </a:r>
            <a:r>
              <a:rPr lang="en-US" sz="2100" dirty="0"/>
              <a:t> Product Manager on 6/25 to discuss contract renewal with a model more focused on partnership. A contract extension is anticipated to be signed in early July. Details will follow as soon as we have them.</a:t>
            </a:r>
          </a:p>
          <a:p>
            <a:pPr marL="0" indent="0">
              <a:buNone/>
            </a:pPr>
            <a:endParaRPr lang="en-US" dirty="0"/>
          </a:p>
        </p:txBody>
      </p:sp>
      <p:pic>
        <p:nvPicPr>
          <p:cNvPr id="4" name="Picture 3">
            <a:extLst>
              <a:ext uri="{FF2B5EF4-FFF2-40B4-BE49-F238E27FC236}">
                <a16:creationId xmlns:a16="http://schemas.microsoft.com/office/drawing/2014/main" id="{DD7BB4E3-CBE3-4F2E-8262-7B924DAA3ACF}"/>
              </a:ext>
            </a:extLst>
          </p:cNvPr>
          <p:cNvPicPr>
            <a:picLocks noChangeAspect="1"/>
          </p:cNvPicPr>
          <p:nvPr/>
        </p:nvPicPr>
        <p:blipFill>
          <a:blip r:embed="rId2"/>
          <a:stretch>
            <a:fillRect/>
          </a:stretch>
        </p:blipFill>
        <p:spPr>
          <a:xfrm>
            <a:off x="5226254" y="5092765"/>
            <a:ext cx="2343150" cy="1019175"/>
          </a:xfrm>
          <a:prstGeom prst="rect">
            <a:avLst/>
          </a:prstGeom>
        </p:spPr>
      </p:pic>
      <p:pic>
        <p:nvPicPr>
          <p:cNvPr id="6" name="Picture 5">
            <a:extLst>
              <a:ext uri="{FF2B5EF4-FFF2-40B4-BE49-F238E27FC236}">
                <a16:creationId xmlns:a16="http://schemas.microsoft.com/office/drawing/2014/main" id="{BA6CCB22-C36B-4D4C-9DFE-B2E8D9B0F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2765" y="4907540"/>
            <a:ext cx="4161183" cy="1204400"/>
          </a:xfrm>
          <a:prstGeom prst="rect">
            <a:avLst/>
          </a:prstGeom>
        </p:spPr>
      </p:pic>
      <p:pic>
        <p:nvPicPr>
          <p:cNvPr id="7" name="Picture 6">
            <a:extLst>
              <a:ext uri="{FF2B5EF4-FFF2-40B4-BE49-F238E27FC236}">
                <a16:creationId xmlns:a16="http://schemas.microsoft.com/office/drawing/2014/main" id="{F07F561B-BC36-4D17-AD6E-D7444DD3EAAA}"/>
              </a:ext>
            </a:extLst>
          </p:cNvPr>
          <p:cNvPicPr>
            <a:picLocks noChangeAspect="1"/>
          </p:cNvPicPr>
          <p:nvPr/>
        </p:nvPicPr>
        <p:blipFill>
          <a:blip r:embed="rId4"/>
          <a:stretch>
            <a:fillRect/>
          </a:stretch>
        </p:blipFill>
        <p:spPr>
          <a:xfrm>
            <a:off x="489005" y="5092766"/>
            <a:ext cx="4593889" cy="1019174"/>
          </a:xfrm>
          <a:prstGeom prst="rect">
            <a:avLst/>
          </a:prstGeom>
        </p:spPr>
      </p:pic>
    </p:spTree>
    <p:extLst>
      <p:ext uri="{BB962C8B-B14F-4D97-AF65-F5344CB8AC3E}">
        <p14:creationId xmlns:p14="http://schemas.microsoft.com/office/powerpoint/2010/main" val="260552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739623"/>
            <a:ext cx="5301932" cy="4661177"/>
          </a:xfrm>
        </p:spPr>
        <p:txBody>
          <a:bodyPr>
            <a:normAutofit lnSpcReduction="10000"/>
          </a:bodyPr>
          <a:lstStyle/>
          <a:p>
            <a:r>
              <a:rPr lang="en-US" sz="2000" dirty="0"/>
              <a:t>Application to USACE Silver Jackets for a Storm Shifting Study on the Upper Trinity River</a:t>
            </a:r>
          </a:p>
          <a:p>
            <a:pPr lvl="1"/>
            <a:r>
              <a:rPr lang="en-US" sz="1800" dirty="0"/>
              <a:t>Shifting/moving of large storms in the region</a:t>
            </a:r>
          </a:p>
          <a:p>
            <a:pPr lvl="1"/>
            <a:r>
              <a:rPr lang="en-US" sz="1800" dirty="0"/>
              <a:t>Utilizes existing engineering models and data to produce hypothetical scenarios</a:t>
            </a:r>
          </a:p>
          <a:p>
            <a:pPr lvl="1"/>
            <a:r>
              <a:rPr lang="en-US" sz="1800" dirty="0"/>
              <a:t>Storm/scenario selection based on collaboration between USACE, NCTCOG, and the Communities.</a:t>
            </a:r>
          </a:p>
          <a:p>
            <a:pPr lvl="1"/>
            <a:r>
              <a:rPr lang="en-US" sz="1800" dirty="0"/>
              <a:t>HEC-</a:t>
            </a:r>
            <a:r>
              <a:rPr lang="en-US" sz="1800" dirty="0" err="1"/>
              <a:t>MetVue</a:t>
            </a:r>
            <a:r>
              <a:rPr lang="en-US" sz="1800" dirty="0"/>
              <a:t> (Publicly Available)</a:t>
            </a:r>
          </a:p>
          <a:p>
            <a:pPr lvl="1"/>
            <a:r>
              <a:rPr lang="en-US" sz="1800" dirty="0"/>
              <a:t>$100,000 12 months</a:t>
            </a:r>
          </a:p>
          <a:p>
            <a:pPr lvl="1"/>
            <a:r>
              <a:rPr lang="en-US" sz="1800" dirty="0"/>
              <a:t>NCTCOG hopes to hear back on funding in July.</a:t>
            </a:r>
          </a:p>
          <a:p>
            <a:pPr marL="0" indent="0">
              <a:buNone/>
            </a:pPr>
            <a:endParaRPr lang="en-US" dirty="0"/>
          </a:p>
        </p:txBody>
      </p:sp>
      <p:pic>
        <p:nvPicPr>
          <p:cNvPr id="5" name="Picture 4"/>
          <p:cNvPicPr/>
          <p:nvPr/>
        </p:nvPicPr>
        <p:blipFill>
          <a:blip r:embed="rId2"/>
          <a:stretch>
            <a:fillRect/>
          </a:stretch>
        </p:blipFill>
        <p:spPr>
          <a:xfrm>
            <a:off x="6458498" y="2436247"/>
            <a:ext cx="5046114" cy="3267928"/>
          </a:xfrm>
          <a:prstGeom prst="rect">
            <a:avLst/>
          </a:prstGeom>
          <a:ln>
            <a:solidFill>
              <a:schemeClr val="tx1"/>
            </a:solidFill>
          </a:ln>
        </p:spPr>
      </p:pic>
      <p:sp>
        <p:nvSpPr>
          <p:cNvPr id="4" name="TextBox 3"/>
          <p:cNvSpPr txBox="1"/>
          <p:nvPr/>
        </p:nvSpPr>
        <p:spPr>
          <a:xfrm>
            <a:off x="8297574" y="5704175"/>
            <a:ext cx="2866815" cy="415498"/>
          </a:xfrm>
          <a:prstGeom prst="rect">
            <a:avLst/>
          </a:prstGeom>
          <a:noFill/>
        </p:spPr>
        <p:txBody>
          <a:bodyPr wrap="square" rtlCol="0">
            <a:spAutoFit/>
          </a:bodyPr>
          <a:lstStyle/>
          <a:p>
            <a:r>
              <a:rPr lang="en-US" sz="1050" dirty="0"/>
              <a:t>June 2000 storm transposed 15 miles North</a:t>
            </a:r>
          </a:p>
        </p:txBody>
      </p:sp>
      <p:sp>
        <p:nvSpPr>
          <p:cNvPr id="8" name="Title 1">
            <a:extLst>
              <a:ext uri="{FF2B5EF4-FFF2-40B4-BE49-F238E27FC236}">
                <a16:creationId xmlns:a16="http://schemas.microsoft.com/office/drawing/2014/main" id="{1CB4CB9B-712F-455B-828D-2A7296EFF181}"/>
              </a:ext>
            </a:extLst>
          </p:cNvPr>
          <p:cNvSpPr>
            <a:spLocks noGrp="1"/>
          </p:cNvSpPr>
          <p:nvPr>
            <p:ph type="title"/>
          </p:nvPr>
        </p:nvSpPr>
        <p:spPr>
          <a:xfrm>
            <a:off x="687388" y="306333"/>
            <a:ext cx="10817225" cy="1280890"/>
          </a:xfrm>
        </p:spPr>
        <p:txBody>
          <a:bodyPr/>
          <a:lstStyle/>
          <a:p>
            <a:pPr algn="ctr"/>
            <a:r>
              <a:rPr lang="en-US" dirty="0"/>
              <a:t>FY20 Trinity River Common Vision Work Program: Ongoing Support Activities</a:t>
            </a:r>
          </a:p>
        </p:txBody>
      </p:sp>
    </p:spTree>
    <p:extLst>
      <p:ext uri="{BB962C8B-B14F-4D97-AF65-F5344CB8AC3E}">
        <p14:creationId xmlns:p14="http://schemas.microsoft.com/office/powerpoint/2010/main" val="259997947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789</TotalTime>
  <Words>1507</Words>
  <Application>Microsoft Office PowerPoint</Application>
  <PresentationFormat>Widescreen</PresentationFormat>
  <Paragraphs>159</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Wisp</vt:lpstr>
      <vt:lpstr>Flood Management Task Force</vt:lpstr>
      <vt:lpstr>Welcome and Introductions</vt:lpstr>
      <vt:lpstr>Meeting Summary </vt:lpstr>
      <vt:lpstr>PowerPoint Presentation</vt:lpstr>
      <vt:lpstr>FY20 Trinity River Common Vision Work Program Activities Discussion</vt:lpstr>
      <vt:lpstr>FY20 Trinity River Common Vision Work Program Activities Discussion</vt:lpstr>
      <vt:lpstr>FY20 Trinity River Common Vision Work Program: Ongoing Support Activities</vt:lpstr>
      <vt:lpstr>FY20 Trinity River Common Vision Work Program: Ongoing Support Activities</vt:lpstr>
      <vt:lpstr>FY20 Trinity River Common Vision Work Program: Ongoing Support Activities</vt:lpstr>
      <vt:lpstr>FY21 Trinity River Common Vision Draft Work Program Discussion</vt:lpstr>
      <vt:lpstr>Other Program Related Efforts</vt:lpstr>
      <vt:lpstr>Other Program Related Efforts</vt:lpstr>
      <vt:lpstr>Other Program Related Efforts</vt:lpstr>
      <vt:lpstr>Other Program Related Efforts</vt:lpstr>
      <vt:lpstr>Other Program Related Efforts</vt:lpstr>
      <vt:lpstr>Corridor Development Certificate Applications</vt:lpstr>
      <vt:lpstr>Roundtable</vt:lpstr>
      <vt:lpstr>Next FMTF Meeting Date</vt:lpstr>
      <vt:lpstr>PowerPoint Presentation</vt:lpstr>
    </vt:vector>
  </TitlesOfParts>
  <Company>N.C.T.C.O.G.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Brian Geck</dc:creator>
  <cp:lastModifiedBy>Mia Brown</cp:lastModifiedBy>
  <cp:revision>79</cp:revision>
  <dcterms:created xsi:type="dcterms:W3CDTF">2016-03-25T17:51:36Z</dcterms:created>
  <dcterms:modified xsi:type="dcterms:W3CDTF">2020-06-25T22:51:14Z</dcterms:modified>
</cp:coreProperties>
</file>