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8"/>
  </p:notesMasterIdLst>
  <p:sldIdLst>
    <p:sldId id="301" r:id="rId3"/>
    <p:sldId id="389" r:id="rId4"/>
    <p:sldId id="391" r:id="rId5"/>
    <p:sldId id="373" r:id="rId6"/>
    <p:sldId id="396" r:id="rId7"/>
    <p:sldId id="383" r:id="rId8"/>
    <p:sldId id="394" r:id="rId9"/>
    <p:sldId id="390" r:id="rId10"/>
    <p:sldId id="385" r:id="rId11"/>
    <p:sldId id="387" r:id="rId12"/>
    <p:sldId id="392" r:id="rId13"/>
    <p:sldId id="395" r:id="rId14"/>
    <p:sldId id="384" r:id="rId15"/>
    <p:sldId id="318" r:id="rId16"/>
    <p:sldId id="3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1BF411-80C0-2E2F-5699-038DDE5C26FE}" name="Savannah Briscoe" initials="SB" userId="S::SBriscoe@nctcog.org::1faba327-39b3-42b7-b6e3-1890ab08c9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44B54-AA46-4FC4-B8A1-2B1E4188A7D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3BDEB-00E5-4C3C-8235-3CD6A6B41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1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C3798-6DBA-472C-B838-8FB22709EC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77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BE6FA-02FD-4F20-B860-F4EE55F7B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205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BE6FA-02FD-4F20-B860-F4EE55F7B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25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BE6FA-02FD-4F20-B860-F4EE55F7B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34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4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33719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89906A-3CED-4262-9813-93DC30FEEDD6}"/>
              </a:ext>
            </a:extLst>
          </p:cNvPr>
          <p:cNvSpPr/>
          <p:nvPr userDrawn="1"/>
        </p:nvSpPr>
        <p:spPr>
          <a:xfrm>
            <a:off x="-2535464" y="-163360"/>
            <a:ext cx="14727464" cy="7021360"/>
          </a:xfrm>
          <a:prstGeom prst="rect">
            <a:avLst/>
          </a:prstGeom>
          <a:gradFill flip="none" rotWithShape="1">
            <a:gsLst>
              <a:gs pos="0">
                <a:srgbClr val="00446A">
                  <a:alpha val="0"/>
                </a:srgbClr>
              </a:gs>
              <a:gs pos="41000">
                <a:srgbClr val="00446A">
                  <a:alpha val="56000"/>
                </a:srgbClr>
              </a:gs>
              <a:gs pos="66000">
                <a:srgbClr val="00446A"/>
              </a:gs>
              <a:gs pos="100000">
                <a:srgbClr val="00446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78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2AF2BF-58AC-4B8A-A9F6-00A06A200822}"/>
              </a:ext>
            </a:extLst>
          </p:cNvPr>
          <p:cNvCxnSpPr/>
          <p:nvPr userDrawn="1"/>
        </p:nvCxnSpPr>
        <p:spPr>
          <a:xfrm>
            <a:off x="838200" y="6184900"/>
            <a:ext cx="105156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0383DF-60EB-45B3-99B3-7BA142338F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B4C3B-F137-4638-83C9-1BFA696BFB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6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3DF98-CD98-4EE7-AF89-1383E497C3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71E64-CD64-4289-B1B4-D0CCA10FA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217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72668-67C8-4E63-9956-66D8B8EE1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8B7ED-DE02-437B-87EC-86D573193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654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6323" y="6293612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317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81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2560266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889010-E652-4594-A12C-B3E0EBB164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24387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52C67F-6BF5-4BB4-94E3-44179F075C2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29788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hart Placeholder 20">
            <a:extLst>
              <a:ext uri="{FF2B5EF4-FFF2-40B4-BE49-F238E27FC236}">
                <a16:creationId xmlns:a16="http://schemas.microsoft.com/office/drawing/2014/main" id="{B6AA9188-DF0D-4DA2-A54F-6817D4D583D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Chart Placeholder 20">
            <a:extLst>
              <a:ext uri="{FF2B5EF4-FFF2-40B4-BE49-F238E27FC236}">
                <a16:creationId xmlns:a16="http://schemas.microsoft.com/office/drawing/2014/main" id="{18EF15A2-4338-4703-8942-A6E9EC4E156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E83F7-797F-4558-8BB0-2C9FC416BB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FE2B-B635-4BC8-BD44-E28E07BAC4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96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79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55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F1F50-A513-4035-97DF-84A4B5B61D6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058E2-4BFA-4933-91E7-8A267DE131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62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33719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7D7D1D-D711-4654-AC2D-47931020E26F}"/>
              </a:ext>
            </a:extLst>
          </p:cNvPr>
          <p:cNvSpPr/>
          <p:nvPr userDrawn="1"/>
        </p:nvSpPr>
        <p:spPr>
          <a:xfrm>
            <a:off x="-2061045" y="-96254"/>
            <a:ext cx="14611351" cy="70505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8000">
                <a:srgbClr val="FFFFFF">
                  <a:alpha val="91000"/>
                </a:srgbClr>
              </a:gs>
              <a:gs pos="76000">
                <a:srgbClr val="FFFF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478403"/>
            <a:ext cx="6256054" cy="1325563"/>
          </a:xfrm>
        </p:spPr>
        <p:txBody>
          <a:bodyPr/>
          <a:lstStyle>
            <a:lvl1pPr>
              <a:defRPr lang="en-US" sz="4800" kern="1200" spc="300" smtClean="0">
                <a:solidFill>
                  <a:schemeClr val="accent1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8839" y="3816422"/>
            <a:ext cx="5990048" cy="663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327593"/>
            <a:ext cx="3716338" cy="66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0266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668949"/>
            <a:ext cx="6386287" cy="663575"/>
          </a:xfrm>
        </p:spPr>
        <p:txBody>
          <a:bodyPr/>
          <a:lstStyle>
            <a:lvl1pPr>
              <a:defRPr lang="en-US" sz="4800" kern="1200" spc="300" smtClean="0">
                <a:solidFill>
                  <a:schemeClr val="tx2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5713" y="3525476"/>
            <a:ext cx="6089800" cy="6635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134159"/>
            <a:ext cx="3716338" cy="28484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0864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D520AB-ACA4-4AEF-8866-0995A3FCA5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6072F-74CE-41B7-B6F0-17C3A8517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276125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7DE2AFA-4C5F-4DCB-AD02-5BC447042D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DBCB6-8C90-47FB-91B1-3A97383BF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291084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5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4052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666ADF-4352-4DC6-AAB3-FFA789164D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4382634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773292-416A-4DC5-8618-C851CEA95468}"/>
              </a:ext>
            </a:extLst>
          </p:cNvPr>
          <p:cNvSpPr txBox="1">
            <a:spLocks/>
          </p:cNvSpPr>
          <p:nvPr userDrawn="1"/>
        </p:nvSpPr>
        <p:spPr>
          <a:xfrm>
            <a:off x="838200" y="1470568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4B1653-56A7-4002-98AD-9A7970A7FCF2}"/>
              </a:ext>
            </a:extLst>
          </p:cNvPr>
          <p:cNvSpPr txBox="1">
            <a:spLocks/>
          </p:cNvSpPr>
          <p:nvPr userDrawn="1"/>
        </p:nvSpPr>
        <p:spPr>
          <a:xfrm>
            <a:off x="838200" y="3677670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87AB43-29F4-4031-BEBE-CB014064AC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2FAC0E-BC73-4574-8AFE-D7A4E766B2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22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663"/>
            <a:ext cx="105156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38789-F524-4828-BC27-9D4E4246A1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AA331-D59D-4888-A008-D84E46F79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2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4AA72-1627-45A6-BA7B-51E6AC5A6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6E9D-1C74-4D9D-9958-B508797A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A6C03-02D7-4D84-A73E-63A1BAE46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B0D9-3AE1-40D6-8BD7-D232A079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FAB3BCBC-A7A4-4843-91D8-C63809B9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F2578-8596-4E98-997C-B00B0719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F191B-A752-42E7-85F0-4E76AF983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7356-7375-4C62-8610-549477EB3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EAF0-4754-4BE3-A7BB-1072802F8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A6AA05DD-DA5E-471D-9E90-7CDE29EF41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2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jhathcock@nctcog.org" TargetMode="External"/><Relationship Id="rId5" Type="http://schemas.openxmlformats.org/officeDocument/2006/relationships/hyperlink" Target="mailto:sbriscoe@nctcog.org" TargetMode="External"/><Relationship Id="rId4" Type="http://schemas.openxmlformats.org/officeDocument/2006/relationships/hyperlink" Target="mailto:mjohnson@nctcog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tcog.org/trans/about/publications/pnt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ence, outdoor, grass, track&#10;&#10;Description automatically generated">
            <a:extLst>
              <a:ext uri="{FF2B5EF4-FFF2-40B4-BE49-F238E27FC236}">
                <a16:creationId xmlns:a16="http://schemas.microsoft.com/office/drawing/2014/main" id="{08A87AE8-E99C-470F-AB73-C2C5DAD71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08080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7" t="-82"/>
          <a:stretch/>
        </p:blipFill>
        <p:spPr>
          <a:xfrm>
            <a:off x="-192505" y="-163359"/>
            <a:ext cx="12361251" cy="7021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D592BC-1F32-4D29-89F4-573B5B62E7BC}"/>
              </a:ext>
            </a:extLst>
          </p:cNvPr>
          <p:cNvSpPr/>
          <p:nvPr/>
        </p:nvSpPr>
        <p:spPr>
          <a:xfrm>
            <a:off x="-192505" y="-163359"/>
            <a:ext cx="12384505" cy="7021360"/>
          </a:xfrm>
          <a:prstGeom prst="rect">
            <a:avLst/>
          </a:prstGeom>
          <a:gradFill flip="none" rotWithShape="1">
            <a:gsLst>
              <a:gs pos="0">
                <a:srgbClr val="00446A">
                  <a:alpha val="0"/>
                </a:srgbClr>
              </a:gs>
              <a:gs pos="41000">
                <a:srgbClr val="00446A">
                  <a:alpha val="56000"/>
                </a:srgbClr>
              </a:gs>
              <a:gs pos="66000">
                <a:srgbClr val="00446A"/>
              </a:gs>
              <a:gs pos="100000">
                <a:srgbClr val="00446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F67D7F-5185-49C7-9DB0-3FC5CF0B9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458" y="2682228"/>
            <a:ext cx="6256054" cy="1325563"/>
          </a:xfrm>
        </p:spPr>
        <p:txBody>
          <a:bodyPr>
            <a:noAutofit/>
          </a:bodyPr>
          <a:lstStyle/>
          <a:p>
            <a:r>
              <a:rPr lang="en-US" sz="4600" dirty="0"/>
              <a:t>Freight Program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13F93-A901-4C9C-8202-B4C5E8ADD3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2458" y="4063738"/>
            <a:ext cx="5990048" cy="663575"/>
          </a:xfrm>
        </p:spPr>
        <p:txBody>
          <a:bodyPr/>
          <a:lstStyle/>
          <a:p>
            <a:r>
              <a:rPr lang="en-US" sz="1600" dirty="0"/>
              <a:t>Savannah Briscoe | 5.14.2024</a:t>
            </a:r>
          </a:p>
          <a:p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95C48-E706-4ACB-BBC9-32D381727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82459" y="2134159"/>
            <a:ext cx="4490431" cy="663575"/>
          </a:xfrm>
        </p:spPr>
        <p:txBody>
          <a:bodyPr/>
          <a:lstStyle/>
          <a:p>
            <a:r>
              <a:rPr lang="en-US" dirty="0"/>
              <a:t>North Central Texas Council of Governments</a:t>
            </a:r>
          </a:p>
        </p:txBody>
      </p:sp>
      <p:pic>
        <p:nvPicPr>
          <p:cNvPr id="12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5036D1AA-F11B-455C-9542-15889FCC3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809" y="1565677"/>
            <a:ext cx="795788" cy="515211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8E5B103-2163-778D-DFC9-C617A69D966D}"/>
              </a:ext>
            </a:extLst>
          </p:cNvPr>
          <p:cNvSpPr txBox="1">
            <a:spLocks/>
          </p:cNvSpPr>
          <p:nvPr/>
        </p:nvSpPr>
        <p:spPr>
          <a:xfrm>
            <a:off x="5782458" y="3892285"/>
            <a:ext cx="5772233" cy="342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52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8083-1284-4AAD-A782-8ABB21F3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158" y="29516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City of Glen Rose Downtown Analysis</a:t>
            </a:r>
            <a:br>
              <a:rPr lang="en-US" sz="4400" dirty="0">
                <a:solidFill>
                  <a:schemeClr val="accent5"/>
                </a:solidFill>
                <a:latin typeface="Lato"/>
              </a:rPr>
            </a:br>
            <a:r>
              <a:rPr lang="en-US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64068-89D1-4F38-A06C-FD149F082A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27632" y="6318504"/>
            <a:ext cx="3359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3329EC9-8AF8-95BA-C96E-1EF042F34DCD}"/>
              </a:ext>
            </a:extLst>
          </p:cNvPr>
          <p:cNvSpPr txBox="1">
            <a:spLocks/>
          </p:cNvSpPr>
          <p:nvPr/>
        </p:nvSpPr>
        <p:spPr>
          <a:xfrm>
            <a:off x="654586" y="1471240"/>
            <a:ext cx="5441414" cy="3647152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Overview: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has conducted an analysis of truck movements through the downtown area.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Lato"/>
              </a:rPr>
              <a:t>This analysis includes a review of the truck traffic patterns, road conditions, and safety of the downtown area of Glen Rose.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AB50F-B4DB-BD24-6722-E74BC167A2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6" name="Picture 5" descr="A map of a neighborhood&#10;&#10;Description automatically generated">
            <a:extLst>
              <a:ext uri="{FF2B5EF4-FFF2-40B4-BE49-F238E27FC236}">
                <a16:creationId xmlns:a16="http://schemas.microsoft.com/office/drawing/2014/main" id="{EA03F6EC-1E1A-E977-C999-7D371D46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18" y="1620731"/>
            <a:ext cx="5913814" cy="332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8083-1284-4AAD-A782-8ABB21F3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en-US" dirty="0"/>
              <a:t>Rail Studies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64068-89D1-4F38-A06C-FD149F082A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27632" y="6318504"/>
            <a:ext cx="3359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3329EC9-8AF8-95BA-C96E-1EF042F34DCD}"/>
              </a:ext>
            </a:extLst>
          </p:cNvPr>
          <p:cNvSpPr txBox="1">
            <a:spLocks/>
          </p:cNvSpPr>
          <p:nvPr/>
        </p:nvSpPr>
        <p:spPr>
          <a:xfrm>
            <a:off x="643400" y="914921"/>
            <a:ext cx="5649889" cy="46935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Overview: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To analyze or review a specific rail related issue at a corridor, neighborhood or city level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57E25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Recent studies: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Victory Station Pedestrian </a:t>
            </a:r>
            <a:r>
              <a:rPr lang="en-US" sz="2400" dirty="0">
                <a:solidFill>
                  <a:schemeClr val="accent5"/>
                </a:solidFill>
                <a:latin typeface="Lato"/>
              </a:rPr>
              <a:t>Crossing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chemeClr val="accent5"/>
                </a:solidFill>
                <a:latin typeface="Lato"/>
              </a:rPr>
              <a:t>City of Fort Worth Crossing Analysis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Starting on City of Dallas Crossing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57E25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D2E-3A2F-92FB-B2FC-AB9CF65248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6" name="Picture 5" descr="A train on the tracks&#10;&#10;Description automatically generated">
            <a:extLst>
              <a:ext uri="{FF2B5EF4-FFF2-40B4-BE49-F238E27FC236}">
                <a16:creationId xmlns:a16="http://schemas.microsoft.com/office/drawing/2014/main" id="{DEB8EF5F-602F-2986-F5F7-1CCE1A105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89" y="1515594"/>
            <a:ext cx="5488331" cy="367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8083-1284-4AAD-A782-8ABB21F3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en-US" dirty="0"/>
              <a:t>Impact of Rail Crossings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64068-89D1-4F38-A06C-FD149F082A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27632" y="6318504"/>
            <a:ext cx="3359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3329EC9-8AF8-95BA-C96E-1EF042F34DCD}"/>
              </a:ext>
            </a:extLst>
          </p:cNvPr>
          <p:cNvSpPr txBox="1">
            <a:spLocks/>
          </p:cNvSpPr>
          <p:nvPr/>
        </p:nvSpPr>
        <p:spPr>
          <a:xfrm>
            <a:off x="482482" y="1555973"/>
            <a:ext cx="5649889" cy="49859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Overview: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chemeClr val="accent5"/>
                </a:solidFill>
                <a:latin typeface="Lato"/>
              </a:rPr>
              <a:t>Rail crossings are an important concern across the region.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Safety is always NCTCOG’s top priority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chemeClr val="accent5"/>
                </a:solidFill>
                <a:latin typeface="Lato"/>
              </a:rPr>
              <a:t>Blocked crossings cause safety issues and traffic concerns for drivers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The Freight Team will </a:t>
            </a:r>
            <a:r>
              <a:rPr lang="en-US" sz="2400" dirty="0">
                <a:solidFill>
                  <a:schemeClr val="accent5"/>
                </a:solidFill>
                <a:latin typeface="Lato"/>
              </a:rPr>
              <a:t>continue their efforts in outreach, education, analysis, and reviews of rail crossings to ensure safety.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57E25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D2E-3A2F-92FB-B2FC-AB9CF65248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6" name="Picture 5" descr="A train on the tracks&#10;&#10;Description automatically generated">
            <a:extLst>
              <a:ext uri="{FF2B5EF4-FFF2-40B4-BE49-F238E27FC236}">
                <a16:creationId xmlns:a16="http://schemas.microsoft.com/office/drawing/2014/main" id="{99CC8175-AC84-D66D-0A77-2D9CE0567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89" y="1378420"/>
            <a:ext cx="5649889" cy="376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8083-1284-4AAD-A782-8ABB21F3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en-US" dirty="0"/>
              <a:t>Education and Outreach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64068-89D1-4F38-A06C-FD149F082A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27632" y="6318504"/>
            <a:ext cx="3359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3329EC9-8AF8-95BA-C96E-1EF042F34DCD}"/>
              </a:ext>
            </a:extLst>
          </p:cNvPr>
          <p:cNvSpPr txBox="1">
            <a:spLocks/>
          </p:cNvSpPr>
          <p:nvPr/>
        </p:nvSpPr>
        <p:spPr>
          <a:xfrm>
            <a:off x="822960" y="1062867"/>
            <a:ext cx="5441414" cy="4539704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Freight Safety Initiative 2025: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To create a safer environment for freight and passenger movements through physical improvements and safety awareness initiatives. Last completed in 2023.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Recent Outreach Events: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Lato"/>
              </a:rPr>
              <a:t>Southwestern Rail Conference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Lato"/>
              </a:rPr>
              <a:t>Inland Port Symposium (DCCCD Cedar Valley)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Fair Park Links Public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EC203-027D-DE40-1ED6-175349BE42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462891-7723-FAD3-FAB8-4626BF8E0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934" y="1820363"/>
            <a:ext cx="5342503" cy="2844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27D6DE-3117-1CFC-B25B-E46E53A25E2A}"/>
              </a:ext>
            </a:extLst>
          </p:cNvPr>
          <p:cNvSpPr txBox="1"/>
          <p:nvPr/>
        </p:nvSpPr>
        <p:spPr>
          <a:xfrm>
            <a:off x="6553934" y="4810125"/>
            <a:ext cx="3333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</a:rPr>
              <a:t>Source: Texas Rail Advocates</a:t>
            </a:r>
          </a:p>
        </p:txBody>
      </p:sp>
    </p:spTree>
    <p:extLst>
      <p:ext uri="{BB962C8B-B14F-4D97-AF65-F5344CB8AC3E}">
        <p14:creationId xmlns:p14="http://schemas.microsoft.com/office/powerpoint/2010/main" val="8385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8083-1284-4AAD-A782-8ABB21F3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64068-89D1-4F38-A06C-FD149F082A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27632" y="6318504"/>
            <a:ext cx="3359590" cy="365125"/>
          </a:xfrm>
        </p:spPr>
        <p:txBody>
          <a:bodyPr/>
          <a:lstStyle/>
          <a:p>
            <a:r>
              <a:rPr lang="en-US" dirty="0"/>
              <a:t>NCTCOG Freight Planning Program</a:t>
            </a:r>
          </a:p>
        </p:txBody>
      </p:sp>
    </p:spTree>
    <p:extLst>
      <p:ext uri="{BB962C8B-B14F-4D97-AF65-F5344CB8AC3E}">
        <p14:creationId xmlns:p14="http://schemas.microsoft.com/office/powerpoint/2010/main" val="12134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C1FBF-9545-44A5-9B51-1659D6F4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65760"/>
            <a:ext cx="10515600" cy="701731"/>
          </a:xfrm>
        </p:spPr>
        <p:txBody>
          <a:bodyPr>
            <a:spAutoFit/>
          </a:bodyPr>
          <a:lstStyle/>
          <a:p>
            <a:r>
              <a:rPr lang="en-US" dirty="0"/>
              <a:t>CONTACT US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5731BC-EF04-4A62-B01C-85722F4F3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C6FA5-0CC2-48ED-9521-EEBCB1D27D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9" name="Graphic 8" descr="User">
            <a:extLst>
              <a:ext uri="{FF2B5EF4-FFF2-40B4-BE49-F238E27FC236}">
                <a16:creationId xmlns:a16="http://schemas.microsoft.com/office/drawing/2014/main" id="{41951A1D-6944-4AB9-AE15-371C4F805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470" y="4442295"/>
            <a:ext cx="962340" cy="962340"/>
          </a:xfrm>
          <a:prstGeom prst="rect">
            <a:avLst/>
          </a:prstGeom>
        </p:spPr>
      </p:pic>
      <p:pic>
        <p:nvPicPr>
          <p:cNvPr id="11" name="Graphic 10" descr="User">
            <a:extLst>
              <a:ext uri="{FF2B5EF4-FFF2-40B4-BE49-F238E27FC236}">
                <a16:creationId xmlns:a16="http://schemas.microsoft.com/office/drawing/2014/main" id="{276964DC-1382-4689-98BE-60C68967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6181" y="4491865"/>
            <a:ext cx="962340" cy="962340"/>
          </a:xfrm>
          <a:prstGeom prst="rect">
            <a:avLst/>
          </a:prstGeom>
        </p:spPr>
      </p:pic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66646BA4-481F-456A-8743-FC84B92231AC}"/>
              </a:ext>
            </a:extLst>
          </p:cNvPr>
          <p:cNvSpPr>
            <a:spLocks noGrp="1"/>
          </p:cNvSpPr>
          <p:nvPr/>
        </p:nvSpPr>
        <p:spPr>
          <a:xfrm>
            <a:off x="1401529" y="1715975"/>
            <a:ext cx="4715808" cy="128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DF1208A3-7662-DFC0-9423-F3392AA93BA0}"/>
              </a:ext>
            </a:extLst>
          </p:cNvPr>
          <p:cNvSpPr>
            <a:spLocks noGrp="1"/>
          </p:cNvSpPr>
          <p:nvPr/>
        </p:nvSpPr>
        <p:spPr>
          <a:xfrm>
            <a:off x="7312023" y="4331407"/>
            <a:ext cx="4715808" cy="128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Mike Johnson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Principal Transportation Planner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ato"/>
                <a:hlinkClick r:id="rId4"/>
              </a:rPr>
              <a:t>mjohnson@nctcog.org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ato"/>
              </a:rPr>
              <a:t> 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| 817-695-9160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</a:endParaRPr>
          </a:p>
        </p:txBody>
      </p:sp>
      <p:pic>
        <p:nvPicPr>
          <p:cNvPr id="6" name="Graphic 5" descr="User">
            <a:extLst>
              <a:ext uri="{FF2B5EF4-FFF2-40B4-BE49-F238E27FC236}">
                <a16:creationId xmlns:a16="http://schemas.microsoft.com/office/drawing/2014/main" id="{17A7E281-B047-66D1-4A62-BA6A9B476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3633" y="1941518"/>
            <a:ext cx="962340" cy="962340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2D1DF67A-57EC-109A-6866-124CA5D09AA0}"/>
              </a:ext>
            </a:extLst>
          </p:cNvPr>
          <p:cNvSpPr>
            <a:spLocks noGrp="1"/>
          </p:cNvSpPr>
          <p:nvPr/>
        </p:nvSpPr>
        <p:spPr>
          <a:xfrm>
            <a:off x="7476192" y="1715975"/>
            <a:ext cx="4715808" cy="128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5A91E8-4769-F58E-1EA6-946526791F19}"/>
              </a:ext>
            </a:extLst>
          </p:cNvPr>
          <p:cNvSpPr>
            <a:spLocks noGrp="1"/>
          </p:cNvSpPr>
          <p:nvPr/>
        </p:nvSpPr>
        <p:spPr>
          <a:xfrm>
            <a:off x="4170222" y="1884964"/>
            <a:ext cx="4715808" cy="1283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Savannah Briscoe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Transportation Planner</a:t>
            </a:r>
            <a:endParaRPr lang="nn-NO" sz="2000" dirty="0">
              <a:solidFill>
                <a:prstClr val="white"/>
              </a:solidFill>
              <a:latin typeface="Lato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sz="2000" dirty="0">
                <a:solidFill>
                  <a:srgbClr val="8EAADB"/>
                </a:solidFill>
                <a:latin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sbriscoe@nctcog.org</a:t>
            </a:r>
            <a:r>
              <a:rPr lang="nn-NO" sz="2000" dirty="0">
                <a:solidFill>
                  <a:prstClr val="white"/>
                </a:solidFill>
                <a:latin typeface="Lato"/>
              </a:rPr>
              <a:t> 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| </a:t>
            </a:r>
            <a:r>
              <a:rPr lang="en-US" sz="2000" dirty="0">
                <a:solidFill>
                  <a:schemeClr val="accent5"/>
                </a:solidFill>
              </a:rPr>
              <a:t>817- 608-2347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2678E-8484-8C5B-DA17-8C729751B860}"/>
              </a:ext>
            </a:extLst>
          </p:cNvPr>
          <p:cNvSpPr txBox="1"/>
          <p:nvPr/>
        </p:nvSpPr>
        <p:spPr>
          <a:xfrm>
            <a:off x="1353312" y="4434854"/>
            <a:ext cx="4568094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Jeff Hathcock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Program Manager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ato"/>
                <a:hlinkClick r:id="rId6"/>
              </a:rPr>
              <a:t>jhathcock@nctcog.org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ato"/>
              </a:rPr>
              <a:t> 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| 817-608-2354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862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8083-1284-4AAD-A782-8ABB21F3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en-US" dirty="0"/>
              <a:t>Freight Program Update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64068-89D1-4F38-A06C-FD149F082A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27632" y="6318504"/>
            <a:ext cx="3359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3329EC9-8AF8-95BA-C96E-1EF042F34DCD}"/>
              </a:ext>
            </a:extLst>
          </p:cNvPr>
          <p:cNvSpPr txBox="1">
            <a:spLocks/>
          </p:cNvSpPr>
          <p:nvPr/>
        </p:nvSpPr>
        <p:spPr>
          <a:xfrm>
            <a:off x="6060141" y="1119375"/>
            <a:ext cx="5100918" cy="35855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Topics: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Lato"/>
              </a:rPr>
              <a:t>Progress North Texas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NT MOVES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Regional Rail Information Systems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Lato"/>
              </a:rPr>
              <a:t>Grant Efforts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Corridor Studies</a:t>
            </a:r>
            <a:endParaRPr lang="en-US" sz="2400" dirty="0">
              <a:solidFill>
                <a:prstClr val="white"/>
              </a:solidFill>
              <a:latin typeface="Lato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Rail Studies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Lato"/>
              </a:rPr>
              <a:t>Education and Outreach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FE80D-D528-BEA6-686C-A595F6138B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1788AF3F-8E8A-1FBA-E560-5B2E0D070479}"/>
              </a:ext>
            </a:extLst>
          </p:cNvPr>
          <p:cNvSpPr txBox="1">
            <a:spLocks/>
          </p:cNvSpPr>
          <p:nvPr/>
        </p:nvSpPr>
        <p:spPr>
          <a:xfrm>
            <a:off x="865094" y="1119375"/>
            <a:ext cx="4742492" cy="49090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Goals: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Improve freight traffic to, from, and within the region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Promote safety, mobility, and accessibility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Reduce the air quality impacts of freight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Seek freight community participation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Incorporate freight considerations in transportation projects</a:t>
            </a:r>
          </a:p>
        </p:txBody>
      </p:sp>
    </p:spTree>
    <p:extLst>
      <p:ext uri="{BB962C8B-B14F-4D97-AF65-F5344CB8AC3E}">
        <p14:creationId xmlns:p14="http://schemas.microsoft.com/office/powerpoint/2010/main" val="205136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8083-1284-4AAD-A782-8ABB21F3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en-US" dirty="0"/>
              <a:t>Progress North Texas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64068-89D1-4F38-A06C-FD149F082A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27632" y="6318504"/>
            <a:ext cx="3359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3329EC9-8AF8-95BA-C96E-1EF042F34DCD}"/>
              </a:ext>
            </a:extLst>
          </p:cNvPr>
          <p:cNvSpPr txBox="1">
            <a:spLocks/>
          </p:cNvSpPr>
          <p:nvPr/>
        </p:nvSpPr>
        <p:spPr>
          <a:xfrm>
            <a:off x="654585" y="930310"/>
            <a:ext cx="6479639" cy="49090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Purpose: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/>
              <a:t>Annual report, summarizing transportation system performance, recent accomplishments and next steps for transportation plans, projects and policies.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Key Takeaways: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Lato"/>
              </a:rPr>
              <a:t>Progress on freight items such as Truck Travel Time Reliability, NT Moves, At Grade Crossing Incidents and the Freight Safety Initiative are highlighted.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i="1" u="sng" dirty="0">
              <a:solidFill>
                <a:prstClr val="white"/>
              </a:solidFill>
              <a:latin typeface="Lato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/>
              <a:t>Published in early June 2024.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FE80D-D528-BEA6-686C-A595F6138B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8705E-ABF2-4D96-4913-8AA51338F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248" y="800665"/>
            <a:ext cx="3694552" cy="4803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65CAF0-5C4E-03C8-07C0-597BBDAB0026}"/>
              </a:ext>
            </a:extLst>
          </p:cNvPr>
          <p:cNvSpPr txBox="1"/>
          <p:nvPr/>
        </p:nvSpPr>
        <p:spPr>
          <a:xfrm>
            <a:off x="7999902" y="5626448"/>
            <a:ext cx="36945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000" b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Link- </a:t>
            </a:r>
            <a:r>
              <a:rPr lang="en-US" sz="1000" dirty="0">
                <a:hlinkClick r:id="rId3"/>
              </a:rPr>
              <a:t>North Central Texas Council of Governments - Progress North Texas (nctcog.org</a:t>
            </a:r>
            <a:r>
              <a:rPr lang="en-US" sz="1200" dirty="0">
                <a:hlinkClick r:id="rId3"/>
              </a:rPr>
              <a:t>)</a:t>
            </a:r>
            <a:endParaRPr kumimoji="0" lang="en-US" sz="1200" b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6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6D609A-11EC-426E-8C99-E9E87D9FF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267" y="1082204"/>
            <a:ext cx="4846320" cy="4539704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1"/>
                </a:solidFill>
                <a:latin typeface="+mn-lt"/>
              </a:rPr>
              <a:t>Project Overview: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0" dirty="0">
                <a:latin typeface="+mn-lt"/>
              </a:rPr>
              <a:t>Collaborative effort between NCTCOG, DART, TM, and TRE to increase regional freight and passenger mobility. Partially funded by a BUILD grant.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1"/>
                </a:solidFill>
                <a:latin typeface="+mn-lt"/>
              </a:rPr>
              <a:t>Projects: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latin typeface="+mn-lt"/>
              </a:rPr>
              <a:t>Double Track Medical Market Center to Stemmons Freeway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latin typeface="+mn-lt"/>
              </a:rPr>
              <a:t>Double Track Handley </a:t>
            </a:r>
            <a:r>
              <a:rPr lang="en-US" sz="2200" b="0" dirty="0" err="1">
                <a:latin typeface="+mn-lt"/>
              </a:rPr>
              <a:t>Ederville</a:t>
            </a:r>
            <a:r>
              <a:rPr lang="en-US" sz="2200" b="0" dirty="0">
                <a:latin typeface="+mn-lt"/>
              </a:rPr>
              <a:t> Road to Precinct Line Road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0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E79293-546D-49BA-9319-4F625C92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65760"/>
            <a:ext cx="10628949" cy="646331"/>
          </a:xfrm>
        </p:spPr>
        <p:txBody>
          <a:bodyPr wrap="square">
            <a:spAutoFit/>
          </a:bodyPr>
          <a:lstStyle/>
          <a:p>
            <a:r>
              <a:rPr lang="en-US" sz="4000" dirty="0"/>
              <a:t>NT MOVES – Double Track Projects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A96172E-E65D-4B01-8EBE-7D00119FF268}"/>
              </a:ext>
            </a:extLst>
          </p:cNvPr>
          <p:cNvSpPr txBox="1">
            <a:spLocks/>
          </p:cNvSpPr>
          <p:nvPr/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32BD92-32A3-59CF-EE3F-2ABCE8C66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982" y="1635712"/>
            <a:ext cx="6280967" cy="3586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696D0-BD6D-E4B1-F77F-6EA988040A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4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6D609A-11EC-426E-8C99-E9E87D9FF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725" y="1284386"/>
            <a:ext cx="4846320" cy="3185487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1"/>
                </a:solidFill>
                <a:latin typeface="+mn-lt"/>
              </a:rPr>
              <a:t>Project Overview: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accent5"/>
                </a:solidFill>
                <a:latin typeface="+mn-lt"/>
              </a:rPr>
              <a:t>Both double tracking projects have entered final design.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0" dirty="0">
              <a:solidFill>
                <a:schemeClr val="accent5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accent5"/>
                </a:solidFill>
                <a:latin typeface="+mn-lt"/>
              </a:rPr>
              <a:t>Both projects will begin construction in the spring of 2025.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200" dirty="0">
              <a:solidFill>
                <a:schemeClr val="accent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0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E79293-546D-49BA-9319-4F625C92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65760"/>
            <a:ext cx="10628949" cy="646331"/>
          </a:xfrm>
        </p:spPr>
        <p:txBody>
          <a:bodyPr wrap="square">
            <a:spAutoFit/>
          </a:bodyPr>
          <a:lstStyle/>
          <a:p>
            <a:r>
              <a:rPr lang="en-US" sz="4000" dirty="0"/>
              <a:t>NT MOVES – Double Track Project Updates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A96172E-E65D-4B01-8EBE-7D00119FF268}"/>
              </a:ext>
            </a:extLst>
          </p:cNvPr>
          <p:cNvSpPr txBox="1">
            <a:spLocks/>
          </p:cNvSpPr>
          <p:nvPr/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696D0-BD6D-E4B1-F77F-6EA988040A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C7D67-778A-9DD3-850E-EF6C668BCE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1121" r="3198" b="1209"/>
          <a:stretch/>
        </p:blipFill>
        <p:spPr>
          <a:xfrm>
            <a:off x="6052722" y="1266576"/>
            <a:ext cx="5490553" cy="3222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61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8083-1284-4AAD-A782-8ABB21F3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en-US" dirty="0"/>
              <a:t>Regional Rail Information System (RRIS)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64068-89D1-4F38-A06C-FD149F082A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27632" y="6318504"/>
            <a:ext cx="3359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3329EC9-8AF8-95BA-C96E-1EF042F34DCD}"/>
              </a:ext>
            </a:extLst>
          </p:cNvPr>
          <p:cNvSpPr txBox="1">
            <a:spLocks/>
          </p:cNvSpPr>
          <p:nvPr/>
        </p:nvSpPr>
        <p:spPr>
          <a:xfrm>
            <a:off x="822960" y="1062867"/>
            <a:ext cx="6665976" cy="46166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Purpose: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To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maximize efficiency on freight and passenger rail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networks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by enabling participating rail agencies to exchange timely, accurate, and actionable info on train movements in the region.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How it helps: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Addresses constraints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Improve freight rail mobility and reliability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Finds opportunities to add new freight and passenger rail service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Improve rail forecast modeling</a:t>
            </a:r>
          </a:p>
        </p:txBody>
      </p:sp>
      <p:pic>
        <p:nvPicPr>
          <p:cNvPr id="6" name="Graphic 5" descr="Connections outline">
            <a:extLst>
              <a:ext uri="{FF2B5EF4-FFF2-40B4-BE49-F238E27FC236}">
                <a16:creationId xmlns:a16="http://schemas.microsoft.com/office/drawing/2014/main" id="{D96B67CF-39CF-8E2D-4313-C9E3B256F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8936" y="1388367"/>
            <a:ext cx="4475181" cy="44751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CFA88-BE5B-ED5D-00E0-58D93806C3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32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6D609A-11EC-426E-8C99-E9E87D9FF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317" y="688925"/>
            <a:ext cx="4846320" cy="6035498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1"/>
                </a:solidFill>
                <a:latin typeface="+mn-lt"/>
              </a:rPr>
              <a:t>Project Overview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5"/>
                </a:solidFill>
                <a:latin typeface="+mn-lt"/>
              </a:rPr>
              <a:t>Working with </a:t>
            </a:r>
            <a:r>
              <a:rPr lang="en-US" b="0" dirty="0" err="1">
                <a:solidFill>
                  <a:schemeClr val="accent5"/>
                </a:solidFill>
                <a:latin typeface="+mn-lt"/>
              </a:rPr>
              <a:t>Railinc</a:t>
            </a:r>
            <a:r>
              <a:rPr lang="en-US" b="0" dirty="0">
                <a:solidFill>
                  <a:schemeClr val="accent5"/>
                </a:solidFill>
                <a:latin typeface="+mn-lt"/>
              </a:rPr>
              <a:t> to develop this technology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In use in the Greater Chicago Area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Technology-based innovative response to maximizing efficiency on shared use freight and passenger rail networks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Will enable all rail agencies to exchange timely, accurate, and actionable information on train movements in the region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200" dirty="0">
              <a:solidFill>
                <a:schemeClr val="accent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0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E79293-546D-49BA-9319-4F625C92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65760"/>
            <a:ext cx="1062894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Clear Path Technology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A96172E-E65D-4B01-8EBE-7D00119FF268}"/>
              </a:ext>
            </a:extLst>
          </p:cNvPr>
          <p:cNvSpPr txBox="1">
            <a:spLocks/>
          </p:cNvSpPr>
          <p:nvPr/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696D0-BD6D-E4B1-F77F-6EA988040A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D502D-8E53-A542-675C-5A8A2D27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809" y="1613234"/>
            <a:ext cx="5043975" cy="3472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CED02-4AC2-06D6-27EA-2BF4DA14815B}"/>
              </a:ext>
            </a:extLst>
          </p:cNvPr>
          <p:cNvSpPr txBox="1"/>
          <p:nvPr/>
        </p:nvSpPr>
        <p:spPr>
          <a:xfrm>
            <a:off x="6934940" y="5100414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5"/>
                </a:solidFill>
                <a:latin typeface="+mj-lt"/>
              </a:rPr>
              <a:t>Courtesy of </a:t>
            </a:r>
            <a:r>
              <a:rPr lang="en-US" sz="1100" dirty="0" err="1">
                <a:solidFill>
                  <a:schemeClr val="accent5"/>
                </a:solidFill>
                <a:latin typeface="+mj-lt"/>
              </a:rPr>
              <a:t>Railinc</a:t>
            </a:r>
            <a:endParaRPr lang="en-US" sz="1100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206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8083-1284-4AAD-A782-8ABB21F3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en-US" dirty="0"/>
              <a:t>Grant Efforts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64068-89D1-4F38-A06C-FD149F082A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27632" y="6318504"/>
            <a:ext cx="3359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3329EC9-8AF8-95BA-C96E-1EF042F34DCD}"/>
              </a:ext>
            </a:extLst>
          </p:cNvPr>
          <p:cNvSpPr txBox="1">
            <a:spLocks/>
          </p:cNvSpPr>
          <p:nvPr/>
        </p:nvSpPr>
        <p:spPr>
          <a:xfrm>
            <a:off x="822960" y="1062867"/>
            <a:ext cx="5441414" cy="5139869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Overview: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Assisting with various grants including the INFRA Grant and Railroad Crossing Elimination Grants (RCEP).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Upcoming Grants: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RCEP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Notice of Funding Opportunity is expected later this month.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Potential RCEP Projects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Prairie Creek Road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Bonds Ranch Road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Ennis Avenue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70F31-EBDA-4F35-782E-BD796BCDB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6" name="Picture 5" descr="A close-up of a map&#10;&#10;Description automatically generated">
            <a:extLst>
              <a:ext uri="{FF2B5EF4-FFF2-40B4-BE49-F238E27FC236}">
                <a16:creationId xmlns:a16="http://schemas.microsoft.com/office/drawing/2014/main" id="{DE129AAC-2A50-584A-CBAD-FF38B5B9F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87" y="1325563"/>
            <a:ext cx="5441414" cy="4204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32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8083-1284-4AAD-A782-8ABB21F3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en-US" dirty="0"/>
              <a:t>Corridor Studies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64068-89D1-4F38-A06C-FD149F082A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27632" y="6318504"/>
            <a:ext cx="3359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Freight Planning Program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3329EC9-8AF8-95BA-C96E-1EF042F34DCD}"/>
              </a:ext>
            </a:extLst>
          </p:cNvPr>
          <p:cNvSpPr txBox="1">
            <a:spLocks/>
          </p:cNvSpPr>
          <p:nvPr/>
        </p:nvSpPr>
        <p:spPr>
          <a:xfrm>
            <a:off x="482482" y="1083597"/>
            <a:ext cx="5649889" cy="38779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Overview: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To analyze or review a specific freight related issue at a corridor, neighborhood or city level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7E2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Recent studies: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chemeClr val="accent5"/>
                </a:solidFill>
                <a:latin typeface="Lato"/>
              </a:rPr>
              <a:t>City of Glen Rose Downtown Analysis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Lancaster Truck Route Study Phase II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Lato"/>
              </a:rPr>
              <a:t>City of Dallas Fair Park Links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Lato"/>
              </a:rPr>
              <a:t>At Grade Crossing Studies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D2E-3A2F-92FB-B2FC-AB9CF65248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0BCDA-635A-3E89-192D-7EDF1BE97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63" y="1154088"/>
            <a:ext cx="5723966" cy="4421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4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ver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darktheme" id="{F23785D3-C633-4717-81AC-4E9162701B7E}" vid="{A1D093F2-84F6-4FFA-85F8-923ACCEAB9D7}"/>
    </a:ext>
  </a:extLst>
</a:theme>
</file>

<file path=ppt/theme/theme2.xml><?xml version="1.0" encoding="utf-8"?>
<a:theme xmlns:a="http://schemas.openxmlformats.org/drawingml/2006/main" name="Blue Background">
  <a:themeElements>
    <a:clrScheme name="Strat Comm">
      <a:dk1>
        <a:srgbClr val="00446A"/>
      </a:dk1>
      <a:lt1>
        <a:sysClr val="window" lastClr="FFFFFF"/>
      </a:lt1>
      <a:dk2>
        <a:srgbClr val="00446A"/>
      </a:dk2>
      <a:lt2>
        <a:srgbClr val="FFFFFF"/>
      </a:lt2>
      <a:accent1>
        <a:srgbClr val="F57E25"/>
      </a:accent1>
      <a:accent2>
        <a:srgbClr val="CAA22C"/>
      </a:accent2>
      <a:accent3>
        <a:srgbClr val="A5A5A5"/>
      </a:accent3>
      <a:accent4>
        <a:srgbClr val="00446A"/>
      </a:accent4>
      <a:accent5>
        <a:srgbClr val="FFFFFF"/>
      </a:accent5>
      <a:accent6>
        <a:srgbClr val="969696"/>
      </a:accent6>
      <a:hlink>
        <a:srgbClr val="8EAADB"/>
      </a:hlink>
      <a:folHlink>
        <a:srgbClr val="8EAADB"/>
      </a:folHlink>
    </a:clrScheme>
    <a:fontScheme name="Strat Comm Fonts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darktheme" id="{F23785D3-C633-4717-81AC-4E9162701B7E}" vid="{98E8486C-489F-45D4-ADBE-E4EE059D614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061e953-577f-44bc-90d4-dd6552c79708}" enabled="1" method="Privileged" siteId="{2f5e7ebc-22b0-4fbe-934c-aabddb4e29b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758</Words>
  <Application>Microsoft Office PowerPoint</Application>
  <PresentationFormat>Widescreen</PresentationFormat>
  <Paragraphs>142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Lato</vt:lpstr>
      <vt:lpstr>Raleway</vt:lpstr>
      <vt:lpstr>Raleway SemiBold</vt:lpstr>
      <vt:lpstr>Covers</vt:lpstr>
      <vt:lpstr>Blue Background</vt:lpstr>
      <vt:lpstr>Freight Program Update</vt:lpstr>
      <vt:lpstr>Freight Program Update</vt:lpstr>
      <vt:lpstr>Progress North Texas </vt:lpstr>
      <vt:lpstr>NT MOVES – Double Track Projects</vt:lpstr>
      <vt:lpstr>NT MOVES – Double Track Project Updates</vt:lpstr>
      <vt:lpstr>Regional Rail Information System (RRIS)</vt:lpstr>
      <vt:lpstr>Clear Path Technology</vt:lpstr>
      <vt:lpstr>Grant Efforts</vt:lpstr>
      <vt:lpstr>Corridor Studies</vt:lpstr>
      <vt:lpstr>City of Glen Rose Downtown Analysis  </vt:lpstr>
      <vt:lpstr>Rail Studies</vt:lpstr>
      <vt:lpstr>Impact of Rail Crossings </vt:lpstr>
      <vt:lpstr>Education and Outreach</vt:lpstr>
      <vt:lpstr>Questions</vt:lpstr>
      <vt:lpstr>CONTACT US</vt:lpstr>
    </vt:vector>
  </TitlesOfParts>
  <Company>North Central Texas Council of Governments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Freight Program Update</dc:title>
  <dc:creator>Savannah Briscoe</dc:creator>
  <cp:lastModifiedBy>Savannah Briscoe</cp:lastModifiedBy>
  <cp:revision>9</cp:revision>
  <dcterms:created xsi:type="dcterms:W3CDTF">2024-05-08T17:12:43Z</dcterms:created>
  <dcterms:modified xsi:type="dcterms:W3CDTF">2024-05-15T13:35:08Z</dcterms:modified>
</cp:coreProperties>
</file>