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3"/>
  </p:notesMasterIdLst>
  <p:sldIdLst>
    <p:sldId id="256" r:id="rId2"/>
    <p:sldId id="257" r:id="rId3"/>
    <p:sldId id="259" r:id="rId4"/>
    <p:sldId id="264" r:id="rId5"/>
    <p:sldId id="260" r:id="rId6"/>
    <p:sldId id="261" r:id="rId7"/>
    <p:sldId id="262" r:id="rId8"/>
    <p:sldId id="263" r:id="rId9"/>
    <p:sldId id="265" r:id="rId10"/>
    <p:sldId id="266"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186" autoAdjust="0"/>
  </p:normalViewPr>
  <p:slideViewPr>
    <p:cSldViewPr snapToGrid="0">
      <p:cViewPr varScale="1">
        <p:scale>
          <a:sx n="56" d="100"/>
          <a:sy n="56" d="100"/>
        </p:scale>
        <p:origin x="22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13287-E408-4A5A-A42B-BD63732529A3}"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557717CD-C759-4349-B097-CF89ADF3820C}">
      <dgm:prSet phldrT="[Text]"/>
      <dgm:spPr>
        <a:solidFill>
          <a:schemeClr val="bg2">
            <a:lumMod val="25000"/>
          </a:schemeClr>
        </a:solidFill>
      </dgm:spPr>
      <dgm:t>
        <a:bodyPr/>
        <a:lstStyle/>
        <a:p>
          <a:r>
            <a:rPr lang="en-US" dirty="0" smtClean="0"/>
            <a:t>2003</a:t>
          </a:r>
          <a:endParaRPr lang="en-US" dirty="0"/>
        </a:p>
      </dgm:t>
    </dgm:pt>
    <dgm:pt modelId="{723F097D-0525-4868-93BD-570FFF30A9D6}" type="parTrans" cxnId="{142048A6-57BF-4B5E-86B9-CC139732C5C5}">
      <dgm:prSet/>
      <dgm:spPr/>
      <dgm:t>
        <a:bodyPr/>
        <a:lstStyle/>
        <a:p>
          <a:endParaRPr lang="en-US"/>
        </a:p>
      </dgm:t>
    </dgm:pt>
    <dgm:pt modelId="{110CE0E0-09BE-43E7-8D0E-E8826F2492FC}" type="sibTrans" cxnId="{142048A6-57BF-4B5E-86B9-CC139732C5C5}">
      <dgm:prSet/>
      <dgm:spPr/>
      <dgm:t>
        <a:bodyPr/>
        <a:lstStyle/>
        <a:p>
          <a:endParaRPr lang="en-US"/>
        </a:p>
      </dgm:t>
    </dgm:pt>
    <dgm:pt modelId="{0BAB54A5-EA31-4D48-B329-582E9BF41FE4}">
      <dgm:prSet phldrT="[Text]"/>
      <dgm:spPr/>
      <dgm:t>
        <a:bodyPr/>
        <a:lstStyle/>
        <a:p>
          <a:r>
            <a:rPr lang="en-US" dirty="0" smtClean="0"/>
            <a:t>NCTCOG Public Works Council develops “Public Right of Way Management Suggestions for Local Governments.”</a:t>
          </a:r>
          <a:endParaRPr lang="en-US" dirty="0"/>
        </a:p>
      </dgm:t>
    </dgm:pt>
    <dgm:pt modelId="{54E1D4F1-3039-4618-ADE2-56826B7BDCCC}" type="parTrans" cxnId="{783CDEE7-038F-4055-9073-34CB529D2C8C}">
      <dgm:prSet/>
      <dgm:spPr/>
      <dgm:t>
        <a:bodyPr/>
        <a:lstStyle/>
        <a:p>
          <a:endParaRPr lang="en-US"/>
        </a:p>
      </dgm:t>
    </dgm:pt>
    <dgm:pt modelId="{F12A25CC-7DF8-4DFF-A2FB-8274D6B32D75}" type="sibTrans" cxnId="{783CDEE7-038F-4055-9073-34CB529D2C8C}">
      <dgm:prSet/>
      <dgm:spPr/>
      <dgm:t>
        <a:bodyPr/>
        <a:lstStyle/>
        <a:p>
          <a:endParaRPr lang="en-US"/>
        </a:p>
      </dgm:t>
    </dgm:pt>
    <dgm:pt modelId="{9A38E623-C155-4A3C-9687-6C0B3436445A}">
      <dgm:prSet phldrT="[Text]"/>
      <dgm:spPr>
        <a:solidFill>
          <a:schemeClr val="bg2">
            <a:lumMod val="25000"/>
          </a:schemeClr>
        </a:solidFill>
      </dgm:spPr>
      <dgm:t>
        <a:bodyPr/>
        <a:lstStyle/>
        <a:p>
          <a:r>
            <a:rPr lang="en-US" dirty="0" smtClean="0"/>
            <a:t>2008</a:t>
          </a:r>
          <a:endParaRPr lang="en-US" dirty="0"/>
        </a:p>
      </dgm:t>
    </dgm:pt>
    <dgm:pt modelId="{5B54F716-AC81-440A-8040-867D8312BB1C}" type="parTrans" cxnId="{F9597BA4-DA54-472C-ABCF-20FF2CA455D7}">
      <dgm:prSet/>
      <dgm:spPr/>
      <dgm:t>
        <a:bodyPr/>
        <a:lstStyle/>
        <a:p>
          <a:endParaRPr lang="en-US"/>
        </a:p>
      </dgm:t>
    </dgm:pt>
    <dgm:pt modelId="{93A3CA80-CDA8-481F-9FD6-6AC6B139F17A}" type="sibTrans" cxnId="{F9597BA4-DA54-472C-ABCF-20FF2CA455D7}">
      <dgm:prSet/>
      <dgm:spPr/>
      <dgm:t>
        <a:bodyPr/>
        <a:lstStyle/>
        <a:p>
          <a:endParaRPr lang="en-US"/>
        </a:p>
      </dgm:t>
    </dgm:pt>
    <dgm:pt modelId="{54392903-D438-4505-9377-BC2A1618E0E7}">
      <dgm:prSet phldrT="[Text]"/>
      <dgm:spPr/>
      <dgm:t>
        <a:bodyPr/>
        <a:lstStyle/>
        <a:p>
          <a:r>
            <a:rPr lang="en-US" dirty="0" smtClean="0"/>
            <a:t>ASCE gives America’s infrastructure a “D” and roads a “D minus.” PWC takes action by creating locally-oriented group called Sustainable Public Rights Of Way. </a:t>
          </a:r>
          <a:endParaRPr lang="en-US" dirty="0"/>
        </a:p>
      </dgm:t>
    </dgm:pt>
    <dgm:pt modelId="{40F19B59-5C33-456C-B3F7-B8CF549C6BBF}" type="parTrans" cxnId="{C0C752ED-C49A-4C9B-BC7F-3C4E51419D4D}">
      <dgm:prSet/>
      <dgm:spPr/>
      <dgm:t>
        <a:bodyPr/>
        <a:lstStyle/>
        <a:p>
          <a:endParaRPr lang="en-US"/>
        </a:p>
      </dgm:t>
    </dgm:pt>
    <dgm:pt modelId="{238297C7-AE01-4BCE-AFB8-9049A1EE2671}" type="sibTrans" cxnId="{C0C752ED-C49A-4C9B-BC7F-3C4E51419D4D}">
      <dgm:prSet/>
      <dgm:spPr/>
      <dgm:t>
        <a:bodyPr/>
        <a:lstStyle/>
        <a:p>
          <a:endParaRPr lang="en-US"/>
        </a:p>
      </dgm:t>
    </dgm:pt>
    <dgm:pt modelId="{94A686E9-C0F1-4F0D-A88A-3E4B2334A1B3}">
      <dgm:prSet phldrT="[Text]"/>
      <dgm:spPr>
        <a:solidFill>
          <a:schemeClr val="bg2">
            <a:lumMod val="25000"/>
          </a:schemeClr>
        </a:solidFill>
      </dgm:spPr>
      <dgm:t>
        <a:bodyPr/>
        <a:lstStyle/>
        <a:p>
          <a:r>
            <a:rPr lang="en-US" dirty="0" smtClean="0"/>
            <a:t>2014</a:t>
          </a:r>
          <a:endParaRPr lang="en-US" dirty="0"/>
        </a:p>
      </dgm:t>
    </dgm:pt>
    <dgm:pt modelId="{6509B23D-5698-4779-BF2A-71285ED80BF8}" type="parTrans" cxnId="{939DA2C4-1C2F-4CF2-832B-7B90D7374120}">
      <dgm:prSet/>
      <dgm:spPr/>
      <dgm:t>
        <a:bodyPr/>
        <a:lstStyle/>
        <a:p>
          <a:endParaRPr lang="en-US"/>
        </a:p>
      </dgm:t>
    </dgm:pt>
    <dgm:pt modelId="{AD45F888-D7D8-496A-87E9-905666355D45}" type="sibTrans" cxnId="{939DA2C4-1C2F-4CF2-832B-7B90D7374120}">
      <dgm:prSet/>
      <dgm:spPr/>
      <dgm:t>
        <a:bodyPr/>
        <a:lstStyle/>
        <a:p>
          <a:endParaRPr lang="en-US"/>
        </a:p>
      </dgm:t>
    </dgm:pt>
    <dgm:pt modelId="{D3DCDD97-01F3-4830-8FEA-D8833DC93971}">
      <dgm:prSet phldrT="[Text]"/>
      <dgm:spPr/>
      <dgm:t>
        <a:bodyPr/>
        <a:lstStyle/>
        <a:p>
          <a:r>
            <a:rPr lang="en-US" dirty="0" smtClean="0"/>
            <a:t>NCTCOG holds the first SPROW Education Forum. Educational events have been the primary work program item since 2014. </a:t>
          </a:r>
          <a:endParaRPr lang="en-US" dirty="0"/>
        </a:p>
      </dgm:t>
    </dgm:pt>
    <dgm:pt modelId="{5C8DF0F9-2E8A-4B5F-BF35-A3C35EDCD5A8}" type="parTrans" cxnId="{CC8241C5-DAF1-44CE-B64B-E62EC5325048}">
      <dgm:prSet/>
      <dgm:spPr/>
      <dgm:t>
        <a:bodyPr/>
        <a:lstStyle/>
        <a:p>
          <a:endParaRPr lang="en-US"/>
        </a:p>
      </dgm:t>
    </dgm:pt>
    <dgm:pt modelId="{745A212A-6CB1-47CE-93D6-AD26E53ECAAD}" type="sibTrans" cxnId="{CC8241C5-DAF1-44CE-B64B-E62EC5325048}">
      <dgm:prSet/>
      <dgm:spPr/>
      <dgm:t>
        <a:bodyPr/>
        <a:lstStyle/>
        <a:p>
          <a:endParaRPr lang="en-US"/>
        </a:p>
      </dgm:t>
    </dgm:pt>
    <dgm:pt modelId="{3E3CACA7-70D1-4E44-931F-3404EB3418EA}">
      <dgm:prSet/>
      <dgm:spPr>
        <a:solidFill>
          <a:schemeClr val="bg2">
            <a:lumMod val="25000"/>
          </a:schemeClr>
        </a:solidFill>
      </dgm:spPr>
      <dgm:t>
        <a:bodyPr/>
        <a:lstStyle/>
        <a:p>
          <a:r>
            <a:rPr lang="en-US" dirty="0" smtClean="0"/>
            <a:t>2009</a:t>
          </a:r>
          <a:endParaRPr lang="en-US" dirty="0"/>
        </a:p>
      </dgm:t>
    </dgm:pt>
    <dgm:pt modelId="{261292C9-78FE-4536-9948-A07B2ECE045E}" type="parTrans" cxnId="{52DABC1D-8B14-4040-B12D-909032B3FCB4}">
      <dgm:prSet/>
      <dgm:spPr/>
      <dgm:t>
        <a:bodyPr/>
        <a:lstStyle/>
        <a:p>
          <a:endParaRPr lang="en-US"/>
        </a:p>
      </dgm:t>
    </dgm:pt>
    <dgm:pt modelId="{9724449B-FAEF-47F2-B31F-97F9D1A270A8}" type="sibTrans" cxnId="{52DABC1D-8B14-4040-B12D-909032B3FCB4}">
      <dgm:prSet/>
      <dgm:spPr/>
      <dgm:t>
        <a:bodyPr/>
        <a:lstStyle/>
        <a:p>
          <a:endParaRPr lang="en-US"/>
        </a:p>
      </dgm:t>
    </dgm:pt>
    <dgm:pt modelId="{A90A96B0-99EB-4D1A-B1BE-D933D9B338CD}">
      <dgm:prSet/>
      <dgm:spPr>
        <a:solidFill>
          <a:schemeClr val="bg2">
            <a:lumMod val="25000"/>
          </a:schemeClr>
        </a:solidFill>
      </dgm:spPr>
      <dgm:t>
        <a:bodyPr/>
        <a:lstStyle/>
        <a:p>
          <a:r>
            <a:rPr lang="en-US" dirty="0" smtClean="0"/>
            <a:t>SPROW begins work on the Roadmap to a Sustainable Public Right of Way. This document has been maintained periodically. </a:t>
          </a:r>
          <a:endParaRPr lang="en-US" dirty="0"/>
        </a:p>
      </dgm:t>
    </dgm:pt>
    <dgm:pt modelId="{EBFB7199-21E2-471C-9820-AEFCBF57DF28}" type="parTrans" cxnId="{8A2AC3F1-D352-4578-B40A-04DA1C9A04D7}">
      <dgm:prSet/>
      <dgm:spPr/>
      <dgm:t>
        <a:bodyPr/>
        <a:lstStyle/>
        <a:p>
          <a:endParaRPr lang="en-US"/>
        </a:p>
      </dgm:t>
    </dgm:pt>
    <dgm:pt modelId="{9D8A2142-0549-4B36-853C-79B589230CDD}" type="sibTrans" cxnId="{8A2AC3F1-D352-4578-B40A-04DA1C9A04D7}">
      <dgm:prSet/>
      <dgm:spPr/>
      <dgm:t>
        <a:bodyPr/>
        <a:lstStyle/>
        <a:p>
          <a:endParaRPr lang="en-US"/>
        </a:p>
      </dgm:t>
    </dgm:pt>
    <dgm:pt modelId="{512DD7CF-7FAB-4D9C-A570-6383BF087AA5}" type="pres">
      <dgm:prSet presAssocID="{0A013287-E408-4A5A-A42B-BD63732529A3}" presName="Name0" presStyleCnt="0">
        <dgm:presLayoutVars>
          <dgm:dir/>
          <dgm:animLvl val="lvl"/>
          <dgm:resizeHandles val="exact"/>
        </dgm:presLayoutVars>
      </dgm:prSet>
      <dgm:spPr/>
      <dgm:t>
        <a:bodyPr/>
        <a:lstStyle/>
        <a:p>
          <a:endParaRPr lang="en-US"/>
        </a:p>
      </dgm:t>
    </dgm:pt>
    <dgm:pt modelId="{0C13A026-0DE3-45B2-A54E-0F51F026D643}" type="pres">
      <dgm:prSet presAssocID="{557717CD-C759-4349-B097-CF89ADF3820C}" presName="compositeNode" presStyleCnt="0">
        <dgm:presLayoutVars>
          <dgm:bulletEnabled val="1"/>
        </dgm:presLayoutVars>
      </dgm:prSet>
      <dgm:spPr/>
    </dgm:pt>
    <dgm:pt modelId="{A6718AD3-6833-4DC1-ACE2-481548783E6C}" type="pres">
      <dgm:prSet presAssocID="{557717CD-C759-4349-B097-CF89ADF3820C}" presName="bgRect" presStyleLbl="node1" presStyleIdx="0" presStyleCnt="4"/>
      <dgm:spPr/>
      <dgm:t>
        <a:bodyPr/>
        <a:lstStyle/>
        <a:p>
          <a:endParaRPr lang="en-US"/>
        </a:p>
      </dgm:t>
    </dgm:pt>
    <dgm:pt modelId="{EE045D5A-0577-48FD-B825-98EC9919C278}" type="pres">
      <dgm:prSet presAssocID="{557717CD-C759-4349-B097-CF89ADF3820C}" presName="parentNode" presStyleLbl="node1" presStyleIdx="0" presStyleCnt="4">
        <dgm:presLayoutVars>
          <dgm:chMax val="0"/>
          <dgm:bulletEnabled val="1"/>
        </dgm:presLayoutVars>
      </dgm:prSet>
      <dgm:spPr/>
      <dgm:t>
        <a:bodyPr/>
        <a:lstStyle/>
        <a:p>
          <a:endParaRPr lang="en-US"/>
        </a:p>
      </dgm:t>
    </dgm:pt>
    <dgm:pt modelId="{691F0CEA-A4D0-4D89-A9BC-758C701D78CC}" type="pres">
      <dgm:prSet presAssocID="{557717CD-C759-4349-B097-CF89ADF3820C}" presName="childNode" presStyleLbl="node1" presStyleIdx="0" presStyleCnt="4">
        <dgm:presLayoutVars>
          <dgm:bulletEnabled val="1"/>
        </dgm:presLayoutVars>
      </dgm:prSet>
      <dgm:spPr/>
      <dgm:t>
        <a:bodyPr/>
        <a:lstStyle/>
        <a:p>
          <a:endParaRPr lang="en-US"/>
        </a:p>
      </dgm:t>
    </dgm:pt>
    <dgm:pt modelId="{68AF5EF6-7800-4ADF-B94C-49BE25A8471F}" type="pres">
      <dgm:prSet presAssocID="{110CE0E0-09BE-43E7-8D0E-E8826F2492FC}" presName="hSp" presStyleCnt="0"/>
      <dgm:spPr/>
    </dgm:pt>
    <dgm:pt modelId="{5F7FEFBF-60B3-4E48-AFDB-3CC25F8B2231}" type="pres">
      <dgm:prSet presAssocID="{110CE0E0-09BE-43E7-8D0E-E8826F2492FC}" presName="vProcSp" presStyleCnt="0"/>
      <dgm:spPr/>
    </dgm:pt>
    <dgm:pt modelId="{DDD73AF7-995B-4068-B38F-0AC7CDDB1A6D}" type="pres">
      <dgm:prSet presAssocID="{110CE0E0-09BE-43E7-8D0E-E8826F2492FC}" presName="vSp1" presStyleCnt="0"/>
      <dgm:spPr/>
    </dgm:pt>
    <dgm:pt modelId="{D2539C74-1C69-4EDB-A2AE-9E0FFA7E88FB}" type="pres">
      <dgm:prSet presAssocID="{110CE0E0-09BE-43E7-8D0E-E8826F2492FC}" presName="simulatedConn" presStyleLbl="solidFgAcc1" presStyleIdx="0" presStyleCnt="3"/>
      <dgm:spPr>
        <a:ln>
          <a:solidFill>
            <a:schemeClr val="bg2">
              <a:lumMod val="50000"/>
            </a:schemeClr>
          </a:solidFill>
        </a:ln>
      </dgm:spPr>
    </dgm:pt>
    <dgm:pt modelId="{03EAEE23-38F2-477C-B887-628C9FD54AEF}" type="pres">
      <dgm:prSet presAssocID="{110CE0E0-09BE-43E7-8D0E-E8826F2492FC}" presName="vSp2" presStyleCnt="0"/>
      <dgm:spPr/>
    </dgm:pt>
    <dgm:pt modelId="{AC285E92-03CE-4F87-B3DB-14297F16651A}" type="pres">
      <dgm:prSet presAssocID="{110CE0E0-09BE-43E7-8D0E-E8826F2492FC}" presName="sibTrans" presStyleCnt="0"/>
      <dgm:spPr/>
    </dgm:pt>
    <dgm:pt modelId="{7301DCC2-C15C-43A9-9CB2-D69E0BEB7997}" type="pres">
      <dgm:prSet presAssocID="{9A38E623-C155-4A3C-9687-6C0B3436445A}" presName="compositeNode" presStyleCnt="0">
        <dgm:presLayoutVars>
          <dgm:bulletEnabled val="1"/>
        </dgm:presLayoutVars>
      </dgm:prSet>
      <dgm:spPr/>
    </dgm:pt>
    <dgm:pt modelId="{568C113E-C172-40E2-BD34-6A8B5E9C880A}" type="pres">
      <dgm:prSet presAssocID="{9A38E623-C155-4A3C-9687-6C0B3436445A}" presName="bgRect" presStyleLbl="node1" presStyleIdx="1" presStyleCnt="4"/>
      <dgm:spPr/>
      <dgm:t>
        <a:bodyPr/>
        <a:lstStyle/>
        <a:p>
          <a:endParaRPr lang="en-US"/>
        </a:p>
      </dgm:t>
    </dgm:pt>
    <dgm:pt modelId="{5549E5E9-EE68-4F45-B60B-4058055E6356}" type="pres">
      <dgm:prSet presAssocID="{9A38E623-C155-4A3C-9687-6C0B3436445A}" presName="parentNode" presStyleLbl="node1" presStyleIdx="1" presStyleCnt="4">
        <dgm:presLayoutVars>
          <dgm:chMax val="0"/>
          <dgm:bulletEnabled val="1"/>
        </dgm:presLayoutVars>
      </dgm:prSet>
      <dgm:spPr/>
      <dgm:t>
        <a:bodyPr/>
        <a:lstStyle/>
        <a:p>
          <a:endParaRPr lang="en-US"/>
        </a:p>
      </dgm:t>
    </dgm:pt>
    <dgm:pt modelId="{D193A2CB-CE44-415B-BFFB-6A53B1112A04}" type="pres">
      <dgm:prSet presAssocID="{9A38E623-C155-4A3C-9687-6C0B3436445A}" presName="childNode" presStyleLbl="node1" presStyleIdx="1" presStyleCnt="4">
        <dgm:presLayoutVars>
          <dgm:bulletEnabled val="1"/>
        </dgm:presLayoutVars>
      </dgm:prSet>
      <dgm:spPr/>
      <dgm:t>
        <a:bodyPr/>
        <a:lstStyle/>
        <a:p>
          <a:endParaRPr lang="en-US"/>
        </a:p>
      </dgm:t>
    </dgm:pt>
    <dgm:pt modelId="{3CE17B18-58A4-47FF-9609-36E061F54107}" type="pres">
      <dgm:prSet presAssocID="{93A3CA80-CDA8-481F-9FD6-6AC6B139F17A}" presName="hSp" presStyleCnt="0"/>
      <dgm:spPr/>
    </dgm:pt>
    <dgm:pt modelId="{B9436713-8898-4792-8A82-62700A9AD58B}" type="pres">
      <dgm:prSet presAssocID="{93A3CA80-CDA8-481F-9FD6-6AC6B139F17A}" presName="vProcSp" presStyleCnt="0"/>
      <dgm:spPr/>
    </dgm:pt>
    <dgm:pt modelId="{5CBAA8C6-F9A8-4B8C-B58A-931F3251D422}" type="pres">
      <dgm:prSet presAssocID="{93A3CA80-CDA8-481F-9FD6-6AC6B139F17A}" presName="vSp1" presStyleCnt="0"/>
      <dgm:spPr/>
    </dgm:pt>
    <dgm:pt modelId="{3FB2FCE0-826D-4784-A4B8-77EBA10097F0}" type="pres">
      <dgm:prSet presAssocID="{93A3CA80-CDA8-481F-9FD6-6AC6B139F17A}" presName="simulatedConn" presStyleLbl="solidFgAcc1" presStyleIdx="1" presStyleCnt="3"/>
      <dgm:spPr>
        <a:ln>
          <a:solidFill>
            <a:schemeClr val="bg2">
              <a:lumMod val="50000"/>
            </a:schemeClr>
          </a:solidFill>
        </a:ln>
      </dgm:spPr>
    </dgm:pt>
    <dgm:pt modelId="{46D2BE6C-20D8-4CC5-A157-AB3591097A91}" type="pres">
      <dgm:prSet presAssocID="{93A3CA80-CDA8-481F-9FD6-6AC6B139F17A}" presName="vSp2" presStyleCnt="0"/>
      <dgm:spPr/>
    </dgm:pt>
    <dgm:pt modelId="{46EE1EFB-0ECA-4CBB-8060-8BFD91BF2B54}" type="pres">
      <dgm:prSet presAssocID="{93A3CA80-CDA8-481F-9FD6-6AC6B139F17A}" presName="sibTrans" presStyleCnt="0"/>
      <dgm:spPr/>
    </dgm:pt>
    <dgm:pt modelId="{130689A8-818D-4E3C-8D02-D751E08C1F94}" type="pres">
      <dgm:prSet presAssocID="{3E3CACA7-70D1-4E44-931F-3404EB3418EA}" presName="compositeNode" presStyleCnt="0">
        <dgm:presLayoutVars>
          <dgm:bulletEnabled val="1"/>
        </dgm:presLayoutVars>
      </dgm:prSet>
      <dgm:spPr/>
    </dgm:pt>
    <dgm:pt modelId="{31594F79-7151-42E7-ABD2-0AEE82736DE2}" type="pres">
      <dgm:prSet presAssocID="{3E3CACA7-70D1-4E44-931F-3404EB3418EA}" presName="bgRect" presStyleLbl="node1" presStyleIdx="2" presStyleCnt="4"/>
      <dgm:spPr/>
      <dgm:t>
        <a:bodyPr/>
        <a:lstStyle/>
        <a:p>
          <a:endParaRPr lang="en-US"/>
        </a:p>
      </dgm:t>
    </dgm:pt>
    <dgm:pt modelId="{0570F993-CCF4-49DB-9882-7D1BA8FBFE7B}" type="pres">
      <dgm:prSet presAssocID="{3E3CACA7-70D1-4E44-931F-3404EB3418EA}" presName="parentNode" presStyleLbl="node1" presStyleIdx="2" presStyleCnt="4">
        <dgm:presLayoutVars>
          <dgm:chMax val="0"/>
          <dgm:bulletEnabled val="1"/>
        </dgm:presLayoutVars>
      </dgm:prSet>
      <dgm:spPr/>
      <dgm:t>
        <a:bodyPr/>
        <a:lstStyle/>
        <a:p>
          <a:endParaRPr lang="en-US"/>
        </a:p>
      </dgm:t>
    </dgm:pt>
    <dgm:pt modelId="{5084FE4A-B82B-4E1E-9FC9-D86E5C500B22}" type="pres">
      <dgm:prSet presAssocID="{3E3CACA7-70D1-4E44-931F-3404EB3418EA}" presName="childNode" presStyleLbl="node1" presStyleIdx="2" presStyleCnt="4">
        <dgm:presLayoutVars>
          <dgm:bulletEnabled val="1"/>
        </dgm:presLayoutVars>
      </dgm:prSet>
      <dgm:spPr/>
      <dgm:t>
        <a:bodyPr/>
        <a:lstStyle/>
        <a:p>
          <a:endParaRPr lang="en-US"/>
        </a:p>
      </dgm:t>
    </dgm:pt>
    <dgm:pt modelId="{E332D013-67BB-4E91-B7A2-F87DD612B270}" type="pres">
      <dgm:prSet presAssocID="{9724449B-FAEF-47F2-B31F-97F9D1A270A8}" presName="hSp" presStyleCnt="0"/>
      <dgm:spPr/>
    </dgm:pt>
    <dgm:pt modelId="{6A9329B5-D9FB-4251-8B85-699628E59090}" type="pres">
      <dgm:prSet presAssocID="{9724449B-FAEF-47F2-B31F-97F9D1A270A8}" presName="vProcSp" presStyleCnt="0"/>
      <dgm:spPr/>
    </dgm:pt>
    <dgm:pt modelId="{03C4B75B-0CDD-4A53-8E00-EE97396B3358}" type="pres">
      <dgm:prSet presAssocID="{9724449B-FAEF-47F2-B31F-97F9D1A270A8}" presName="vSp1" presStyleCnt="0"/>
      <dgm:spPr/>
    </dgm:pt>
    <dgm:pt modelId="{2E2CC2B5-8530-42B9-86C9-EF11BFF82E25}" type="pres">
      <dgm:prSet presAssocID="{9724449B-FAEF-47F2-B31F-97F9D1A270A8}" presName="simulatedConn" presStyleLbl="solidFgAcc1" presStyleIdx="2" presStyleCnt="3"/>
      <dgm:spPr>
        <a:ln>
          <a:solidFill>
            <a:schemeClr val="bg2">
              <a:lumMod val="50000"/>
            </a:schemeClr>
          </a:solidFill>
        </a:ln>
      </dgm:spPr>
    </dgm:pt>
    <dgm:pt modelId="{85646E4F-5A6D-4924-9735-7C20648FC8CF}" type="pres">
      <dgm:prSet presAssocID="{9724449B-FAEF-47F2-B31F-97F9D1A270A8}" presName="vSp2" presStyleCnt="0"/>
      <dgm:spPr/>
    </dgm:pt>
    <dgm:pt modelId="{55DD4205-8930-43CD-81C0-7DB5961BCFB3}" type="pres">
      <dgm:prSet presAssocID="{9724449B-FAEF-47F2-B31F-97F9D1A270A8}" presName="sibTrans" presStyleCnt="0"/>
      <dgm:spPr/>
    </dgm:pt>
    <dgm:pt modelId="{86630FBC-601A-492F-97FF-0351E5D8E5D9}" type="pres">
      <dgm:prSet presAssocID="{94A686E9-C0F1-4F0D-A88A-3E4B2334A1B3}" presName="compositeNode" presStyleCnt="0">
        <dgm:presLayoutVars>
          <dgm:bulletEnabled val="1"/>
        </dgm:presLayoutVars>
      </dgm:prSet>
      <dgm:spPr/>
    </dgm:pt>
    <dgm:pt modelId="{DC019B06-F87B-43A2-BBD6-4574544937A6}" type="pres">
      <dgm:prSet presAssocID="{94A686E9-C0F1-4F0D-A88A-3E4B2334A1B3}" presName="bgRect" presStyleLbl="node1" presStyleIdx="3" presStyleCnt="4"/>
      <dgm:spPr/>
      <dgm:t>
        <a:bodyPr/>
        <a:lstStyle/>
        <a:p>
          <a:endParaRPr lang="en-US"/>
        </a:p>
      </dgm:t>
    </dgm:pt>
    <dgm:pt modelId="{2FC0F108-88C6-4E61-9688-6D2E9F7A7926}" type="pres">
      <dgm:prSet presAssocID="{94A686E9-C0F1-4F0D-A88A-3E4B2334A1B3}" presName="parentNode" presStyleLbl="node1" presStyleIdx="3" presStyleCnt="4">
        <dgm:presLayoutVars>
          <dgm:chMax val="0"/>
          <dgm:bulletEnabled val="1"/>
        </dgm:presLayoutVars>
      </dgm:prSet>
      <dgm:spPr/>
      <dgm:t>
        <a:bodyPr/>
        <a:lstStyle/>
        <a:p>
          <a:endParaRPr lang="en-US"/>
        </a:p>
      </dgm:t>
    </dgm:pt>
    <dgm:pt modelId="{6F6CDA55-2329-4D37-B4C9-BCAAAD9FF277}" type="pres">
      <dgm:prSet presAssocID="{94A686E9-C0F1-4F0D-A88A-3E4B2334A1B3}" presName="childNode" presStyleLbl="node1" presStyleIdx="3" presStyleCnt="4">
        <dgm:presLayoutVars>
          <dgm:bulletEnabled val="1"/>
        </dgm:presLayoutVars>
      </dgm:prSet>
      <dgm:spPr/>
      <dgm:t>
        <a:bodyPr/>
        <a:lstStyle/>
        <a:p>
          <a:endParaRPr lang="en-US"/>
        </a:p>
      </dgm:t>
    </dgm:pt>
  </dgm:ptLst>
  <dgm:cxnLst>
    <dgm:cxn modelId="{8A2AC3F1-D352-4578-B40A-04DA1C9A04D7}" srcId="{3E3CACA7-70D1-4E44-931F-3404EB3418EA}" destId="{A90A96B0-99EB-4D1A-B1BE-D933D9B338CD}" srcOrd="0" destOrd="0" parTransId="{EBFB7199-21E2-471C-9820-AEFCBF57DF28}" sibTransId="{9D8A2142-0549-4B36-853C-79B589230CDD}"/>
    <dgm:cxn modelId="{3C49B019-E856-486D-977D-384C6C6EC01E}" type="presOf" srcId="{D3DCDD97-01F3-4830-8FEA-D8833DC93971}" destId="{6F6CDA55-2329-4D37-B4C9-BCAAAD9FF277}" srcOrd="0" destOrd="0" presId="urn:microsoft.com/office/officeart/2005/8/layout/hProcess7"/>
    <dgm:cxn modelId="{A543EB98-C33E-4571-BB40-9A3793480A94}" type="presOf" srcId="{3E3CACA7-70D1-4E44-931F-3404EB3418EA}" destId="{0570F993-CCF4-49DB-9882-7D1BA8FBFE7B}" srcOrd="1" destOrd="0" presId="urn:microsoft.com/office/officeart/2005/8/layout/hProcess7"/>
    <dgm:cxn modelId="{EB0B033D-03CD-44AF-88AB-8532B9803492}" type="presOf" srcId="{0BAB54A5-EA31-4D48-B329-582E9BF41FE4}" destId="{691F0CEA-A4D0-4D89-A9BC-758C701D78CC}" srcOrd="0" destOrd="0" presId="urn:microsoft.com/office/officeart/2005/8/layout/hProcess7"/>
    <dgm:cxn modelId="{C6E53CF0-F0A7-4FA7-A43C-BB6AB5900223}" type="presOf" srcId="{557717CD-C759-4349-B097-CF89ADF3820C}" destId="{EE045D5A-0577-48FD-B825-98EC9919C278}" srcOrd="1" destOrd="0" presId="urn:microsoft.com/office/officeart/2005/8/layout/hProcess7"/>
    <dgm:cxn modelId="{C7B9DB0F-D7E0-4834-9917-7B9E984D4152}" type="presOf" srcId="{9A38E623-C155-4A3C-9687-6C0B3436445A}" destId="{5549E5E9-EE68-4F45-B60B-4058055E6356}" srcOrd="1" destOrd="0" presId="urn:microsoft.com/office/officeart/2005/8/layout/hProcess7"/>
    <dgm:cxn modelId="{C0C752ED-C49A-4C9B-BC7F-3C4E51419D4D}" srcId="{9A38E623-C155-4A3C-9687-6C0B3436445A}" destId="{54392903-D438-4505-9377-BC2A1618E0E7}" srcOrd="0" destOrd="0" parTransId="{40F19B59-5C33-456C-B3F7-B8CF549C6BBF}" sibTransId="{238297C7-AE01-4BCE-AFB8-9049A1EE2671}"/>
    <dgm:cxn modelId="{783CDEE7-038F-4055-9073-34CB529D2C8C}" srcId="{557717CD-C759-4349-B097-CF89ADF3820C}" destId="{0BAB54A5-EA31-4D48-B329-582E9BF41FE4}" srcOrd="0" destOrd="0" parTransId="{54E1D4F1-3039-4618-ADE2-56826B7BDCCC}" sibTransId="{F12A25CC-7DF8-4DFF-A2FB-8274D6B32D75}"/>
    <dgm:cxn modelId="{CC8241C5-DAF1-44CE-B64B-E62EC5325048}" srcId="{94A686E9-C0F1-4F0D-A88A-3E4B2334A1B3}" destId="{D3DCDD97-01F3-4830-8FEA-D8833DC93971}" srcOrd="0" destOrd="0" parTransId="{5C8DF0F9-2E8A-4B5F-BF35-A3C35EDCD5A8}" sibTransId="{745A212A-6CB1-47CE-93D6-AD26E53ECAAD}"/>
    <dgm:cxn modelId="{52DABC1D-8B14-4040-B12D-909032B3FCB4}" srcId="{0A013287-E408-4A5A-A42B-BD63732529A3}" destId="{3E3CACA7-70D1-4E44-931F-3404EB3418EA}" srcOrd="2" destOrd="0" parTransId="{261292C9-78FE-4536-9948-A07B2ECE045E}" sibTransId="{9724449B-FAEF-47F2-B31F-97F9D1A270A8}"/>
    <dgm:cxn modelId="{F754429E-3597-4058-B96E-73709434A82B}" type="presOf" srcId="{A90A96B0-99EB-4D1A-B1BE-D933D9B338CD}" destId="{5084FE4A-B82B-4E1E-9FC9-D86E5C500B22}" srcOrd="0" destOrd="0" presId="urn:microsoft.com/office/officeart/2005/8/layout/hProcess7"/>
    <dgm:cxn modelId="{AE44018C-32B9-4A4E-9B48-841F970B5307}" type="presOf" srcId="{9A38E623-C155-4A3C-9687-6C0B3436445A}" destId="{568C113E-C172-40E2-BD34-6A8B5E9C880A}" srcOrd="0" destOrd="0" presId="urn:microsoft.com/office/officeart/2005/8/layout/hProcess7"/>
    <dgm:cxn modelId="{939DA2C4-1C2F-4CF2-832B-7B90D7374120}" srcId="{0A013287-E408-4A5A-A42B-BD63732529A3}" destId="{94A686E9-C0F1-4F0D-A88A-3E4B2334A1B3}" srcOrd="3" destOrd="0" parTransId="{6509B23D-5698-4779-BF2A-71285ED80BF8}" sibTransId="{AD45F888-D7D8-496A-87E9-905666355D45}"/>
    <dgm:cxn modelId="{142048A6-57BF-4B5E-86B9-CC139732C5C5}" srcId="{0A013287-E408-4A5A-A42B-BD63732529A3}" destId="{557717CD-C759-4349-B097-CF89ADF3820C}" srcOrd="0" destOrd="0" parTransId="{723F097D-0525-4868-93BD-570FFF30A9D6}" sibTransId="{110CE0E0-09BE-43E7-8D0E-E8826F2492FC}"/>
    <dgm:cxn modelId="{73496A65-F03D-4724-AB3C-84F9EA079D4D}" type="presOf" srcId="{94A686E9-C0F1-4F0D-A88A-3E4B2334A1B3}" destId="{DC019B06-F87B-43A2-BBD6-4574544937A6}" srcOrd="0" destOrd="0" presId="urn:microsoft.com/office/officeart/2005/8/layout/hProcess7"/>
    <dgm:cxn modelId="{2D12AE7D-5A40-41BB-A54B-C298DC3D2267}" type="presOf" srcId="{94A686E9-C0F1-4F0D-A88A-3E4B2334A1B3}" destId="{2FC0F108-88C6-4E61-9688-6D2E9F7A7926}" srcOrd="1" destOrd="0" presId="urn:microsoft.com/office/officeart/2005/8/layout/hProcess7"/>
    <dgm:cxn modelId="{8B3AFF62-1269-4C04-9A13-67A39B889A47}" type="presOf" srcId="{0A013287-E408-4A5A-A42B-BD63732529A3}" destId="{512DD7CF-7FAB-4D9C-A570-6383BF087AA5}" srcOrd="0" destOrd="0" presId="urn:microsoft.com/office/officeart/2005/8/layout/hProcess7"/>
    <dgm:cxn modelId="{71E571AC-9376-42BE-BFFB-70CC35041764}" type="presOf" srcId="{3E3CACA7-70D1-4E44-931F-3404EB3418EA}" destId="{31594F79-7151-42E7-ABD2-0AEE82736DE2}" srcOrd="0" destOrd="0" presId="urn:microsoft.com/office/officeart/2005/8/layout/hProcess7"/>
    <dgm:cxn modelId="{A22F811F-CC0B-405C-AA19-686927BE41E3}" type="presOf" srcId="{557717CD-C759-4349-B097-CF89ADF3820C}" destId="{A6718AD3-6833-4DC1-ACE2-481548783E6C}" srcOrd="0" destOrd="0" presId="urn:microsoft.com/office/officeart/2005/8/layout/hProcess7"/>
    <dgm:cxn modelId="{173B6ED7-9A18-4257-B6CA-A3C3A52F3C65}" type="presOf" srcId="{54392903-D438-4505-9377-BC2A1618E0E7}" destId="{D193A2CB-CE44-415B-BFFB-6A53B1112A04}" srcOrd="0" destOrd="0" presId="urn:microsoft.com/office/officeart/2005/8/layout/hProcess7"/>
    <dgm:cxn modelId="{F9597BA4-DA54-472C-ABCF-20FF2CA455D7}" srcId="{0A013287-E408-4A5A-A42B-BD63732529A3}" destId="{9A38E623-C155-4A3C-9687-6C0B3436445A}" srcOrd="1" destOrd="0" parTransId="{5B54F716-AC81-440A-8040-867D8312BB1C}" sibTransId="{93A3CA80-CDA8-481F-9FD6-6AC6B139F17A}"/>
    <dgm:cxn modelId="{73681A3C-B327-4118-A619-4E8010F6EEFA}" type="presParOf" srcId="{512DD7CF-7FAB-4D9C-A570-6383BF087AA5}" destId="{0C13A026-0DE3-45B2-A54E-0F51F026D643}" srcOrd="0" destOrd="0" presId="urn:microsoft.com/office/officeart/2005/8/layout/hProcess7"/>
    <dgm:cxn modelId="{6D925D2D-F117-4641-980A-D5B85FA98EFC}" type="presParOf" srcId="{0C13A026-0DE3-45B2-A54E-0F51F026D643}" destId="{A6718AD3-6833-4DC1-ACE2-481548783E6C}" srcOrd="0" destOrd="0" presId="urn:microsoft.com/office/officeart/2005/8/layout/hProcess7"/>
    <dgm:cxn modelId="{BB7FBEC2-835F-4D0E-9C45-20F06F50912A}" type="presParOf" srcId="{0C13A026-0DE3-45B2-A54E-0F51F026D643}" destId="{EE045D5A-0577-48FD-B825-98EC9919C278}" srcOrd="1" destOrd="0" presId="urn:microsoft.com/office/officeart/2005/8/layout/hProcess7"/>
    <dgm:cxn modelId="{53BD06F5-52E2-471A-B9D3-F0B93A7669F9}" type="presParOf" srcId="{0C13A026-0DE3-45B2-A54E-0F51F026D643}" destId="{691F0CEA-A4D0-4D89-A9BC-758C701D78CC}" srcOrd="2" destOrd="0" presId="urn:microsoft.com/office/officeart/2005/8/layout/hProcess7"/>
    <dgm:cxn modelId="{C80FA458-6C50-4AAF-B867-66687C0B4D9E}" type="presParOf" srcId="{512DD7CF-7FAB-4D9C-A570-6383BF087AA5}" destId="{68AF5EF6-7800-4ADF-B94C-49BE25A8471F}" srcOrd="1" destOrd="0" presId="urn:microsoft.com/office/officeart/2005/8/layout/hProcess7"/>
    <dgm:cxn modelId="{6B977BBB-E7BE-4AE2-BF93-63FC3F36B16D}" type="presParOf" srcId="{512DD7CF-7FAB-4D9C-A570-6383BF087AA5}" destId="{5F7FEFBF-60B3-4E48-AFDB-3CC25F8B2231}" srcOrd="2" destOrd="0" presId="urn:microsoft.com/office/officeart/2005/8/layout/hProcess7"/>
    <dgm:cxn modelId="{66507C8E-5AC1-4308-9043-16985B76273E}" type="presParOf" srcId="{5F7FEFBF-60B3-4E48-AFDB-3CC25F8B2231}" destId="{DDD73AF7-995B-4068-B38F-0AC7CDDB1A6D}" srcOrd="0" destOrd="0" presId="urn:microsoft.com/office/officeart/2005/8/layout/hProcess7"/>
    <dgm:cxn modelId="{FDE500F1-662C-4983-BAAC-B192E99BAA0A}" type="presParOf" srcId="{5F7FEFBF-60B3-4E48-AFDB-3CC25F8B2231}" destId="{D2539C74-1C69-4EDB-A2AE-9E0FFA7E88FB}" srcOrd="1" destOrd="0" presId="urn:microsoft.com/office/officeart/2005/8/layout/hProcess7"/>
    <dgm:cxn modelId="{560AC43C-CA25-4A52-9001-F1AA3C232F7F}" type="presParOf" srcId="{5F7FEFBF-60B3-4E48-AFDB-3CC25F8B2231}" destId="{03EAEE23-38F2-477C-B887-628C9FD54AEF}" srcOrd="2" destOrd="0" presId="urn:microsoft.com/office/officeart/2005/8/layout/hProcess7"/>
    <dgm:cxn modelId="{192DBFA7-6D4D-40B5-82E1-33AACC725EF2}" type="presParOf" srcId="{512DD7CF-7FAB-4D9C-A570-6383BF087AA5}" destId="{AC285E92-03CE-4F87-B3DB-14297F16651A}" srcOrd="3" destOrd="0" presId="urn:microsoft.com/office/officeart/2005/8/layout/hProcess7"/>
    <dgm:cxn modelId="{6557F72A-AACB-4540-965A-F5F19AFFC391}" type="presParOf" srcId="{512DD7CF-7FAB-4D9C-A570-6383BF087AA5}" destId="{7301DCC2-C15C-43A9-9CB2-D69E0BEB7997}" srcOrd="4" destOrd="0" presId="urn:microsoft.com/office/officeart/2005/8/layout/hProcess7"/>
    <dgm:cxn modelId="{6A91ED7A-D331-433F-8839-59262EFBBC61}" type="presParOf" srcId="{7301DCC2-C15C-43A9-9CB2-D69E0BEB7997}" destId="{568C113E-C172-40E2-BD34-6A8B5E9C880A}" srcOrd="0" destOrd="0" presId="urn:microsoft.com/office/officeart/2005/8/layout/hProcess7"/>
    <dgm:cxn modelId="{5E48342A-FF35-42DA-A77F-66BF4FF4D48B}" type="presParOf" srcId="{7301DCC2-C15C-43A9-9CB2-D69E0BEB7997}" destId="{5549E5E9-EE68-4F45-B60B-4058055E6356}" srcOrd="1" destOrd="0" presId="urn:microsoft.com/office/officeart/2005/8/layout/hProcess7"/>
    <dgm:cxn modelId="{898B8A1D-B947-4B3C-A430-0AC47C3A1081}" type="presParOf" srcId="{7301DCC2-C15C-43A9-9CB2-D69E0BEB7997}" destId="{D193A2CB-CE44-415B-BFFB-6A53B1112A04}" srcOrd="2" destOrd="0" presId="urn:microsoft.com/office/officeart/2005/8/layout/hProcess7"/>
    <dgm:cxn modelId="{0A91891C-A932-493D-8A0B-D4C80EEC688D}" type="presParOf" srcId="{512DD7CF-7FAB-4D9C-A570-6383BF087AA5}" destId="{3CE17B18-58A4-47FF-9609-36E061F54107}" srcOrd="5" destOrd="0" presId="urn:microsoft.com/office/officeart/2005/8/layout/hProcess7"/>
    <dgm:cxn modelId="{1C62F8CB-DDBC-4408-B004-C52EF8CF5A4A}" type="presParOf" srcId="{512DD7CF-7FAB-4D9C-A570-6383BF087AA5}" destId="{B9436713-8898-4792-8A82-62700A9AD58B}" srcOrd="6" destOrd="0" presId="urn:microsoft.com/office/officeart/2005/8/layout/hProcess7"/>
    <dgm:cxn modelId="{281F6B89-E3A0-40F7-8DFF-28723234F678}" type="presParOf" srcId="{B9436713-8898-4792-8A82-62700A9AD58B}" destId="{5CBAA8C6-F9A8-4B8C-B58A-931F3251D422}" srcOrd="0" destOrd="0" presId="urn:microsoft.com/office/officeart/2005/8/layout/hProcess7"/>
    <dgm:cxn modelId="{EE8DCCD3-9AE0-4B86-B227-E01E7659CB9B}" type="presParOf" srcId="{B9436713-8898-4792-8A82-62700A9AD58B}" destId="{3FB2FCE0-826D-4784-A4B8-77EBA10097F0}" srcOrd="1" destOrd="0" presId="urn:microsoft.com/office/officeart/2005/8/layout/hProcess7"/>
    <dgm:cxn modelId="{52549AEE-A211-4ABA-B9A1-9C50A3F808B9}" type="presParOf" srcId="{B9436713-8898-4792-8A82-62700A9AD58B}" destId="{46D2BE6C-20D8-4CC5-A157-AB3591097A91}" srcOrd="2" destOrd="0" presId="urn:microsoft.com/office/officeart/2005/8/layout/hProcess7"/>
    <dgm:cxn modelId="{5DC96E00-5388-4334-AC68-B5FC13016B07}" type="presParOf" srcId="{512DD7CF-7FAB-4D9C-A570-6383BF087AA5}" destId="{46EE1EFB-0ECA-4CBB-8060-8BFD91BF2B54}" srcOrd="7" destOrd="0" presId="urn:microsoft.com/office/officeart/2005/8/layout/hProcess7"/>
    <dgm:cxn modelId="{45887EC7-3907-4286-AF4A-6603C125890E}" type="presParOf" srcId="{512DD7CF-7FAB-4D9C-A570-6383BF087AA5}" destId="{130689A8-818D-4E3C-8D02-D751E08C1F94}" srcOrd="8" destOrd="0" presId="urn:microsoft.com/office/officeart/2005/8/layout/hProcess7"/>
    <dgm:cxn modelId="{2406BBFF-FEBA-4CE1-AC73-5D8D6B205DAB}" type="presParOf" srcId="{130689A8-818D-4E3C-8D02-D751E08C1F94}" destId="{31594F79-7151-42E7-ABD2-0AEE82736DE2}" srcOrd="0" destOrd="0" presId="urn:microsoft.com/office/officeart/2005/8/layout/hProcess7"/>
    <dgm:cxn modelId="{707C0E5D-840B-4711-B9A3-881666B03EB5}" type="presParOf" srcId="{130689A8-818D-4E3C-8D02-D751E08C1F94}" destId="{0570F993-CCF4-49DB-9882-7D1BA8FBFE7B}" srcOrd="1" destOrd="0" presId="urn:microsoft.com/office/officeart/2005/8/layout/hProcess7"/>
    <dgm:cxn modelId="{8E38FA3C-C8D3-455B-A2A3-D53432789D3D}" type="presParOf" srcId="{130689A8-818D-4E3C-8D02-D751E08C1F94}" destId="{5084FE4A-B82B-4E1E-9FC9-D86E5C500B22}" srcOrd="2" destOrd="0" presId="urn:microsoft.com/office/officeart/2005/8/layout/hProcess7"/>
    <dgm:cxn modelId="{0AD05678-1DD1-4632-8D34-F57F7EF6F2E9}" type="presParOf" srcId="{512DD7CF-7FAB-4D9C-A570-6383BF087AA5}" destId="{E332D013-67BB-4E91-B7A2-F87DD612B270}" srcOrd="9" destOrd="0" presId="urn:microsoft.com/office/officeart/2005/8/layout/hProcess7"/>
    <dgm:cxn modelId="{6E155C36-735E-418E-BB49-D698268A23BA}" type="presParOf" srcId="{512DD7CF-7FAB-4D9C-A570-6383BF087AA5}" destId="{6A9329B5-D9FB-4251-8B85-699628E59090}" srcOrd="10" destOrd="0" presId="urn:microsoft.com/office/officeart/2005/8/layout/hProcess7"/>
    <dgm:cxn modelId="{5822B3B4-F5E2-4A75-9DCA-648FDC14A638}" type="presParOf" srcId="{6A9329B5-D9FB-4251-8B85-699628E59090}" destId="{03C4B75B-0CDD-4A53-8E00-EE97396B3358}" srcOrd="0" destOrd="0" presId="urn:microsoft.com/office/officeart/2005/8/layout/hProcess7"/>
    <dgm:cxn modelId="{21639941-B877-4653-A808-2E7BBC75CDBF}" type="presParOf" srcId="{6A9329B5-D9FB-4251-8B85-699628E59090}" destId="{2E2CC2B5-8530-42B9-86C9-EF11BFF82E25}" srcOrd="1" destOrd="0" presId="urn:microsoft.com/office/officeart/2005/8/layout/hProcess7"/>
    <dgm:cxn modelId="{EC31D812-945E-4E3A-AC4F-2019C032B812}" type="presParOf" srcId="{6A9329B5-D9FB-4251-8B85-699628E59090}" destId="{85646E4F-5A6D-4924-9735-7C20648FC8CF}" srcOrd="2" destOrd="0" presId="urn:microsoft.com/office/officeart/2005/8/layout/hProcess7"/>
    <dgm:cxn modelId="{51958B10-7D9E-458F-AFAE-D9E01B06FE5B}" type="presParOf" srcId="{512DD7CF-7FAB-4D9C-A570-6383BF087AA5}" destId="{55DD4205-8930-43CD-81C0-7DB5961BCFB3}" srcOrd="11" destOrd="0" presId="urn:microsoft.com/office/officeart/2005/8/layout/hProcess7"/>
    <dgm:cxn modelId="{268095D8-1100-4119-9FEF-A86876370DDE}" type="presParOf" srcId="{512DD7CF-7FAB-4D9C-A570-6383BF087AA5}" destId="{86630FBC-601A-492F-97FF-0351E5D8E5D9}" srcOrd="12" destOrd="0" presId="urn:microsoft.com/office/officeart/2005/8/layout/hProcess7"/>
    <dgm:cxn modelId="{5772D3F8-2929-437C-A6F6-531340558E33}" type="presParOf" srcId="{86630FBC-601A-492F-97FF-0351E5D8E5D9}" destId="{DC019B06-F87B-43A2-BBD6-4574544937A6}" srcOrd="0" destOrd="0" presId="urn:microsoft.com/office/officeart/2005/8/layout/hProcess7"/>
    <dgm:cxn modelId="{D444DAAC-28B6-4076-BB0F-AC8DBE332C98}" type="presParOf" srcId="{86630FBC-601A-492F-97FF-0351E5D8E5D9}" destId="{2FC0F108-88C6-4E61-9688-6D2E9F7A7926}" srcOrd="1" destOrd="0" presId="urn:microsoft.com/office/officeart/2005/8/layout/hProcess7"/>
    <dgm:cxn modelId="{FA7C1930-3F93-495A-A0C2-09BDF6902E76}" type="presParOf" srcId="{86630FBC-601A-492F-97FF-0351E5D8E5D9}" destId="{6F6CDA55-2329-4D37-B4C9-BCAAAD9FF27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8AD3-6833-4DC1-ACE2-481548783E6C}">
      <dsp:nvSpPr>
        <dsp:cNvPr id="0" name=""/>
        <dsp:cNvSpPr/>
      </dsp:nvSpPr>
      <dsp:spPr>
        <a:xfrm>
          <a:off x="3411" y="657943"/>
          <a:ext cx="2051968" cy="2462362"/>
        </a:xfrm>
        <a:prstGeom prst="roundRect">
          <a:avLst>
            <a:gd name="adj" fmla="val 5000"/>
          </a:avLst>
        </a:prstGeom>
        <a:solidFill>
          <a:schemeClr val="bg2">
            <a:lumMod val="2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2003</a:t>
          </a:r>
          <a:endParaRPr lang="en-US" sz="2300" kern="1200" dirty="0"/>
        </a:p>
      </dsp:txBody>
      <dsp:txXfrm rot="16200000">
        <a:off x="-800960" y="1462315"/>
        <a:ext cx="2019137" cy="410393"/>
      </dsp:txXfrm>
    </dsp:sp>
    <dsp:sp modelId="{691F0CEA-A4D0-4D89-A9BC-758C701D78CC}">
      <dsp:nvSpPr>
        <dsp:cNvPr id="0" name=""/>
        <dsp:cNvSpPr/>
      </dsp:nvSpPr>
      <dsp:spPr>
        <a:xfrm>
          <a:off x="413805" y="657943"/>
          <a:ext cx="1528716" cy="246236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t>NCTCOG Public Works Council develops “Public Right of Way Management Suggestions for Local Governments.”</a:t>
          </a:r>
          <a:endParaRPr lang="en-US" sz="1400" kern="1200" dirty="0"/>
        </a:p>
      </dsp:txBody>
      <dsp:txXfrm>
        <a:off x="413805" y="657943"/>
        <a:ext cx="1528716" cy="2462362"/>
      </dsp:txXfrm>
    </dsp:sp>
    <dsp:sp modelId="{568C113E-C172-40E2-BD34-6A8B5E9C880A}">
      <dsp:nvSpPr>
        <dsp:cNvPr id="0" name=""/>
        <dsp:cNvSpPr/>
      </dsp:nvSpPr>
      <dsp:spPr>
        <a:xfrm>
          <a:off x="2127198" y="657943"/>
          <a:ext cx="2051968" cy="2462362"/>
        </a:xfrm>
        <a:prstGeom prst="roundRect">
          <a:avLst>
            <a:gd name="adj" fmla="val 5000"/>
          </a:avLst>
        </a:prstGeom>
        <a:solidFill>
          <a:schemeClr val="bg2">
            <a:lumMod val="2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2008</a:t>
          </a:r>
          <a:endParaRPr lang="en-US" sz="2300" kern="1200" dirty="0"/>
        </a:p>
      </dsp:txBody>
      <dsp:txXfrm rot="16200000">
        <a:off x="1322827" y="1462315"/>
        <a:ext cx="2019137" cy="410393"/>
      </dsp:txXfrm>
    </dsp:sp>
    <dsp:sp modelId="{D2539C74-1C69-4EDB-A2AE-9E0FFA7E88FB}">
      <dsp:nvSpPr>
        <dsp:cNvPr id="0" name=""/>
        <dsp:cNvSpPr/>
      </dsp:nvSpPr>
      <dsp:spPr>
        <a:xfrm rot="5400000">
          <a:off x="1956406" y="2616317"/>
          <a:ext cx="362103" cy="307795"/>
        </a:xfrm>
        <a:prstGeom prst="flowChartExtract">
          <a:avLst/>
        </a:prstGeom>
        <a:solidFill>
          <a:schemeClr val="lt1">
            <a:hueOff val="0"/>
            <a:satOff val="0"/>
            <a:lumOff val="0"/>
            <a:alphaOff val="0"/>
          </a:schemeClr>
        </a:solidFill>
        <a:ln w="15875" cap="rnd"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D193A2CB-CE44-415B-BFFB-6A53B1112A04}">
      <dsp:nvSpPr>
        <dsp:cNvPr id="0" name=""/>
        <dsp:cNvSpPr/>
      </dsp:nvSpPr>
      <dsp:spPr>
        <a:xfrm>
          <a:off x="2537592" y="657943"/>
          <a:ext cx="1528716" cy="246236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t>ASCE gives America’s infrastructure a “D” and roads a “D minus.” PWC takes action by creating locally-oriented group called Sustainable Public Rights Of Way. </a:t>
          </a:r>
          <a:endParaRPr lang="en-US" sz="1400" kern="1200" dirty="0"/>
        </a:p>
      </dsp:txBody>
      <dsp:txXfrm>
        <a:off x="2537592" y="657943"/>
        <a:ext cx="1528716" cy="2462362"/>
      </dsp:txXfrm>
    </dsp:sp>
    <dsp:sp modelId="{31594F79-7151-42E7-ABD2-0AEE82736DE2}">
      <dsp:nvSpPr>
        <dsp:cNvPr id="0" name=""/>
        <dsp:cNvSpPr/>
      </dsp:nvSpPr>
      <dsp:spPr>
        <a:xfrm>
          <a:off x="4250986" y="657943"/>
          <a:ext cx="2051968" cy="2462362"/>
        </a:xfrm>
        <a:prstGeom prst="roundRect">
          <a:avLst>
            <a:gd name="adj" fmla="val 5000"/>
          </a:avLst>
        </a:prstGeom>
        <a:solidFill>
          <a:schemeClr val="bg2">
            <a:lumMod val="2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2009</a:t>
          </a:r>
          <a:endParaRPr lang="en-US" sz="2300" kern="1200" dirty="0"/>
        </a:p>
      </dsp:txBody>
      <dsp:txXfrm rot="16200000">
        <a:off x="3446614" y="1462315"/>
        <a:ext cx="2019137" cy="410393"/>
      </dsp:txXfrm>
    </dsp:sp>
    <dsp:sp modelId="{3FB2FCE0-826D-4784-A4B8-77EBA10097F0}">
      <dsp:nvSpPr>
        <dsp:cNvPr id="0" name=""/>
        <dsp:cNvSpPr/>
      </dsp:nvSpPr>
      <dsp:spPr>
        <a:xfrm rot="5400000">
          <a:off x="4080194" y="2616317"/>
          <a:ext cx="362103" cy="307795"/>
        </a:xfrm>
        <a:prstGeom prst="flowChartExtract">
          <a:avLst/>
        </a:prstGeom>
        <a:solidFill>
          <a:schemeClr val="lt1">
            <a:hueOff val="0"/>
            <a:satOff val="0"/>
            <a:lumOff val="0"/>
            <a:alphaOff val="0"/>
          </a:schemeClr>
        </a:solidFill>
        <a:ln w="15875" cap="rnd"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5084FE4A-B82B-4E1E-9FC9-D86E5C500B22}">
      <dsp:nvSpPr>
        <dsp:cNvPr id="0" name=""/>
        <dsp:cNvSpPr/>
      </dsp:nvSpPr>
      <dsp:spPr>
        <a:xfrm>
          <a:off x="4661380" y="657943"/>
          <a:ext cx="1528716" cy="246236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t>SPROW begins work on the Roadmap to a Sustainable Public Right of Way. This document has been maintained periodically. </a:t>
          </a:r>
          <a:endParaRPr lang="en-US" sz="1400" kern="1200" dirty="0"/>
        </a:p>
      </dsp:txBody>
      <dsp:txXfrm>
        <a:off x="4661380" y="657943"/>
        <a:ext cx="1528716" cy="2462362"/>
      </dsp:txXfrm>
    </dsp:sp>
    <dsp:sp modelId="{DC019B06-F87B-43A2-BBD6-4574544937A6}">
      <dsp:nvSpPr>
        <dsp:cNvPr id="0" name=""/>
        <dsp:cNvSpPr/>
      </dsp:nvSpPr>
      <dsp:spPr>
        <a:xfrm>
          <a:off x="6374773" y="657943"/>
          <a:ext cx="2051968" cy="2462362"/>
        </a:xfrm>
        <a:prstGeom prst="roundRect">
          <a:avLst>
            <a:gd name="adj" fmla="val 5000"/>
          </a:avLst>
        </a:prstGeom>
        <a:solidFill>
          <a:schemeClr val="bg2">
            <a:lumMod val="2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2014</a:t>
          </a:r>
          <a:endParaRPr lang="en-US" sz="2300" kern="1200" dirty="0"/>
        </a:p>
      </dsp:txBody>
      <dsp:txXfrm rot="16200000">
        <a:off x="5570402" y="1462315"/>
        <a:ext cx="2019137" cy="410393"/>
      </dsp:txXfrm>
    </dsp:sp>
    <dsp:sp modelId="{2E2CC2B5-8530-42B9-86C9-EF11BFF82E25}">
      <dsp:nvSpPr>
        <dsp:cNvPr id="0" name=""/>
        <dsp:cNvSpPr/>
      </dsp:nvSpPr>
      <dsp:spPr>
        <a:xfrm rot="5400000">
          <a:off x="6203981" y="2616317"/>
          <a:ext cx="362103" cy="307795"/>
        </a:xfrm>
        <a:prstGeom prst="flowChartExtract">
          <a:avLst/>
        </a:prstGeom>
        <a:solidFill>
          <a:schemeClr val="lt1">
            <a:hueOff val="0"/>
            <a:satOff val="0"/>
            <a:lumOff val="0"/>
            <a:alphaOff val="0"/>
          </a:schemeClr>
        </a:solidFill>
        <a:ln w="15875" cap="rnd"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6F6CDA55-2329-4D37-B4C9-BCAAAD9FF277}">
      <dsp:nvSpPr>
        <dsp:cNvPr id="0" name=""/>
        <dsp:cNvSpPr/>
      </dsp:nvSpPr>
      <dsp:spPr>
        <a:xfrm>
          <a:off x="6785167" y="657943"/>
          <a:ext cx="1528716" cy="246236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t>NCTCOG holds the first SPROW Education Forum. Educational events have been the primary work program item since 2014. </a:t>
          </a:r>
          <a:endParaRPr lang="en-US" sz="1400" kern="1200" dirty="0"/>
        </a:p>
      </dsp:txBody>
      <dsp:txXfrm>
        <a:off x="6785167" y="657943"/>
        <a:ext cx="1528716" cy="24623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D4126-BDD2-4ACF-8513-2FA22BFB2216}" type="datetimeFigureOut">
              <a:rPr lang="en-US" smtClean="0"/>
              <a:t>7/9/2018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69FF6-E480-46D6-A33E-EEC0ADED1573}" type="slidenum">
              <a:rPr lang="en-US" smtClean="0"/>
              <a:t>‹#›</a:t>
            </a:fld>
            <a:endParaRPr lang="en-US"/>
          </a:p>
        </p:txBody>
      </p:sp>
    </p:spTree>
    <p:extLst>
      <p:ext uri="{BB962C8B-B14F-4D97-AF65-F5344CB8AC3E}">
        <p14:creationId xmlns:p14="http://schemas.microsoft.com/office/powerpoint/2010/main" val="356392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Right of Way Management Suggestions for Local Governments” shows that ROWs</a:t>
            </a:r>
            <a:r>
              <a:rPr lang="en-US" baseline="0" dirty="0" smtClean="0"/>
              <a:t> were an important topic in the region even long before the creation of SPROW.</a:t>
            </a:r>
          </a:p>
          <a:p>
            <a:endParaRPr lang="en-US" baseline="0" dirty="0" smtClean="0"/>
          </a:p>
          <a:p>
            <a:r>
              <a:rPr lang="en-US" baseline="0" dirty="0" smtClean="0"/>
              <a:t>The ASCE report and DFW’s high rate of increasing congestion led to an increased focus on roadways. As the MPO for the region, NCTCOG and the PWC felt that it was appropriate and necessary to address ROW improvements locally. </a:t>
            </a:r>
          </a:p>
          <a:p>
            <a:endParaRPr lang="en-US" baseline="0" dirty="0" smtClean="0"/>
          </a:p>
          <a:p>
            <a:r>
              <a:rPr lang="en-US" baseline="0" dirty="0" smtClean="0"/>
              <a:t>The Roadmap was SPROW’s first project. The interactive tool is no longer posted, but the document is still available and has gone through several iterations of hyperlink maintenance and general clean-up (most recently in fall 2017). </a:t>
            </a:r>
          </a:p>
          <a:p>
            <a:endParaRPr lang="en-US" baseline="0" dirty="0" smtClean="0"/>
          </a:p>
          <a:p>
            <a:r>
              <a:rPr lang="en-US" baseline="0" dirty="0" smtClean="0"/>
              <a:t>SPROW teamed with Roundup in 2013 to showcase SPROW topics and developed its stand alone Education Forum event the following year. </a:t>
            </a:r>
          </a:p>
          <a:p>
            <a:endParaRPr lang="en-US" baseline="0" dirty="0" smtClean="0"/>
          </a:p>
          <a:p>
            <a:r>
              <a:rPr lang="en-US" dirty="0" smtClean="0"/>
              <a:t>https://www.nctcog.org/envir/public-works/sustainable-public-rights-of-way</a:t>
            </a:r>
            <a:endParaRPr lang="en-US" dirty="0"/>
          </a:p>
        </p:txBody>
      </p:sp>
      <p:sp>
        <p:nvSpPr>
          <p:cNvPr id="4" name="Slide Number Placeholder 3"/>
          <p:cNvSpPr>
            <a:spLocks noGrp="1"/>
          </p:cNvSpPr>
          <p:nvPr>
            <p:ph type="sldNum" sz="quarter" idx="10"/>
          </p:nvPr>
        </p:nvSpPr>
        <p:spPr/>
        <p:txBody>
          <a:bodyPr/>
          <a:lstStyle/>
          <a:p>
            <a:fld id="{79E69FF6-E480-46D6-A33E-EEC0ADED1573}" type="slidenum">
              <a:rPr lang="en-US" smtClean="0"/>
              <a:t>3</a:t>
            </a:fld>
            <a:endParaRPr lang="en-US"/>
          </a:p>
        </p:txBody>
      </p:sp>
    </p:spTree>
    <p:extLst>
      <p:ext uri="{BB962C8B-B14F-4D97-AF65-F5344CB8AC3E}">
        <p14:creationId xmlns:p14="http://schemas.microsoft.com/office/powerpoint/2010/main" val="304919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last 4-5 years, SPROW has either hosted</a:t>
            </a:r>
            <a:r>
              <a:rPr lang="en-US" baseline="0" dirty="0" smtClean="0"/>
              <a:t> an Education Forum or combined SPROW-related topics with the Public Works Roundup. In 2017, SPROW combined its Education Forum event with a tour of SPROW sites throughout the City of Dallas. The SPROW subcommittee has not held a formal meeting since April 2016. </a:t>
            </a:r>
            <a:endParaRPr lang="en-US" dirty="0"/>
          </a:p>
        </p:txBody>
      </p:sp>
      <p:sp>
        <p:nvSpPr>
          <p:cNvPr id="4" name="Slide Number Placeholder 3"/>
          <p:cNvSpPr>
            <a:spLocks noGrp="1"/>
          </p:cNvSpPr>
          <p:nvPr>
            <p:ph type="sldNum" sz="quarter" idx="10"/>
          </p:nvPr>
        </p:nvSpPr>
        <p:spPr/>
        <p:txBody>
          <a:bodyPr/>
          <a:lstStyle/>
          <a:p>
            <a:fld id="{79E69FF6-E480-46D6-A33E-EEC0ADED1573}" type="slidenum">
              <a:rPr lang="en-US" smtClean="0"/>
              <a:t>4</a:t>
            </a:fld>
            <a:endParaRPr lang="en-US"/>
          </a:p>
        </p:txBody>
      </p:sp>
    </p:spTree>
    <p:extLst>
      <p:ext uri="{BB962C8B-B14F-4D97-AF65-F5344CB8AC3E}">
        <p14:creationId xmlns:p14="http://schemas.microsoft.com/office/powerpoint/2010/main" val="74038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appear to have come from a 2016 conference</a:t>
            </a:r>
            <a:r>
              <a:rPr lang="en-US" baseline="0" dirty="0" smtClean="0"/>
              <a:t> call. This list is definitely on the table for discussion. </a:t>
            </a:r>
          </a:p>
          <a:p>
            <a:r>
              <a:rPr lang="en-US" baseline="0" dirty="0" smtClean="0"/>
              <a:t>Some suggestions: </a:t>
            </a:r>
          </a:p>
          <a:p>
            <a:pPr marL="171450" indent="-171450">
              <a:buFont typeface="Arial" panose="020B0604020202020204" pitchFamily="34" charset="0"/>
              <a:buChar char="•"/>
            </a:pPr>
            <a:r>
              <a:rPr lang="en-US" baseline="0" dirty="0" smtClean="0"/>
              <a:t>Create a shorter list of broader goals (no one is going to read past 3-5 goals or principles)</a:t>
            </a:r>
          </a:p>
          <a:p>
            <a:pPr marL="171450" indent="-171450">
              <a:buFont typeface="Arial" panose="020B0604020202020204" pitchFamily="34" charset="0"/>
              <a:buChar char="•"/>
            </a:pPr>
            <a:r>
              <a:rPr lang="en-US" baseline="0" dirty="0" smtClean="0"/>
              <a:t>Sustainability means a lot of things depending on context… it might be helpful to define a scope for this word OR to focus on a different aspect each year. Examples:</a:t>
            </a:r>
          </a:p>
          <a:p>
            <a:pPr marL="628650" lvl="1" indent="-171450">
              <a:buFont typeface="Arial" panose="020B0604020202020204" pitchFamily="34" charset="0"/>
              <a:buChar char="•"/>
            </a:pPr>
            <a:r>
              <a:rPr lang="en-US" baseline="0" dirty="0" smtClean="0"/>
              <a:t>LID/GI (stormwater, water quality focus)</a:t>
            </a:r>
          </a:p>
          <a:p>
            <a:pPr marL="628650" lvl="1" indent="-171450">
              <a:buFont typeface="Arial" panose="020B0604020202020204" pitchFamily="34" charset="0"/>
              <a:buChar char="•"/>
            </a:pPr>
            <a:r>
              <a:rPr lang="en-US" baseline="0" dirty="0" smtClean="0"/>
              <a:t>Use of sustainably sourced materials (resource conservation, materials management)</a:t>
            </a:r>
          </a:p>
          <a:p>
            <a:pPr marL="628650" lvl="1" indent="-171450">
              <a:buFont typeface="Arial" panose="020B0604020202020204" pitchFamily="34" charset="0"/>
              <a:buChar char="•"/>
            </a:pPr>
            <a:r>
              <a:rPr lang="en-US" baseline="0" dirty="0" smtClean="0"/>
              <a:t>Life cycle of SPROW infrastructures</a:t>
            </a:r>
          </a:p>
          <a:p>
            <a:pPr marL="628650" lvl="1" indent="-171450">
              <a:buFont typeface="Arial" panose="020B0604020202020204" pitchFamily="34" charset="0"/>
              <a:buChar char="•"/>
            </a:pPr>
            <a:r>
              <a:rPr lang="en-US" baseline="0" dirty="0" smtClean="0"/>
              <a:t>Using SPROWs to encourage alternative transport (air quality, traffic mitigation, public health, </a:t>
            </a:r>
            <a:r>
              <a:rPr lang="en-US" baseline="0" dirty="0" err="1" smtClean="0"/>
              <a:t>placemaking</a:t>
            </a:r>
            <a:r>
              <a:rPr lang="en-US" baseline="0" dirty="0" smtClean="0"/>
              <a:t>)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Past meeting frequency ranges from 0-4 times/year</a:t>
            </a:r>
          </a:p>
          <a:p>
            <a:pPr marL="0" lvl="0" indent="0">
              <a:buFont typeface="Arial" panose="020B0604020202020204" pitchFamily="34" charset="0"/>
              <a:buNone/>
            </a:pPr>
            <a:r>
              <a:rPr lang="en-US" baseline="0" dirty="0" smtClean="0"/>
              <a:t>Get help from subcommittee to fill membership gaps – they should have more contacts than we do</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Do we want to continue education focus? If so, is there a particular topic within our goals to initially focus on?</a:t>
            </a:r>
          </a:p>
          <a:p>
            <a:pPr marL="0" lvl="0" indent="0">
              <a:buFont typeface="Arial" panose="020B0604020202020204" pitchFamily="34" charset="0"/>
              <a:buNone/>
            </a:pPr>
            <a:r>
              <a:rPr lang="en-US" baseline="0" dirty="0" smtClean="0"/>
              <a:t>Where do you see this group with its varied areas of expertise filling a need in the region?</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lvl="0"/>
            <a:r>
              <a:rPr lang="en-US" sz="1200" b="1" kern="1200" dirty="0" smtClean="0">
                <a:solidFill>
                  <a:schemeClr val="tx1"/>
                </a:solidFill>
                <a:effectLst/>
                <a:latin typeface="+mn-lt"/>
                <a:ea typeface="+mn-ea"/>
                <a:cs typeface="+mn-cs"/>
              </a:rPr>
              <a:t>2015: Sustainable Public Rights-of-Way (SPROW) Activities. </a:t>
            </a:r>
            <a:r>
              <a:rPr lang="en-US" sz="1200" kern="1200" dirty="0" smtClean="0">
                <a:solidFill>
                  <a:schemeClr val="tx1"/>
                </a:solidFill>
                <a:effectLst/>
                <a:latin typeface="+mn-lt"/>
                <a:ea typeface="+mn-ea"/>
                <a:cs typeface="+mn-cs"/>
              </a:rPr>
              <a:t>NCTCOG staff requests discussion and input on the vision and continued direction for SPROW (mission statement, roster, topics, speakers, etc</a:t>
            </a:r>
            <a:r>
              <a:rPr lang="en-US" sz="1200" kern="120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SPROW expressed that the new direction of the subcommittee should be focused on education and outreach.  SPROW acknowledged that the website has been a great tool and would like to see the website analytics.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Project Ideas:</a:t>
            </a:r>
          </a:p>
          <a:p>
            <a:pPr marL="171450" lvl="0" indent="-171450">
              <a:buFont typeface="Arial" panose="020B0604020202020204" pitchFamily="34" charset="0"/>
              <a:buChar char="•"/>
            </a:pPr>
            <a:r>
              <a:rPr lang="en-US" baseline="0" dirty="0" smtClean="0"/>
              <a:t>Continuation of Education Forums:</a:t>
            </a:r>
          </a:p>
          <a:p>
            <a:pPr marL="628650" lvl="1" indent="-171450">
              <a:buFont typeface="Arial" panose="020B0604020202020204" pitchFamily="34" charset="0"/>
              <a:buChar char="•"/>
            </a:pPr>
            <a:r>
              <a:rPr lang="en-US" baseline="0" dirty="0" smtClean="0"/>
              <a:t>Half or full day?</a:t>
            </a:r>
          </a:p>
          <a:p>
            <a:pPr marL="628650" lvl="1" indent="-171450">
              <a:buFont typeface="Arial" panose="020B0604020202020204" pitchFamily="34" charset="0"/>
              <a:buChar char="•"/>
            </a:pPr>
            <a:r>
              <a:rPr lang="en-US" baseline="0" dirty="0" smtClean="0"/>
              <a:t>Combine with Roundup?</a:t>
            </a:r>
          </a:p>
          <a:p>
            <a:pPr marL="628650" lvl="1" indent="-171450">
              <a:buFont typeface="Arial" panose="020B0604020202020204" pitchFamily="34" charset="0"/>
              <a:buChar char="•"/>
            </a:pPr>
            <a:r>
              <a:rPr lang="en-US" baseline="0" dirty="0" smtClean="0"/>
              <a:t>Site Visits?</a:t>
            </a:r>
          </a:p>
          <a:p>
            <a:pPr marL="628650" lvl="1" indent="-171450">
              <a:buFont typeface="Arial" panose="020B0604020202020204" pitchFamily="34" charset="0"/>
              <a:buChar char="•"/>
            </a:pPr>
            <a:r>
              <a:rPr lang="en-US" baseline="0" dirty="0" smtClean="0"/>
              <a:t>Frequency?</a:t>
            </a:r>
          </a:p>
          <a:p>
            <a:pPr marL="171450" lvl="0" indent="-171450">
              <a:buFont typeface="Arial" panose="020B0604020202020204" pitchFamily="34" charset="0"/>
              <a:buChar char="•"/>
            </a:pPr>
            <a:r>
              <a:rPr lang="en-US" baseline="0" dirty="0" smtClean="0"/>
              <a:t>LID Competition Lite (may need to give  brief background of LID competition here)</a:t>
            </a:r>
          </a:p>
          <a:p>
            <a:pPr marL="628650" lvl="1" indent="-171450">
              <a:buFont typeface="Arial" panose="020B0604020202020204" pitchFamily="34" charset="0"/>
              <a:buChar char="•"/>
            </a:pPr>
            <a:r>
              <a:rPr lang="en-US" baseline="0" dirty="0" smtClean="0"/>
              <a:t>Might be able to fold this into a CLIDE category</a:t>
            </a:r>
          </a:p>
          <a:p>
            <a:pPr marL="628650" lvl="1" indent="-171450">
              <a:buFont typeface="Arial" panose="020B0604020202020204" pitchFamily="34" charset="0"/>
              <a:buChar char="•"/>
            </a:pPr>
            <a:r>
              <a:rPr lang="en-US" baseline="0" dirty="0" smtClean="0"/>
              <a:t>Look to the roadway projects from the LID competition as a model</a:t>
            </a:r>
          </a:p>
          <a:p>
            <a:pPr marL="173038" indent="-173038"/>
            <a:r>
              <a:rPr lang="en-US" baseline="0" dirty="0" smtClean="0"/>
              <a:t>2012 ideas: </a:t>
            </a:r>
            <a:r>
              <a:rPr lang="en-US" dirty="0" smtClean="0"/>
              <a:t>Encourage and Look for Research Opportunities</a:t>
            </a:r>
          </a:p>
          <a:p>
            <a:pPr lvl="1"/>
            <a:r>
              <a:rPr lang="en-US" dirty="0" smtClean="0"/>
              <a:t>Economic benefits of sustainable practices</a:t>
            </a:r>
          </a:p>
          <a:p>
            <a:pPr lvl="1"/>
            <a:r>
              <a:rPr lang="en-US" dirty="0" smtClean="0"/>
              <a:t>Long term benefits and performance of best practices</a:t>
            </a:r>
          </a:p>
          <a:p>
            <a:pPr marL="173038" indent="-173038"/>
            <a:r>
              <a:rPr lang="en-US" dirty="0" smtClean="0"/>
              <a:t>* Work to Coordinate Connectivity</a:t>
            </a:r>
          </a:p>
          <a:p>
            <a:pPr lvl="1"/>
            <a:r>
              <a:rPr lang="en-US" dirty="0" smtClean="0"/>
              <a:t>In thoroughfares, open spaces, parks and trails and utility corridors</a:t>
            </a:r>
          </a:p>
          <a:p>
            <a:pPr lvl="1"/>
            <a:endParaRPr lang="en-US" dirty="0" smtClean="0"/>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9E69FF6-E480-46D6-A33E-EEC0ADED1573}" type="slidenum">
              <a:rPr lang="en-US" smtClean="0"/>
              <a:t>6</a:t>
            </a:fld>
            <a:endParaRPr lang="en-US"/>
          </a:p>
        </p:txBody>
      </p:sp>
    </p:spTree>
    <p:extLst>
      <p:ext uri="{BB962C8B-B14F-4D97-AF65-F5344CB8AC3E}">
        <p14:creationId xmlns:p14="http://schemas.microsoft.com/office/powerpoint/2010/main" val="3634386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913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95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4027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160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604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677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345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53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8730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B2FAD-0F21-4112-9CCE-225B2DE9EA3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94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1B2FAD-0F21-4112-9CCE-225B2DE9EA3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871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1B2FAD-0F21-4112-9CCE-225B2DE9EA37}"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898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1B2FAD-0F21-4112-9CCE-225B2DE9EA37}"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94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B2FAD-0F21-4112-9CCE-225B2DE9EA37}"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163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020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679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F5F8EE"/>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5F1B2FAD-0F21-4112-9CCE-225B2DE9EA37}" type="datetimeFigureOut">
              <a:rPr lang="en-US" smtClean="0"/>
              <a:t>7/9/2018</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5260" y="6394391"/>
            <a:ext cx="1550398" cy="406459"/>
          </a:xfrm>
          <a:prstGeom prst="rect">
            <a:avLst/>
          </a:prstGeom>
        </p:spPr>
      </p:pic>
    </p:spTree>
    <p:extLst>
      <p:ext uri="{BB962C8B-B14F-4D97-AF65-F5344CB8AC3E}">
        <p14:creationId xmlns:p14="http://schemas.microsoft.com/office/powerpoint/2010/main" val="33650370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emarvin@nctcog.org"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b="1" dirty="0" smtClean="0"/>
              <a:t>SPROW</a:t>
            </a:r>
            <a:r>
              <a:rPr lang="en-US" dirty="0" smtClean="0"/>
              <a:t/>
            </a:r>
            <a:br>
              <a:rPr lang="en-US" dirty="0" smtClean="0"/>
            </a:br>
            <a:r>
              <a:rPr lang="en-US" dirty="0" smtClean="0"/>
              <a:t>Sustainable Public Rights Of Way</a:t>
            </a:r>
            <a:endParaRPr lang="en-US" dirty="0"/>
          </a:p>
        </p:txBody>
      </p:sp>
      <p:sp>
        <p:nvSpPr>
          <p:cNvPr id="3" name="Subtitle 2"/>
          <p:cNvSpPr>
            <a:spLocks noGrp="1"/>
          </p:cNvSpPr>
          <p:nvPr>
            <p:ph type="subTitle" idx="1"/>
          </p:nvPr>
        </p:nvSpPr>
        <p:spPr/>
        <p:txBody>
          <a:bodyPr/>
          <a:lstStyle/>
          <a:p>
            <a:r>
              <a:rPr lang="en-US" dirty="0" smtClean="0"/>
              <a:t>July 9</a:t>
            </a:r>
            <a:r>
              <a:rPr lang="en-US" baseline="30000" dirty="0" smtClean="0"/>
              <a:t>th</a:t>
            </a:r>
            <a:r>
              <a:rPr lang="en-US" dirty="0" smtClean="0"/>
              <a:t>, 2018</a:t>
            </a:r>
          </a:p>
          <a:p>
            <a:endParaRPr lang="en-US" dirty="0"/>
          </a:p>
        </p:txBody>
      </p:sp>
    </p:spTree>
    <p:extLst>
      <p:ext uri="{BB962C8B-B14F-4D97-AF65-F5344CB8AC3E}">
        <p14:creationId xmlns:p14="http://schemas.microsoft.com/office/powerpoint/2010/main" val="2706011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582" y="32339"/>
            <a:ext cx="6683765" cy="1280890"/>
          </a:xfrm>
        </p:spPr>
        <p:txBody>
          <a:bodyPr/>
          <a:lstStyle/>
          <a:p>
            <a:r>
              <a:rPr lang="en-US" dirty="0"/>
              <a:t>UPDATE: NCTCOG Transportation - Sustainable Development</a:t>
            </a:r>
          </a:p>
        </p:txBody>
      </p:sp>
      <p:sp>
        <p:nvSpPr>
          <p:cNvPr id="7" name="TextBox 6"/>
          <p:cNvSpPr txBox="1"/>
          <p:nvPr/>
        </p:nvSpPr>
        <p:spPr>
          <a:xfrm>
            <a:off x="1944694" y="6192556"/>
            <a:ext cx="1462115" cy="215444"/>
          </a:xfrm>
          <a:prstGeom prst="rect">
            <a:avLst/>
          </a:prstGeom>
          <a:noFill/>
        </p:spPr>
        <p:txBody>
          <a:bodyPr wrap="square" rtlCol="0">
            <a:spAutoFit/>
          </a:bodyPr>
          <a:lstStyle/>
          <a:p>
            <a:r>
              <a:rPr lang="en-US" sz="800" dirty="0" smtClean="0">
                <a:solidFill>
                  <a:schemeClr val="bg1"/>
                </a:solidFill>
              </a:rPr>
              <a:t>Image: NHTSA</a:t>
            </a:r>
            <a:endParaRPr lang="en-US" sz="800" dirty="0">
              <a:solidFill>
                <a:schemeClr val="bg1"/>
              </a:solidFill>
            </a:endParaRPr>
          </a:p>
        </p:txBody>
      </p:sp>
      <p:sp>
        <p:nvSpPr>
          <p:cNvPr id="9" name="Content Placeholder 2"/>
          <p:cNvSpPr>
            <a:spLocks noGrp="1"/>
          </p:cNvSpPr>
          <p:nvPr>
            <p:ph idx="1"/>
          </p:nvPr>
        </p:nvSpPr>
        <p:spPr>
          <a:xfrm>
            <a:off x="204135" y="1079379"/>
            <a:ext cx="6845197" cy="3777622"/>
          </a:xfrm>
        </p:spPr>
        <p:txBody>
          <a:bodyPr/>
          <a:lstStyle/>
          <a:p>
            <a:pPr marL="285750" indent="-285750">
              <a:buFont typeface="Arial" panose="020B0604020202020204" pitchFamily="34" charset="0"/>
              <a:buChar char="•"/>
            </a:pPr>
            <a:r>
              <a:rPr lang="en-US" sz="2400" dirty="0" smtClean="0"/>
              <a:t>Green Infrastructure Guidebook (cont’d)</a:t>
            </a:r>
          </a:p>
          <a:p>
            <a:pPr marL="285750" indent="-285750">
              <a:buFont typeface="Arial" panose="020B0604020202020204" pitchFamily="34" charset="0"/>
              <a:buChar char="•"/>
            </a:pPr>
            <a:r>
              <a:rPr lang="en-US" sz="2400" dirty="0" smtClean="0"/>
              <a:t>Cost </a:t>
            </a:r>
            <a:r>
              <a:rPr lang="en-US" sz="2400" dirty="0"/>
              <a:t>Matrix: breakdown of each case studies’ materials Green Feature Cost vs. Traditional Feature Cost</a:t>
            </a:r>
          </a:p>
          <a:p>
            <a:pPr marL="285750" indent="-285750">
              <a:buFont typeface="Arial" panose="020B0604020202020204" pitchFamily="34" charset="0"/>
              <a:buChar char="•"/>
            </a:pPr>
            <a:r>
              <a:rPr lang="en-US" sz="2400" dirty="0"/>
              <a:t>Construction and maintenance cost estimates </a:t>
            </a:r>
          </a:p>
          <a:p>
            <a:endParaRPr lang="en-US" dirty="0"/>
          </a:p>
        </p:txBody>
      </p:sp>
      <p:pic>
        <p:nvPicPr>
          <p:cNvPr id="10" name="Picture 9"/>
          <p:cNvPicPr>
            <a:picLocks noChangeAspect="1"/>
          </p:cNvPicPr>
          <p:nvPr/>
        </p:nvPicPr>
        <p:blipFill>
          <a:blip r:embed="rId2"/>
          <a:stretch>
            <a:fillRect/>
          </a:stretch>
        </p:blipFill>
        <p:spPr>
          <a:xfrm>
            <a:off x="1102213" y="3616244"/>
            <a:ext cx="6954087" cy="2684034"/>
          </a:xfrm>
          <a:prstGeom prst="rect">
            <a:avLst/>
          </a:prstGeom>
        </p:spPr>
      </p:pic>
      <p:pic>
        <p:nvPicPr>
          <p:cNvPr id="12" name="Picture 11"/>
          <p:cNvPicPr>
            <a:picLocks noChangeAspect="1"/>
          </p:cNvPicPr>
          <p:nvPr/>
        </p:nvPicPr>
        <p:blipFill>
          <a:blip r:embed="rId3"/>
          <a:stretch>
            <a:fillRect/>
          </a:stretch>
        </p:blipFill>
        <p:spPr>
          <a:xfrm>
            <a:off x="7049333" y="1200022"/>
            <a:ext cx="1425014" cy="1881376"/>
          </a:xfrm>
          <a:prstGeom prst="rect">
            <a:avLst/>
          </a:prstGeom>
          <a:ln w="19050">
            <a:solidFill>
              <a:schemeClr val="tx1"/>
            </a:solidFill>
          </a:ln>
        </p:spPr>
      </p:pic>
      <p:sp>
        <p:nvSpPr>
          <p:cNvPr id="13" name="TextBox 12"/>
          <p:cNvSpPr txBox="1"/>
          <p:nvPr/>
        </p:nvSpPr>
        <p:spPr>
          <a:xfrm>
            <a:off x="1847806" y="6388643"/>
            <a:ext cx="8759952" cy="461665"/>
          </a:xfrm>
          <a:prstGeom prst="rect">
            <a:avLst/>
          </a:prstGeom>
          <a:noFill/>
        </p:spPr>
        <p:txBody>
          <a:bodyPr wrap="square" rtlCol="0">
            <a:spAutoFit/>
          </a:bodyPr>
          <a:lstStyle/>
          <a:p>
            <a:r>
              <a:rPr lang="en-US" sz="2400" b="1" dirty="0" smtClean="0">
                <a:latin typeface="Arial Rounded MT Bold" panose="020F0704030504030204" pitchFamily="34" charset="0"/>
                <a:cs typeface="Aharoni" panose="02010803020104030203" pitchFamily="2" charset="-79"/>
              </a:rPr>
              <a:t>www.nctcog.org/greeninfrastructure</a:t>
            </a:r>
            <a:endParaRPr lang="en-US" sz="2400" b="1" dirty="0">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1835558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55944" y="1233137"/>
            <a:ext cx="3423048" cy="960668"/>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a:t>Contact   Connect</a:t>
            </a:r>
            <a:endParaRPr lang="en-US" sz="27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204" y="4274023"/>
            <a:ext cx="472982" cy="472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204" y="1922044"/>
            <a:ext cx="472982" cy="4729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204" y="3098033"/>
            <a:ext cx="472982" cy="4729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204" y="2510038"/>
            <a:ext cx="472982" cy="4729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204" y="4862016"/>
            <a:ext cx="472982" cy="4729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204" y="3686028"/>
            <a:ext cx="472982" cy="472982"/>
          </a:xfrm>
          <a:prstGeom prst="rect">
            <a:avLst/>
          </a:prstGeom>
        </p:spPr>
      </p:pic>
      <p:sp>
        <p:nvSpPr>
          <p:cNvPr id="11" name="TextBox 10"/>
          <p:cNvSpPr txBox="1"/>
          <p:nvPr/>
        </p:nvSpPr>
        <p:spPr>
          <a:xfrm>
            <a:off x="5193052" y="2048777"/>
            <a:ext cx="3252814" cy="369332"/>
          </a:xfrm>
          <a:prstGeom prst="rect">
            <a:avLst/>
          </a:prstGeom>
          <a:noFill/>
        </p:spPr>
        <p:txBody>
          <a:bodyPr wrap="none" rtlCol="0">
            <a:spAutoFit/>
          </a:bodyPr>
          <a:lstStyle/>
          <a:p>
            <a:r>
              <a:rPr lang="en-US" dirty="0"/>
              <a:t>Facebook.com/</a:t>
            </a:r>
            <a:r>
              <a:rPr lang="en-US" dirty="0" err="1"/>
              <a:t>nctcogenv</a:t>
            </a:r>
            <a:endParaRPr lang="en-US" dirty="0"/>
          </a:p>
        </p:txBody>
      </p:sp>
      <p:sp>
        <p:nvSpPr>
          <p:cNvPr id="12" name="TextBox 11"/>
          <p:cNvSpPr txBox="1"/>
          <p:nvPr/>
        </p:nvSpPr>
        <p:spPr>
          <a:xfrm>
            <a:off x="5193053" y="2636771"/>
            <a:ext cx="1628972" cy="369332"/>
          </a:xfrm>
          <a:prstGeom prst="rect">
            <a:avLst/>
          </a:prstGeom>
          <a:noFill/>
        </p:spPr>
        <p:txBody>
          <a:bodyPr wrap="none" rtlCol="0">
            <a:spAutoFit/>
          </a:bodyPr>
          <a:lstStyle/>
          <a:p>
            <a:r>
              <a:rPr lang="en-US" dirty="0"/>
              <a:t>@</a:t>
            </a:r>
            <a:r>
              <a:rPr lang="en-US" dirty="0" err="1"/>
              <a:t>nctcogenv</a:t>
            </a:r>
            <a:endParaRPr lang="en-US" dirty="0"/>
          </a:p>
        </p:txBody>
      </p:sp>
      <p:sp>
        <p:nvSpPr>
          <p:cNvPr id="13" name="TextBox 12"/>
          <p:cNvSpPr txBox="1"/>
          <p:nvPr/>
        </p:nvSpPr>
        <p:spPr>
          <a:xfrm>
            <a:off x="5193053" y="3224766"/>
            <a:ext cx="1428596" cy="369332"/>
          </a:xfrm>
          <a:prstGeom prst="rect">
            <a:avLst/>
          </a:prstGeom>
          <a:noFill/>
        </p:spPr>
        <p:txBody>
          <a:bodyPr wrap="none" rtlCol="0">
            <a:spAutoFit/>
          </a:bodyPr>
          <a:lstStyle/>
          <a:p>
            <a:r>
              <a:rPr lang="en-US" dirty="0" err="1"/>
              <a:t>nctcogenv</a:t>
            </a:r>
            <a:endParaRPr lang="en-US" dirty="0"/>
          </a:p>
        </p:txBody>
      </p:sp>
      <p:sp>
        <p:nvSpPr>
          <p:cNvPr id="14" name="TextBox 13"/>
          <p:cNvSpPr txBox="1"/>
          <p:nvPr/>
        </p:nvSpPr>
        <p:spPr>
          <a:xfrm>
            <a:off x="5193053" y="3812761"/>
            <a:ext cx="3493264" cy="369332"/>
          </a:xfrm>
          <a:prstGeom prst="rect">
            <a:avLst/>
          </a:prstGeom>
          <a:noFill/>
        </p:spPr>
        <p:txBody>
          <a:bodyPr wrap="none" rtlCol="0">
            <a:spAutoFit/>
          </a:bodyPr>
          <a:lstStyle/>
          <a:p>
            <a:r>
              <a:rPr lang="en-US"/>
              <a:t>youtube.com/user/</a:t>
            </a:r>
            <a:r>
              <a:rPr lang="en-US" dirty="0" err="1"/>
              <a:t>nctcoged</a:t>
            </a:r>
            <a:endParaRPr lang="en-US" dirty="0"/>
          </a:p>
        </p:txBody>
      </p:sp>
      <p:sp>
        <p:nvSpPr>
          <p:cNvPr id="15" name="TextBox 14"/>
          <p:cNvSpPr txBox="1"/>
          <p:nvPr/>
        </p:nvSpPr>
        <p:spPr>
          <a:xfrm>
            <a:off x="5193053" y="4400756"/>
            <a:ext cx="2400016" cy="369332"/>
          </a:xfrm>
          <a:prstGeom prst="rect">
            <a:avLst/>
          </a:prstGeom>
          <a:noFill/>
        </p:spPr>
        <p:txBody>
          <a:bodyPr wrap="none" rtlCol="0">
            <a:spAutoFit/>
          </a:bodyPr>
          <a:lstStyle/>
          <a:p>
            <a:r>
              <a:rPr lang="en-US" dirty="0"/>
              <a:t>EandD@nctcog.org</a:t>
            </a:r>
          </a:p>
        </p:txBody>
      </p:sp>
      <p:sp>
        <p:nvSpPr>
          <p:cNvPr id="16" name="TextBox 15"/>
          <p:cNvSpPr txBox="1"/>
          <p:nvPr/>
        </p:nvSpPr>
        <p:spPr>
          <a:xfrm>
            <a:off x="5193053" y="4988749"/>
            <a:ext cx="2084225" cy="369332"/>
          </a:xfrm>
          <a:prstGeom prst="rect">
            <a:avLst/>
          </a:prstGeom>
          <a:noFill/>
        </p:spPr>
        <p:txBody>
          <a:bodyPr wrap="none" rtlCol="0">
            <a:spAutoFit/>
          </a:bodyPr>
          <a:lstStyle/>
          <a:p>
            <a:r>
              <a:rPr lang="en-US" dirty="0"/>
              <a:t>nctcog.org/</a:t>
            </a:r>
            <a:r>
              <a:rPr lang="en-US" dirty="0" err="1"/>
              <a:t>envir</a:t>
            </a:r>
            <a:endParaRPr lang="en-US" dirty="0"/>
          </a:p>
        </p:txBody>
      </p:sp>
      <p:cxnSp>
        <p:nvCxnSpPr>
          <p:cNvPr id="17" name="Straight Connector 16"/>
          <p:cNvCxnSpPr/>
          <p:nvPr/>
        </p:nvCxnSpPr>
        <p:spPr>
          <a:xfrm>
            <a:off x="4304300" y="1260209"/>
            <a:ext cx="0" cy="409283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5233" y="3686028"/>
            <a:ext cx="3486852" cy="923330"/>
          </a:xfrm>
          <a:prstGeom prst="rect">
            <a:avLst/>
          </a:prstGeom>
          <a:noFill/>
        </p:spPr>
        <p:txBody>
          <a:bodyPr wrap="none" rtlCol="0">
            <a:spAutoFit/>
          </a:bodyPr>
          <a:lstStyle/>
          <a:p>
            <a:r>
              <a:rPr lang="en-US" sz="1350" b="1" dirty="0" smtClean="0"/>
              <a:t>Tamara Cook</a:t>
            </a:r>
            <a:endParaRPr lang="en-US" sz="1350" b="1" dirty="0"/>
          </a:p>
          <a:p>
            <a:r>
              <a:rPr lang="en-US" sz="1350" dirty="0" smtClean="0"/>
              <a:t>Manager, Environment </a:t>
            </a:r>
            <a:r>
              <a:rPr lang="en-US" sz="1350" dirty="0"/>
              <a:t>&amp; Development</a:t>
            </a:r>
          </a:p>
          <a:p>
            <a:r>
              <a:rPr lang="en-US" sz="1350" dirty="0" smtClean="0">
                <a:hlinkClick r:id="rId8"/>
              </a:rPr>
              <a:t>tcook</a:t>
            </a:r>
            <a:r>
              <a:rPr lang="en-US" sz="1350" dirty="0" smtClean="0">
                <a:hlinkClick r:id="rId8"/>
              </a:rPr>
              <a:t>@nctcog.org</a:t>
            </a:r>
            <a:endParaRPr lang="en-US" sz="1350" dirty="0"/>
          </a:p>
          <a:p>
            <a:r>
              <a:rPr lang="en-US" sz="1350" dirty="0" smtClean="0"/>
              <a:t>817.695.9221</a:t>
            </a:r>
            <a:endParaRPr lang="en-US" sz="1350" dirty="0"/>
          </a:p>
        </p:txBody>
      </p:sp>
      <p:sp>
        <p:nvSpPr>
          <p:cNvPr id="19" name="TextBox 18"/>
          <p:cNvSpPr txBox="1"/>
          <p:nvPr/>
        </p:nvSpPr>
        <p:spPr>
          <a:xfrm>
            <a:off x="295233" y="2746529"/>
            <a:ext cx="3499676" cy="923330"/>
          </a:xfrm>
          <a:prstGeom prst="rect">
            <a:avLst/>
          </a:prstGeom>
          <a:noFill/>
        </p:spPr>
        <p:txBody>
          <a:bodyPr wrap="none" rtlCol="0">
            <a:spAutoFit/>
          </a:bodyPr>
          <a:lstStyle/>
          <a:p>
            <a:r>
              <a:rPr lang="en-US" sz="1350" b="1" dirty="0" smtClean="0"/>
              <a:t>Kathleen Myers</a:t>
            </a:r>
            <a:endParaRPr lang="en-US" sz="1350" b="1" dirty="0"/>
          </a:p>
          <a:p>
            <a:r>
              <a:rPr lang="en-US" sz="1350" dirty="0" smtClean="0"/>
              <a:t>Environment and Development Planner</a:t>
            </a:r>
            <a:endParaRPr lang="en-US" sz="1350" dirty="0"/>
          </a:p>
          <a:p>
            <a:r>
              <a:rPr lang="en-US" sz="1350" dirty="0" smtClean="0">
                <a:hlinkClick r:id="rId8"/>
              </a:rPr>
              <a:t>kmyers</a:t>
            </a:r>
            <a:r>
              <a:rPr lang="en-US" sz="1350" dirty="0" smtClean="0">
                <a:hlinkClick r:id="rId8"/>
              </a:rPr>
              <a:t>@nctcog.org</a:t>
            </a:r>
            <a:endParaRPr lang="en-US" sz="1350" dirty="0"/>
          </a:p>
          <a:p>
            <a:r>
              <a:rPr lang="en-US" sz="1350" dirty="0" smtClean="0"/>
              <a:t>817.695.9107</a:t>
            </a:r>
            <a:endParaRPr lang="en-US" sz="1350" dirty="0"/>
          </a:p>
        </p:txBody>
      </p:sp>
      <p:sp>
        <p:nvSpPr>
          <p:cNvPr id="20" name="TextBox 19"/>
          <p:cNvSpPr txBox="1"/>
          <p:nvPr/>
        </p:nvSpPr>
        <p:spPr>
          <a:xfrm>
            <a:off x="295233" y="1839318"/>
            <a:ext cx="4052713" cy="923330"/>
          </a:xfrm>
          <a:prstGeom prst="rect">
            <a:avLst/>
          </a:prstGeom>
          <a:noFill/>
        </p:spPr>
        <p:txBody>
          <a:bodyPr wrap="none" rtlCol="0">
            <a:spAutoFit/>
          </a:bodyPr>
          <a:lstStyle/>
          <a:p>
            <a:r>
              <a:rPr lang="en-US" sz="1350" b="1" dirty="0" smtClean="0"/>
              <a:t>Derica Peters</a:t>
            </a:r>
            <a:endParaRPr lang="en-US" sz="1350" b="1" dirty="0"/>
          </a:p>
          <a:p>
            <a:r>
              <a:rPr lang="en-US" sz="1350" dirty="0" smtClean="0"/>
              <a:t>Senior Environment and Development Planner</a:t>
            </a:r>
            <a:endParaRPr lang="en-US" sz="1350" dirty="0"/>
          </a:p>
          <a:p>
            <a:r>
              <a:rPr lang="en-US" sz="1350" dirty="0" smtClean="0">
                <a:hlinkClick r:id="rId8"/>
              </a:rPr>
              <a:t>dpeters@nctcog.org</a:t>
            </a:r>
            <a:endParaRPr lang="en-US" sz="1350" dirty="0"/>
          </a:p>
          <a:p>
            <a:r>
              <a:rPr lang="en-US" sz="1350" dirty="0" smtClean="0"/>
              <a:t>817.695.9217</a:t>
            </a:r>
            <a:endParaRPr lang="en-US" sz="1350" dirty="0"/>
          </a:p>
        </p:txBody>
      </p:sp>
      <p:sp>
        <p:nvSpPr>
          <p:cNvPr id="21" name="TextBox 20"/>
          <p:cNvSpPr txBox="1"/>
          <p:nvPr/>
        </p:nvSpPr>
        <p:spPr>
          <a:xfrm>
            <a:off x="295233" y="4625527"/>
            <a:ext cx="3416320" cy="923330"/>
          </a:xfrm>
          <a:prstGeom prst="rect">
            <a:avLst/>
          </a:prstGeom>
          <a:noFill/>
        </p:spPr>
        <p:txBody>
          <a:bodyPr wrap="none" rtlCol="0">
            <a:spAutoFit/>
          </a:bodyPr>
          <a:lstStyle/>
          <a:p>
            <a:r>
              <a:rPr lang="en-US" sz="1350" b="1" dirty="0"/>
              <a:t>Edith Marvin</a:t>
            </a:r>
          </a:p>
          <a:p>
            <a:r>
              <a:rPr lang="en-US" sz="1350" dirty="0" smtClean="0"/>
              <a:t>Director,  Environment </a:t>
            </a:r>
            <a:r>
              <a:rPr lang="en-US" sz="1350" dirty="0"/>
              <a:t>&amp; Development</a:t>
            </a:r>
          </a:p>
          <a:p>
            <a:r>
              <a:rPr lang="en-US" sz="1350" dirty="0" smtClean="0">
                <a:hlinkClick r:id="rId8"/>
              </a:rPr>
              <a:t>emarvin@nctcog.org</a:t>
            </a:r>
            <a:endParaRPr lang="en-US" sz="1350" dirty="0"/>
          </a:p>
          <a:p>
            <a:r>
              <a:rPr lang="en-US" sz="1350" dirty="0"/>
              <a:t>817.695.9211</a:t>
            </a:r>
          </a:p>
        </p:txBody>
      </p:sp>
    </p:spTree>
    <p:extLst>
      <p:ext uri="{BB962C8B-B14F-4D97-AF65-F5344CB8AC3E}">
        <p14:creationId xmlns:p14="http://schemas.microsoft.com/office/powerpoint/2010/main" val="91359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Agenda</a:t>
            </a:r>
            <a:r>
              <a:rPr lang="en-US" dirty="0" smtClean="0"/>
              <a:t/>
            </a:r>
            <a:br>
              <a:rPr lang="en-US" dirty="0" smtClean="0"/>
            </a:br>
            <a:endParaRPr lang="en-US" dirty="0"/>
          </a:p>
        </p:txBody>
      </p:sp>
      <p:sp>
        <p:nvSpPr>
          <p:cNvPr id="3" name="Content Placeholder 2"/>
          <p:cNvSpPr>
            <a:spLocks noGrp="1"/>
          </p:cNvSpPr>
          <p:nvPr>
            <p:ph idx="1"/>
          </p:nvPr>
        </p:nvSpPr>
        <p:spPr>
          <a:xfrm>
            <a:off x="1941909" y="2133600"/>
            <a:ext cx="6686550" cy="2353733"/>
          </a:xfrm>
        </p:spPr>
        <p:txBody>
          <a:bodyPr>
            <a:normAutofit/>
          </a:bodyPr>
          <a:lstStyle/>
          <a:p>
            <a:r>
              <a:rPr lang="en-US" sz="1800" dirty="0" smtClean="0"/>
              <a:t>Welcome and Introductions</a:t>
            </a:r>
          </a:p>
          <a:p>
            <a:r>
              <a:rPr lang="en-US" sz="1800" dirty="0" smtClean="0"/>
              <a:t>Overview of SPROW Program and Past Activities</a:t>
            </a:r>
          </a:p>
          <a:p>
            <a:r>
              <a:rPr lang="en-US" sz="1800" dirty="0" smtClean="0"/>
              <a:t>Discussion of Future Direction of SPROW</a:t>
            </a:r>
          </a:p>
          <a:p>
            <a:r>
              <a:rPr lang="en-US" sz="1800" dirty="0" smtClean="0"/>
              <a:t>Regional Public Works Program Update</a:t>
            </a:r>
          </a:p>
          <a:p>
            <a:r>
              <a:rPr lang="en-US" sz="1800" dirty="0" smtClean="0"/>
              <a:t>NCTCOG Sustainable Development Update</a:t>
            </a:r>
          </a:p>
          <a:p>
            <a:r>
              <a:rPr lang="en-US" sz="1800" dirty="0" smtClean="0"/>
              <a:t>Roundtable</a:t>
            </a:r>
          </a:p>
          <a:p>
            <a:pPr marL="0" indent="0">
              <a:buNone/>
            </a:pPr>
            <a:endParaRPr lang="en-US" sz="1800" dirty="0"/>
          </a:p>
        </p:txBody>
      </p:sp>
    </p:spTree>
    <p:extLst>
      <p:ext uri="{BB962C8B-B14F-4D97-AF65-F5344CB8AC3E}">
        <p14:creationId xmlns:p14="http://schemas.microsoft.com/office/powerpoint/2010/main" val="3556494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SPROW: A (Brief)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9125441"/>
              </p:ext>
            </p:extLst>
          </p:nvPr>
        </p:nvGraphicFramePr>
        <p:xfrm>
          <a:off x="519113" y="1557868"/>
          <a:ext cx="8430154"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897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SPROW: Recent Activities</a:t>
            </a:r>
            <a:br>
              <a:rPr lang="en-US" dirty="0" smtClean="0"/>
            </a:br>
            <a:r>
              <a:rPr lang="en-US" b="1" dirty="0" smtClean="0"/>
              <a:t>Education Forum</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72" y="1594883"/>
            <a:ext cx="3463556" cy="23090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490" y="1594884"/>
            <a:ext cx="3463556" cy="23090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490" y="4113960"/>
            <a:ext cx="3463556" cy="230903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472" y="4113961"/>
            <a:ext cx="3463556" cy="2309037"/>
          </a:xfrm>
          <a:prstGeom prst="rect">
            <a:avLst/>
          </a:prstGeom>
        </p:spPr>
      </p:pic>
    </p:spTree>
    <p:extLst>
      <p:ext uri="{BB962C8B-B14F-4D97-AF65-F5344CB8AC3E}">
        <p14:creationId xmlns:p14="http://schemas.microsoft.com/office/powerpoint/2010/main" val="247965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SPROW: Current Goals</a:t>
            </a:r>
            <a:endParaRPr lang="en-US" dirty="0"/>
          </a:p>
        </p:txBody>
      </p:sp>
      <p:sp>
        <p:nvSpPr>
          <p:cNvPr id="3" name="Content Placeholder 2"/>
          <p:cNvSpPr>
            <a:spLocks noGrp="1"/>
          </p:cNvSpPr>
          <p:nvPr>
            <p:ph idx="1"/>
          </p:nvPr>
        </p:nvSpPr>
        <p:spPr>
          <a:xfrm>
            <a:off x="1944694" y="1264555"/>
            <a:ext cx="6686550" cy="5246312"/>
          </a:xfrm>
        </p:spPr>
        <p:txBody>
          <a:bodyPr>
            <a:normAutofit/>
          </a:bodyPr>
          <a:lstStyle/>
          <a:p>
            <a:r>
              <a:rPr lang="en-US" sz="1400" b="1" dirty="0" smtClean="0"/>
              <a:t>Goals:</a:t>
            </a:r>
          </a:p>
          <a:p>
            <a:pPr lvl="1"/>
            <a:r>
              <a:rPr lang="en-US" sz="1400" dirty="0" smtClean="0"/>
              <a:t>To promote multi-modal forms of transportation</a:t>
            </a:r>
          </a:p>
          <a:p>
            <a:pPr lvl="1"/>
            <a:r>
              <a:rPr lang="en-US" sz="1400" dirty="0" smtClean="0"/>
              <a:t>Improve air and water quality</a:t>
            </a:r>
          </a:p>
          <a:p>
            <a:pPr lvl="1"/>
            <a:r>
              <a:rPr lang="en-US" sz="1400" dirty="0" smtClean="0"/>
              <a:t>Provide walkable communities</a:t>
            </a:r>
          </a:p>
          <a:p>
            <a:pPr lvl="1"/>
            <a:r>
              <a:rPr lang="en-US" sz="1400" dirty="0" smtClean="0"/>
              <a:t>Provide safer and healthier neighborhoods and improve quality of life</a:t>
            </a:r>
          </a:p>
          <a:p>
            <a:pPr lvl="1"/>
            <a:r>
              <a:rPr lang="en-US" sz="1400" dirty="0" smtClean="0"/>
              <a:t>Improve infrastructure life cycle and performance</a:t>
            </a:r>
          </a:p>
          <a:p>
            <a:pPr lvl="1"/>
            <a:r>
              <a:rPr lang="en-US" sz="1400" dirty="0" smtClean="0"/>
              <a:t>Streamline construction</a:t>
            </a:r>
          </a:p>
          <a:p>
            <a:pPr lvl="1"/>
            <a:r>
              <a:rPr lang="en-US" sz="1400" dirty="0" smtClean="0"/>
              <a:t>Ensure regulatory compliance </a:t>
            </a:r>
          </a:p>
          <a:p>
            <a:pPr lvl="1"/>
            <a:r>
              <a:rPr lang="en-US" sz="1400" dirty="0" smtClean="0"/>
              <a:t>Promote economic development</a:t>
            </a:r>
          </a:p>
          <a:p>
            <a:pPr lvl="1"/>
            <a:r>
              <a:rPr lang="en-US" sz="1400" dirty="0" smtClean="0"/>
              <a:t>Promote integration of rights of way and surrounding land use</a:t>
            </a:r>
          </a:p>
          <a:p>
            <a:pPr lvl="1"/>
            <a:r>
              <a:rPr lang="en-US" sz="1400" dirty="0" smtClean="0"/>
              <a:t>Promote context-sensitive design</a:t>
            </a:r>
          </a:p>
          <a:p>
            <a:pPr lvl="1"/>
            <a:r>
              <a:rPr lang="en-US" sz="1400" dirty="0" smtClean="0"/>
              <a:t>Balance environmental, scenic, aesthetic, cultural, and natural resources, as well as community transportation needs</a:t>
            </a:r>
          </a:p>
        </p:txBody>
      </p:sp>
    </p:spTree>
    <p:extLst>
      <p:ext uri="{BB962C8B-B14F-4D97-AF65-F5344CB8AC3E}">
        <p14:creationId xmlns:p14="http://schemas.microsoft.com/office/powerpoint/2010/main" val="908041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SPROW: Future Directions</a:t>
            </a:r>
            <a:endParaRPr lang="en-US" dirty="0"/>
          </a:p>
        </p:txBody>
      </p:sp>
      <p:sp>
        <p:nvSpPr>
          <p:cNvPr id="3" name="Content Placeholder 2"/>
          <p:cNvSpPr>
            <a:spLocks noGrp="1"/>
          </p:cNvSpPr>
          <p:nvPr>
            <p:ph idx="1"/>
          </p:nvPr>
        </p:nvSpPr>
        <p:spPr>
          <a:xfrm>
            <a:off x="1941909" y="1430867"/>
            <a:ext cx="6686550" cy="4480355"/>
          </a:xfrm>
        </p:spPr>
        <p:txBody>
          <a:bodyPr>
            <a:noAutofit/>
          </a:bodyPr>
          <a:lstStyle/>
          <a:p>
            <a:r>
              <a:rPr lang="en-US" sz="1600" b="1" dirty="0" smtClean="0"/>
              <a:t>SPROW Goals:</a:t>
            </a:r>
            <a:endParaRPr lang="en-US" sz="1600" b="1" dirty="0"/>
          </a:p>
          <a:p>
            <a:pPr lvl="1"/>
            <a:r>
              <a:rPr lang="en-US" sz="1600" dirty="0"/>
              <a:t>Is this list too long? Too short? </a:t>
            </a:r>
            <a:endParaRPr lang="en-US" sz="1600" dirty="0" smtClean="0"/>
          </a:p>
          <a:p>
            <a:pPr lvl="1"/>
            <a:r>
              <a:rPr lang="en-US" sz="1600" dirty="0" smtClean="0"/>
              <a:t>Is anything </a:t>
            </a:r>
            <a:r>
              <a:rPr lang="en-US" sz="1600" dirty="0"/>
              <a:t>missing?</a:t>
            </a:r>
          </a:p>
          <a:p>
            <a:pPr lvl="1"/>
            <a:r>
              <a:rPr lang="en-US" sz="1600" dirty="0"/>
              <a:t>How do we want to define “sustainable</a:t>
            </a:r>
            <a:r>
              <a:rPr lang="en-US" sz="1600" dirty="0" smtClean="0"/>
              <a:t>”?</a:t>
            </a:r>
          </a:p>
          <a:p>
            <a:pPr lvl="2"/>
            <a:endParaRPr lang="en-US" sz="1600" dirty="0" smtClean="0"/>
          </a:p>
          <a:p>
            <a:r>
              <a:rPr lang="en-US" sz="1600" b="1" dirty="0" smtClean="0"/>
              <a:t>Structure:</a:t>
            </a:r>
          </a:p>
          <a:p>
            <a:pPr lvl="1"/>
            <a:r>
              <a:rPr lang="en-US" sz="1600" dirty="0" smtClean="0"/>
              <a:t>Do we need a co-chair?</a:t>
            </a:r>
          </a:p>
          <a:p>
            <a:pPr lvl="1"/>
            <a:r>
              <a:rPr lang="en-US" sz="1600" dirty="0" smtClean="0"/>
              <a:t>Meeting frequency</a:t>
            </a:r>
          </a:p>
          <a:p>
            <a:pPr lvl="1"/>
            <a:r>
              <a:rPr lang="en-US" sz="1600" dirty="0" smtClean="0"/>
              <a:t>Committee makeup (size, public vs private balance, etc.)</a:t>
            </a:r>
          </a:p>
          <a:p>
            <a:pPr lvl="1"/>
            <a:endParaRPr lang="en-US" sz="1600" dirty="0" smtClean="0"/>
          </a:p>
          <a:p>
            <a:r>
              <a:rPr lang="en-US" sz="1600" b="1" dirty="0" smtClean="0"/>
              <a:t>Project Goals:</a:t>
            </a:r>
          </a:p>
          <a:p>
            <a:pPr lvl="1"/>
            <a:r>
              <a:rPr lang="en-US" sz="1600" dirty="0" smtClean="0"/>
              <a:t>Continuation of Education Forums</a:t>
            </a:r>
            <a:endParaRPr lang="en-US" sz="1600" dirty="0"/>
          </a:p>
          <a:p>
            <a:pPr lvl="1"/>
            <a:r>
              <a:rPr lang="en-US" sz="1600" dirty="0" smtClean="0"/>
              <a:t>Other ideas: education, research opportunities, best practice resources, trainings</a:t>
            </a:r>
          </a:p>
        </p:txBody>
      </p:sp>
    </p:spTree>
    <p:extLst>
      <p:ext uri="{BB962C8B-B14F-4D97-AF65-F5344CB8AC3E}">
        <p14:creationId xmlns:p14="http://schemas.microsoft.com/office/powerpoint/2010/main" val="546192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Regional Public Works </a:t>
            </a:r>
            <a:endParaRPr lang="en-US" dirty="0"/>
          </a:p>
        </p:txBody>
      </p:sp>
      <p:sp>
        <p:nvSpPr>
          <p:cNvPr id="3" name="Content Placeholder 2"/>
          <p:cNvSpPr>
            <a:spLocks noGrp="1"/>
          </p:cNvSpPr>
          <p:nvPr>
            <p:ph idx="1"/>
          </p:nvPr>
        </p:nvSpPr>
        <p:spPr>
          <a:xfrm>
            <a:off x="595709" y="1642533"/>
            <a:ext cx="3874691" cy="4013200"/>
          </a:xfrm>
        </p:spPr>
        <p:txBody>
          <a:bodyPr>
            <a:noAutofit/>
          </a:bodyPr>
          <a:lstStyle/>
          <a:p>
            <a:r>
              <a:rPr lang="en-US" sz="1400" dirty="0" smtClean="0"/>
              <a:t>Upcoming Training</a:t>
            </a:r>
          </a:p>
          <a:p>
            <a:pPr lvl="1"/>
            <a:r>
              <a:rPr lang="en-US" sz="1400" dirty="0" smtClean="0"/>
              <a:t>Topic: Construction Contracts</a:t>
            </a:r>
          </a:p>
          <a:p>
            <a:pPr lvl="1"/>
            <a:r>
              <a:rPr lang="en-US" sz="1400" dirty="0" smtClean="0"/>
              <a:t>Instructor: Tim James</a:t>
            </a:r>
          </a:p>
          <a:p>
            <a:pPr lvl="1"/>
            <a:r>
              <a:rPr lang="en-US" sz="1400" dirty="0" smtClean="0"/>
              <a:t>Date: August 14</a:t>
            </a:r>
            <a:r>
              <a:rPr lang="en-US" sz="1400" baseline="30000" dirty="0" smtClean="0"/>
              <a:t>th</a:t>
            </a:r>
            <a:r>
              <a:rPr lang="en-US" sz="1400" dirty="0" smtClean="0"/>
              <a:t>, NCTCOG offices</a:t>
            </a:r>
          </a:p>
          <a:p>
            <a:r>
              <a:rPr lang="en-US" sz="1400" dirty="0" smtClean="0"/>
              <a:t>Standard Drawings Subcommittee</a:t>
            </a:r>
          </a:p>
          <a:p>
            <a:pPr lvl="1"/>
            <a:r>
              <a:rPr lang="en-US" sz="1400" dirty="0" smtClean="0"/>
              <a:t>Currently updating Division 1000 Drawings</a:t>
            </a:r>
          </a:p>
          <a:p>
            <a:r>
              <a:rPr lang="en-US" sz="1400" dirty="0" smtClean="0"/>
              <a:t>Public Works Roundup</a:t>
            </a:r>
          </a:p>
          <a:p>
            <a:pPr lvl="1"/>
            <a:r>
              <a:rPr lang="en-US" sz="1400" dirty="0" smtClean="0"/>
              <a:t>May 23, 2018</a:t>
            </a:r>
          </a:p>
          <a:p>
            <a:pPr lvl="1"/>
            <a:r>
              <a:rPr lang="en-US" sz="1400" dirty="0" smtClean="0"/>
              <a:t>156 Participants and 11 Sponsors</a:t>
            </a:r>
          </a:p>
          <a:p>
            <a:r>
              <a:rPr lang="en-US" sz="1400" dirty="0" smtClean="0"/>
              <a:t>Public Works Council</a:t>
            </a:r>
          </a:p>
          <a:p>
            <a:pPr lvl="1"/>
            <a:r>
              <a:rPr lang="en-US" sz="1400" dirty="0" smtClean="0"/>
              <a:t>Next Meeting: August 16</a:t>
            </a:r>
            <a:r>
              <a:rPr lang="en-US" sz="1400" baseline="30000" dirty="0" smtClean="0"/>
              <a:t>th</a:t>
            </a:r>
            <a:r>
              <a:rPr lang="en-US" sz="1400" dirty="0" smtClean="0"/>
              <a:t> at 9:30 am, NCTCOG Offices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5206" y="2801072"/>
            <a:ext cx="2754488" cy="2065866"/>
          </a:xfrm>
          <a:prstGeom prst="rect">
            <a:avLst/>
          </a:prstGeom>
        </p:spPr>
      </p:pic>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129" t="6584" r="6584" b="8130"/>
          <a:stretch/>
        </p:blipFill>
        <p:spPr>
          <a:xfrm>
            <a:off x="5819385" y="1264556"/>
            <a:ext cx="2792139" cy="209410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9385" y="4563533"/>
            <a:ext cx="2809074" cy="2106806"/>
          </a:xfrm>
          <a:prstGeom prst="rect">
            <a:avLst/>
          </a:prstGeom>
        </p:spPr>
      </p:pic>
    </p:spTree>
    <p:extLst>
      <p:ext uri="{BB962C8B-B14F-4D97-AF65-F5344CB8AC3E}">
        <p14:creationId xmlns:p14="http://schemas.microsoft.com/office/powerpoint/2010/main" val="270037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331714"/>
            <a:ext cx="6683765" cy="1280890"/>
          </a:xfrm>
        </p:spPr>
        <p:txBody>
          <a:bodyPr>
            <a:normAutofit/>
          </a:bodyPr>
          <a:lstStyle/>
          <a:p>
            <a:r>
              <a:rPr lang="en-US" dirty="0" smtClean="0"/>
              <a:t>UPDATE: NCTCOG Transportation - Sustainable Development</a:t>
            </a:r>
            <a:endParaRPr lang="en-US" dirty="0"/>
          </a:p>
        </p:txBody>
      </p:sp>
      <p:sp>
        <p:nvSpPr>
          <p:cNvPr id="3" name="Content Placeholder 2"/>
          <p:cNvSpPr>
            <a:spLocks noGrp="1"/>
          </p:cNvSpPr>
          <p:nvPr>
            <p:ph idx="1"/>
          </p:nvPr>
        </p:nvSpPr>
        <p:spPr>
          <a:xfrm>
            <a:off x="740429" y="1612604"/>
            <a:ext cx="3388853" cy="3777622"/>
          </a:xfrm>
        </p:spPr>
        <p:txBody>
          <a:bodyPr>
            <a:normAutofit/>
          </a:bodyPr>
          <a:lstStyle/>
          <a:p>
            <a:r>
              <a:rPr lang="en-US" sz="1400" dirty="0"/>
              <a:t>Green-Grey-Blue Funding Program</a:t>
            </a:r>
          </a:p>
          <a:p>
            <a:r>
              <a:rPr lang="en-US" sz="1400" dirty="0"/>
              <a:t>Regional Pedestrian Safety Plan</a:t>
            </a:r>
          </a:p>
          <a:p>
            <a:r>
              <a:rPr lang="en-US" sz="1400" dirty="0"/>
              <a:t>Fort Worth Active Transportation Plan</a:t>
            </a:r>
          </a:p>
          <a:p>
            <a:r>
              <a:rPr lang="en-US" sz="1400" dirty="0"/>
              <a:t>SH 183 Corridor Master Plan</a:t>
            </a:r>
          </a:p>
          <a:p>
            <a:r>
              <a:rPr lang="en-US" sz="1400" dirty="0"/>
              <a:t>Green Infrastructure Training</a:t>
            </a:r>
          </a:p>
          <a:p>
            <a:r>
              <a:rPr lang="en-US" sz="1400" dirty="0"/>
              <a:t>FTA Grant – Transport Oriented Development Planning </a:t>
            </a:r>
            <a:r>
              <a:rPr lang="en-US" sz="1400" dirty="0" smtClean="0"/>
              <a:t>Pilot</a:t>
            </a:r>
            <a:endParaRPr lang="en-US" sz="1400" dirty="0"/>
          </a:p>
        </p:txBody>
      </p:sp>
      <p:pic>
        <p:nvPicPr>
          <p:cNvPr id="5" name="Picture 4"/>
          <p:cNvPicPr>
            <a:picLocks noChangeAspect="1"/>
          </p:cNvPicPr>
          <p:nvPr/>
        </p:nvPicPr>
        <p:blipFill>
          <a:blip r:embed="rId2"/>
          <a:stretch>
            <a:fillRect/>
          </a:stretch>
        </p:blipFill>
        <p:spPr>
          <a:xfrm>
            <a:off x="4570672" y="1612604"/>
            <a:ext cx="3563235" cy="2747768"/>
          </a:xfrm>
          <a:prstGeom prst="rect">
            <a:avLst/>
          </a:prstGeom>
          <a:ln w="3175">
            <a:solidFill>
              <a:schemeClr val="tx1"/>
            </a:solidFill>
          </a:ln>
        </p:spPr>
      </p:pic>
      <p:pic>
        <p:nvPicPr>
          <p:cNvPr id="6" name="Picture 5"/>
          <p:cNvPicPr>
            <a:picLocks noChangeAspect="1"/>
          </p:cNvPicPr>
          <p:nvPr/>
        </p:nvPicPr>
        <p:blipFill>
          <a:blip r:embed="rId3"/>
          <a:stretch>
            <a:fillRect/>
          </a:stretch>
        </p:blipFill>
        <p:spPr>
          <a:xfrm>
            <a:off x="1944694" y="4550736"/>
            <a:ext cx="5019632" cy="1857264"/>
          </a:xfrm>
          <a:prstGeom prst="rect">
            <a:avLst/>
          </a:prstGeom>
        </p:spPr>
      </p:pic>
      <p:sp>
        <p:nvSpPr>
          <p:cNvPr id="7" name="TextBox 6"/>
          <p:cNvSpPr txBox="1"/>
          <p:nvPr/>
        </p:nvSpPr>
        <p:spPr>
          <a:xfrm>
            <a:off x="1944694" y="6192556"/>
            <a:ext cx="1462115" cy="215444"/>
          </a:xfrm>
          <a:prstGeom prst="rect">
            <a:avLst/>
          </a:prstGeom>
          <a:noFill/>
        </p:spPr>
        <p:txBody>
          <a:bodyPr wrap="square" rtlCol="0">
            <a:spAutoFit/>
          </a:bodyPr>
          <a:lstStyle/>
          <a:p>
            <a:r>
              <a:rPr lang="en-US" sz="800" dirty="0" smtClean="0">
                <a:solidFill>
                  <a:schemeClr val="bg1"/>
                </a:solidFill>
              </a:rPr>
              <a:t>Image: NHTSA</a:t>
            </a:r>
            <a:endParaRPr lang="en-US" sz="800" dirty="0">
              <a:solidFill>
                <a:schemeClr val="bg1"/>
              </a:solidFill>
            </a:endParaRPr>
          </a:p>
        </p:txBody>
      </p:sp>
    </p:spTree>
    <p:extLst>
      <p:ext uri="{BB962C8B-B14F-4D97-AF65-F5344CB8AC3E}">
        <p14:creationId xmlns:p14="http://schemas.microsoft.com/office/powerpoint/2010/main" val="121121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98" y="32339"/>
            <a:ext cx="6922950" cy="1280890"/>
          </a:xfrm>
        </p:spPr>
        <p:txBody>
          <a:bodyPr/>
          <a:lstStyle/>
          <a:p>
            <a:r>
              <a:rPr lang="en-US" dirty="0"/>
              <a:t>UPDATE: NCTCOG Transportation - Sustainable Development</a:t>
            </a:r>
          </a:p>
        </p:txBody>
      </p:sp>
      <p:sp>
        <p:nvSpPr>
          <p:cNvPr id="7" name="TextBox 6"/>
          <p:cNvSpPr txBox="1"/>
          <p:nvPr/>
        </p:nvSpPr>
        <p:spPr>
          <a:xfrm>
            <a:off x="1944694" y="6192556"/>
            <a:ext cx="1462115" cy="215444"/>
          </a:xfrm>
          <a:prstGeom prst="rect">
            <a:avLst/>
          </a:prstGeom>
          <a:noFill/>
        </p:spPr>
        <p:txBody>
          <a:bodyPr wrap="square" rtlCol="0">
            <a:spAutoFit/>
          </a:bodyPr>
          <a:lstStyle/>
          <a:p>
            <a:r>
              <a:rPr lang="en-US" sz="800" dirty="0" smtClean="0">
                <a:solidFill>
                  <a:schemeClr val="bg1"/>
                </a:solidFill>
              </a:rPr>
              <a:t>Image: NHTSA</a:t>
            </a:r>
            <a:endParaRPr lang="en-US" sz="800" dirty="0">
              <a:solidFill>
                <a:schemeClr val="bg1"/>
              </a:solidFill>
            </a:endParaRPr>
          </a:p>
        </p:txBody>
      </p:sp>
      <p:sp>
        <p:nvSpPr>
          <p:cNvPr id="8" name="Content Placeholder 2"/>
          <p:cNvSpPr txBox="1">
            <a:spLocks/>
          </p:cNvSpPr>
          <p:nvPr/>
        </p:nvSpPr>
        <p:spPr>
          <a:xfrm>
            <a:off x="113017" y="1140896"/>
            <a:ext cx="5506946" cy="5159382"/>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r>
              <a:rPr lang="en-US" sz="2000" dirty="0"/>
              <a:t>Green Infrastructure Guidebook</a:t>
            </a:r>
          </a:p>
          <a:p>
            <a:r>
              <a:rPr lang="en-US" sz="2000" dirty="0" smtClean="0"/>
              <a:t>This guide focuses </a:t>
            </a:r>
            <a:r>
              <a:rPr lang="en-US" sz="2000" b="1" dirty="0" smtClean="0"/>
              <a:t>transportation-relevant</a:t>
            </a:r>
            <a:r>
              <a:rPr lang="en-US" sz="2000" dirty="0" smtClean="0"/>
              <a:t> green infrastructure elements: </a:t>
            </a:r>
          </a:p>
          <a:p>
            <a:pPr marL="914400" lvl="1" indent="-457200">
              <a:spcBef>
                <a:spcPts val="600"/>
              </a:spcBef>
              <a:buFont typeface="+mj-lt"/>
              <a:buAutoNum type="arabicPeriod"/>
            </a:pPr>
            <a:r>
              <a:rPr lang="en-US" sz="2000" dirty="0" smtClean="0"/>
              <a:t>Energy-efficient light-emitting diode (LED) and renewable-energy lighting </a:t>
            </a:r>
          </a:p>
          <a:p>
            <a:pPr marL="914400" lvl="1" indent="-457200">
              <a:spcBef>
                <a:spcPts val="600"/>
              </a:spcBef>
              <a:buFont typeface="+mj-lt"/>
              <a:buAutoNum type="arabicPeriod"/>
            </a:pPr>
            <a:r>
              <a:rPr lang="en-US" sz="2000" dirty="0" smtClean="0"/>
              <a:t>Recycled construction materials in roadways and trails </a:t>
            </a:r>
          </a:p>
          <a:p>
            <a:pPr marL="914400" lvl="1" indent="-457200">
              <a:spcBef>
                <a:spcPts val="600"/>
              </a:spcBef>
              <a:buFont typeface="+mj-lt"/>
              <a:buAutoNum type="arabicPeriod"/>
            </a:pPr>
            <a:r>
              <a:rPr lang="en-US" sz="2000" dirty="0" smtClean="0"/>
              <a:t> Cool pavements </a:t>
            </a:r>
          </a:p>
          <a:p>
            <a:pPr marL="914400" lvl="1" indent="-457200">
              <a:spcBef>
                <a:spcPts val="600"/>
              </a:spcBef>
              <a:buFont typeface="+mj-lt"/>
              <a:buAutoNum type="arabicPeriod"/>
            </a:pPr>
            <a:r>
              <a:rPr lang="en-US" sz="2000" dirty="0" smtClean="0"/>
              <a:t> Green trail materials </a:t>
            </a:r>
          </a:p>
          <a:p>
            <a:pPr marL="914400" lvl="1" indent="-457200">
              <a:spcBef>
                <a:spcPts val="600"/>
              </a:spcBef>
              <a:buFont typeface="+mj-lt"/>
              <a:buAutoNum type="arabicPeriod"/>
            </a:pPr>
            <a:r>
              <a:rPr lang="en-US" sz="2000" dirty="0" smtClean="0"/>
              <a:t>Green stormwater infrastructure (GSI) techniques such as permeable pavement and </a:t>
            </a:r>
            <a:r>
              <a:rPr lang="en-US" sz="2000" dirty="0" err="1" smtClean="0"/>
              <a:t>bioretention</a:t>
            </a:r>
            <a:r>
              <a:rPr lang="en-US" sz="2000" dirty="0" smtClean="0"/>
              <a:t>, and trees.</a:t>
            </a:r>
          </a:p>
          <a:p>
            <a:pPr marL="457200" lvl="1" indent="0">
              <a:spcBef>
                <a:spcPts val="600"/>
              </a:spcBef>
              <a:buNone/>
            </a:pPr>
            <a:endParaRPr lang="en-US" sz="2000" dirty="0"/>
          </a:p>
        </p:txBody>
      </p:sp>
      <p:sp>
        <p:nvSpPr>
          <p:cNvPr id="11" name="Rectangle 10"/>
          <p:cNvSpPr/>
          <p:nvPr/>
        </p:nvSpPr>
        <p:spPr>
          <a:xfrm>
            <a:off x="5619963" y="3720587"/>
            <a:ext cx="3400747" cy="2585323"/>
          </a:xfrm>
          <a:prstGeom prst="rect">
            <a:avLst/>
          </a:prstGeom>
          <a:solidFill>
            <a:schemeClr val="bg1">
              <a:lumMod val="85000"/>
            </a:schemeClr>
          </a:solidFill>
        </p:spPr>
        <p:txBody>
          <a:bodyPr wrap="square">
            <a:spAutoFit/>
          </a:bodyPr>
          <a:lstStyle/>
          <a:p>
            <a:r>
              <a:rPr lang="en-US" dirty="0"/>
              <a:t>Developed local, state, and national case studies to examine: </a:t>
            </a:r>
          </a:p>
          <a:p>
            <a:pPr marL="742950" lvl="1" indent="-285750">
              <a:buFont typeface="Arial" panose="020B0604020202020204" pitchFamily="34" charset="0"/>
              <a:buChar char="•"/>
            </a:pPr>
            <a:r>
              <a:rPr lang="en-US" dirty="0"/>
              <a:t>Long-term cost effectiveness </a:t>
            </a:r>
          </a:p>
          <a:p>
            <a:pPr marL="742950" lvl="1" indent="-285750">
              <a:buFont typeface="Arial" panose="020B0604020202020204" pitchFamily="34" charset="0"/>
              <a:buChar char="•"/>
            </a:pPr>
            <a:r>
              <a:rPr lang="en-US" dirty="0"/>
              <a:t>Community improvement </a:t>
            </a:r>
          </a:p>
          <a:p>
            <a:pPr marL="742950" lvl="1" indent="-285750">
              <a:buFont typeface="Arial" panose="020B0604020202020204" pitchFamily="34" charset="0"/>
              <a:buChar char="•"/>
            </a:pPr>
            <a:r>
              <a:rPr lang="en-US" dirty="0"/>
              <a:t>Environmental impacts </a:t>
            </a:r>
          </a:p>
        </p:txBody>
      </p:sp>
      <p:sp>
        <p:nvSpPr>
          <p:cNvPr id="13" name="TextBox 12"/>
          <p:cNvSpPr txBox="1"/>
          <p:nvPr/>
        </p:nvSpPr>
        <p:spPr>
          <a:xfrm>
            <a:off x="1847806" y="6388643"/>
            <a:ext cx="8759952" cy="461665"/>
          </a:xfrm>
          <a:prstGeom prst="rect">
            <a:avLst/>
          </a:prstGeom>
          <a:noFill/>
        </p:spPr>
        <p:txBody>
          <a:bodyPr wrap="square" rtlCol="0">
            <a:spAutoFit/>
          </a:bodyPr>
          <a:lstStyle/>
          <a:p>
            <a:r>
              <a:rPr lang="en-US" sz="2400" b="1" dirty="0" smtClean="0">
                <a:latin typeface="Arial Rounded MT Bold" panose="020F0704030504030204" pitchFamily="34" charset="0"/>
                <a:cs typeface="Aharoni" panose="02010803020104030203" pitchFamily="2" charset="-79"/>
              </a:rPr>
              <a:t>www.nctcog.org/greeninfrastructure</a:t>
            </a:r>
            <a:endParaRPr lang="en-US" sz="2400" b="1" dirty="0">
              <a:latin typeface="Arial Rounded MT Bold" panose="020F0704030504030204" pitchFamily="34" charset="0"/>
              <a:cs typeface="Aharoni" panose="02010803020104030203" pitchFamily="2" charset="-79"/>
            </a:endParaRPr>
          </a:p>
        </p:txBody>
      </p:sp>
      <p:pic>
        <p:nvPicPr>
          <p:cNvPr id="14" name="Picture 13"/>
          <p:cNvPicPr>
            <a:picLocks noChangeAspect="1"/>
          </p:cNvPicPr>
          <p:nvPr/>
        </p:nvPicPr>
        <p:blipFill>
          <a:blip r:embed="rId2"/>
          <a:stretch>
            <a:fillRect/>
          </a:stretch>
        </p:blipFill>
        <p:spPr>
          <a:xfrm>
            <a:off x="6607829" y="1395962"/>
            <a:ext cx="1425014" cy="1881376"/>
          </a:xfrm>
          <a:prstGeom prst="rect">
            <a:avLst/>
          </a:prstGeom>
          <a:ln w="19050">
            <a:solidFill>
              <a:schemeClr val="tx1"/>
            </a:solidFill>
          </a:ln>
        </p:spPr>
      </p:pic>
    </p:spTree>
    <p:extLst>
      <p:ext uri="{BB962C8B-B14F-4D97-AF65-F5344CB8AC3E}">
        <p14:creationId xmlns:p14="http://schemas.microsoft.com/office/powerpoint/2010/main" val="416059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D presentatio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D presentation" id="{C8F63248-CDE6-4732-A769-601133F12C2C}" vid="{AE9C3BBB-870F-48FE-962C-94436D44D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 presentation</Template>
  <TotalTime>12183</TotalTime>
  <Words>859</Words>
  <Application>Microsoft Office PowerPoint</Application>
  <PresentationFormat>On-screen Show (4:3)</PresentationFormat>
  <Paragraphs>159</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Arial Rounded MT Bold</vt:lpstr>
      <vt:lpstr>Calibri</vt:lpstr>
      <vt:lpstr>Century Gothic</vt:lpstr>
      <vt:lpstr>Wingdings 3</vt:lpstr>
      <vt:lpstr>ED presentation</vt:lpstr>
      <vt:lpstr>SPROW Sustainable Public Rights Of Way</vt:lpstr>
      <vt:lpstr>Agenda </vt:lpstr>
      <vt:lpstr>SPROW: A (Brief) History</vt:lpstr>
      <vt:lpstr>SPROW: Recent Activities Education Forum</vt:lpstr>
      <vt:lpstr>What is SPROW: Current Goals</vt:lpstr>
      <vt:lpstr>What is SPROW: Future Directions</vt:lpstr>
      <vt:lpstr>UPDATE: Regional Public Works </vt:lpstr>
      <vt:lpstr>UPDATE: NCTCOG Transportation - Sustainable Development</vt:lpstr>
      <vt:lpstr>UPDATE: NCTCOG Transportation - Sustainable Development</vt:lpstr>
      <vt:lpstr>UPDATE: NCTCOG Transportation - Sustainable Development</vt:lpstr>
      <vt:lpstr>PowerPoint Presentation</vt:lpstr>
    </vt:vector>
  </TitlesOfParts>
  <Company>N.C.T.C.O.G.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Brian Geck</dc:creator>
  <cp:lastModifiedBy>Katherine Powers</cp:lastModifiedBy>
  <cp:revision>37</cp:revision>
  <dcterms:created xsi:type="dcterms:W3CDTF">2016-03-25T17:51:36Z</dcterms:created>
  <dcterms:modified xsi:type="dcterms:W3CDTF">2018-07-09T16:47:34Z</dcterms:modified>
</cp:coreProperties>
</file>