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0" r:id="rId1"/>
    <p:sldMasterId id="2147483757" r:id="rId2"/>
  </p:sldMasterIdLst>
  <p:notesMasterIdLst>
    <p:notesMasterId r:id="rId48"/>
  </p:notesMasterIdLst>
  <p:handoutMasterIdLst>
    <p:handoutMasterId r:id="rId49"/>
  </p:handoutMasterIdLst>
  <p:sldIdLst>
    <p:sldId id="456" r:id="rId3"/>
    <p:sldId id="444" r:id="rId4"/>
    <p:sldId id="429" r:id="rId5"/>
    <p:sldId id="385" r:id="rId6"/>
    <p:sldId id="430" r:id="rId7"/>
    <p:sldId id="431" r:id="rId8"/>
    <p:sldId id="386" r:id="rId9"/>
    <p:sldId id="387" r:id="rId10"/>
    <p:sldId id="445" r:id="rId11"/>
    <p:sldId id="432" r:id="rId12"/>
    <p:sldId id="388" r:id="rId13"/>
    <p:sldId id="391" r:id="rId14"/>
    <p:sldId id="389" r:id="rId15"/>
    <p:sldId id="392" r:id="rId16"/>
    <p:sldId id="433" r:id="rId17"/>
    <p:sldId id="434" r:id="rId18"/>
    <p:sldId id="451" r:id="rId19"/>
    <p:sldId id="398" r:id="rId20"/>
    <p:sldId id="397" r:id="rId21"/>
    <p:sldId id="399" r:id="rId22"/>
    <p:sldId id="403" r:id="rId23"/>
    <p:sldId id="404" r:id="rId24"/>
    <p:sldId id="405" r:id="rId25"/>
    <p:sldId id="435" r:id="rId26"/>
    <p:sldId id="436" r:id="rId27"/>
    <p:sldId id="408" r:id="rId28"/>
    <p:sldId id="410" r:id="rId29"/>
    <p:sldId id="411" r:id="rId30"/>
    <p:sldId id="412" r:id="rId31"/>
    <p:sldId id="413" r:id="rId32"/>
    <p:sldId id="414" r:id="rId33"/>
    <p:sldId id="437" r:id="rId34"/>
    <p:sldId id="438" r:id="rId35"/>
    <p:sldId id="417" r:id="rId36"/>
    <p:sldId id="420" r:id="rId37"/>
    <p:sldId id="421" r:id="rId38"/>
    <p:sldId id="422" r:id="rId39"/>
    <p:sldId id="423" r:id="rId40"/>
    <p:sldId id="449" r:id="rId41"/>
    <p:sldId id="439" r:id="rId42"/>
    <p:sldId id="441" r:id="rId43"/>
    <p:sldId id="401" r:id="rId44"/>
    <p:sldId id="440" r:id="rId45"/>
    <p:sldId id="442" r:id="rId46"/>
    <p:sldId id="455" r:id="rId47"/>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Welcome and Introductions" id="{55E34483-5C94-4241-82C6-874BBFEAE8EE}">
          <p14:sldIdLst>
            <p14:sldId id="456"/>
            <p14:sldId id="444"/>
            <p14:sldId id="429"/>
            <p14:sldId id="385"/>
            <p14:sldId id="430"/>
          </p14:sldIdLst>
        </p14:section>
        <p14:section name="Exercise Overview" id="{AC7E1992-F322-4AE0-917D-9BC7AA10A63F}">
          <p14:sldIdLst>
            <p14:sldId id="431"/>
            <p14:sldId id="386"/>
            <p14:sldId id="387"/>
            <p14:sldId id="445"/>
            <p14:sldId id="432"/>
            <p14:sldId id="388"/>
            <p14:sldId id="391"/>
            <p14:sldId id="389"/>
            <p14:sldId id="392"/>
          </p14:sldIdLst>
        </p14:section>
        <p14:section name="STARTEX/Module 1" id="{1D05A758-883A-47A9-A321-9A028ACDC3FA}">
          <p14:sldIdLst>
            <p14:sldId id="433"/>
            <p14:sldId id="434"/>
            <p14:sldId id="451"/>
            <p14:sldId id="398"/>
            <p14:sldId id="397"/>
            <p14:sldId id="399"/>
            <p14:sldId id="403"/>
            <p14:sldId id="404"/>
            <p14:sldId id="405"/>
            <p14:sldId id="435"/>
          </p14:sldIdLst>
        </p14:section>
        <p14:section name="Module 2" id="{EABFE4A3-52A8-4BA2-9308-31A00EF1CBC7}">
          <p14:sldIdLst>
            <p14:sldId id="436"/>
            <p14:sldId id="408"/>
            <p14:sldId id="410"/>
            <p14:sldId id="411"/>
            <p14:sldId id="412"/>
            <p14:sldId id="413"/>
            <p14:sldId id="414"/>
            <p14:sldId id="437"/>
          </p14:sldIdLst>
        </p14:section>
        <p14:section name="Module 3" id="{A2406069-EB9D-4B97-9973-6CF14DF4F89B}">
          <p14:sldIdLst>
            <p14:sldId id="438"/>
            <p14:sldId id="417"/>
            <p14:sldId id="420"/>
            <p14:sldId id="421"/>
            <p14:sldId id="422"/>
            <p14:sldId id="423"/>
            <p14:sldId id="449"/>
            <p14:sldId id="439"/>
          </p14:sldIdLst>
        </p14:section>
        <p14:section name="Hot Wash &amp; Closing Remarks" id="{E63F00F0-694D-4CD9-9BC7-1E80344580B5}">
          <p14:sldIdLst>
            <p14:sldId id="441"/>
            <p14:sldId id="401"/>
            <p14:sldId id="440"/>
            <p14:sldId id="442"/>
            <p14:sldId id="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8D"/>
    <a:srgbClr val="000000"/>
    <a:srgbClr val="003366"/>
    <a:srgbClr val="015289"/>
    <a:srgbClr val="333333"/>
    <a:srgbClr val="050000"/>
    <a:srgbClr val="999999"/>
    <a:srgbClr val="00307F"/>
    <a:srgbClr val="B0B1B3"/>
    <a:srgbClr val="848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4760" autoAdjust="0"/>
  </p:normalViewPr>
  <p:slideViewPr>
    <p:cSldViewPr>
      <p:cViewPr>
        <p:scale>
          <a:sx n="60" d="100"/>
          <a:sy n="60" d="100"/>
        </p:scale>
        <p:origin x="3180" y="8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110"/>
    </p:cViewPr>
  </p:sorterViewPr>
  <p:notesViewPr>
    <p:cSldViewPr>
      <p:cViewPr varScale="1">
        <p:scale>
          <a:sx n="65" d="100"/>
          <a:sy n="65" d="100"/>
        </p:scale>
        <p:origin x="-2800" y="-10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8" Type="http://schemas.openxmlformats.org/officeDocument/2006/relationships/customXml" Target="../customXml/item4.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1028"/>
          <p:cNvSpPr>
            <a:spLocks noGrp="1" noChangeArrowheads="1"/>
          </p:cNvSpPr>
          <p:nvPr>
            <p:ph type="ftr" sz="quarter" idx="2"/>
          </p:nvPr>
        </p:nvSpPr>
        <p:spPr bwMode="auto">
          <a:xfrm>
            <a:off x="0"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defRPr sz="1200">
                <a:latin typeface="Times" panose="02020603050405020304" pitchFamily="18" charset="0"/>
              </a:defRPr>
            </a:lvl1pPr>
          </a:lstStyle>
          <a:p>
            <a:pPr>
              <a:defRPr/>
            </a:pPr>
            <a:endParaRPr lang="en-US" altLang="en-US"/>
          </a:p>
        </p:txBody>
      </p:sp>
      <p:sp>
        <p:nvSpPr>
          <p:cNvPr id="14341" name="Rectangle 1029"/>
          <p:cNvSpPr>
            <a:spLocks noGrp="1" noChangeArrowheads="1"/>
          </p:cNvSpPr>
          <p:nvPr>
            <p:ph type="sldNum" sz="quarter" idx="3"/>
          </p:nvPr>
        </p:nvSpPr>
        <p:spPr bwMode="auto">
          <a:xfrm>
            <a:off x="3937093"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lgn="r">
              <a:defRPr sz="1200">
                <a:latin typeface="Times" panose="02020603050405020304" pitchFamily="18" charset="0"/>
              </a:defRPr>
            </a:lvl1pPr>
          </a:lstStyle>
          <a:p>
            <a:pPr>
              <a:defRPr/>
            </a:pPr>
            <a:fld id="{AC13CC6B-47A7-4CFB-B46E-09604B449DB2}" type="slidenum">
              <a:rPr lang="en-US" altLang="en-US"/>
              <a:pPr>
                <a:defRPr/>
              </a:pPr>
              <a:t>‹#›</a:t>
            </a:fld>
            <a:endParaRPr lang="en-US" altLang="en-US"/>
          </a:p>
        </p:txBody>
      </p:sp>
    </p:spTree>
    <p:extLst>
      <p:ext uri="{BB962C8B-B14F-4D97-AF65-F5344CB8AC3E}">
        <p14:creationId xmlns:p14="http://schemas.microsoft.com/office/powerpoint/2010/main" val="215623772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87" name="Rectangle 3"/>
          <p:cNvSpPr>
            <a:spLocks noGrp="1" noChangeArrowheads="1"/>
          </p:cNvSpPr>
          <p:nvPr>
            <p:ph type="dt" idx="1"/>
          </p:nvPr>
        </p:nvSpPr>
        <p:spPr bwMode="auto">
          <a:xfrm>
            <a:off x="3961158" y="0"/>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algn="r" defTabSz="900294">
              <a:defRPr sz="1200">
                <a:latin typeface="Times"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209675" y="674688"/>
            <a:ext cx="4606925" cy="3454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896837" y="4354013"/>
            <a:ext cx="5156404" cy="420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783233"/>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3961158" y="8783233"/>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algn="r" defTabSz="900294">
              <a:defRPr sz="1200">
                <a:latin typeface="Times" panose="02020603050405020304" pitchFamily="18" charset="0"/>
              </a:defRPr>
            </a:lvl1pPr>
          </a:lstStyle>
          <a:p>
            <a:pPr>
              <a:defRPr/>
            </a:pPr>
            <a:fld id="{96BC7B59-A22A-4A44-9130-73FCCB7E58F6}" type="slidenum">
              <a:rPr lang="en-US" altLang="en-US"/>
              <a:pPr>
                <a:defRPr/>
              </a:pPr>
              <a:t>‹#›</a:t>
            </a:fld>
            <a:endParaRPr lang="en-US" altLang="en-US"/>
          </a:p>
        </p:txBody>
      </p:sp>
    </p:spTree>
    <p:extLst>
      <p:ext uri="{BB962C8B-B14F-4D97-AF65-F5344CB8AC3E}">
        <p14:creationId xmlns:p14="http://schemas.microsoft.com/office/powerpoint/2010/main" val="368768483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a:t>
            </a:fld>
            <a:endParaRPr lang="en-US" altLang="en-US"/>
          </a:p>
        </p:txBody>
      </p:sp>
    </p:spTree>
    <p:extLst>
      <p:ext uri="{BB962C8B-B14F-4D97-AF65-F5344CB8AC3E}">
        <p14:creationId xmlns:p14="http://schemas.microsoft.com/office/powerpoint/2010/main" val="2025893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10</a:t>
            </a:fld>
            <a:endParaRPr lang="en-US" altLang="en-US"/>
          </a:p>
        </p:txBody>
      </p:sp>
    </p:spTree>
    <p:extLst>
      <p:ext uri="{BB962C8B-B14F-4D97-AF65-F5344CB8AC3E}">
        <p14:creationId xmlns:p14="http://schemas.microsoft.com/office/powerpoint/2010/main" val="273500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11</a:t>
            </a:fld>
            <a:endParaRPr lang="en-US" altLang="en-US"/>
          </a:p>
        </p:txBody>
      </p:sp>
    </p:spTree>
    <p:extLst>
      <p:ext uri="{BB962C8B-B14F-4D97-AF65-F5344CB8AC3E}">
        <p14:creationId xmlns:p14="http://schemas.microsoft.com/office/powerpoint/2010/main" val="374826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12</a:t>
            </a:fld>
            <a:endParaRPr lang="en-US" altLang="en-US"/>
          </a:p>
        </p:txBody>
      </p:sp>
    </p:spTree>
    <p:extLst>
      <p:ext uri="{BB962C8B-B14F-4D97-AF65-F5344CB8AC3E}">
        <p14:creationId xmlns:p14="http://schemas.microsoft.com/office/powerpoint/2010/main" val="420513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13</a:t>
            </a:fld>
            <a:endParaRPr lang="en-US" altLang="en-US"/>
          </a:p>
        </p:txBody>
      </p:sp>
    </p:spTree>
    <p:extLst>
      <p:ext uri="{BB962C8B-B14F-4D97-AF65-F5344CB8AC3E}">
        <p14:creationId xmlns:p14="http://schemas.microsoft.com/office/powerpoint/2010/main" val="380443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14</a:t>
            </a:fld>
            <a:endParaRPr lang="en-US" altLang="en-US"/>
          </a:p>
        </p:txBody>
      </p:sp>
    </p:spTree>
    <p:extLst>
      <p:ext uri="{BB962C8B-B14F-4D97-AF65-F5344CB8AC3E}">
        <p14:creationId xmlns:p14="http://schemas.microsoft.com/office/powerpoint/2010/main" val="2208792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15</a:t>
            </a:fld>
            <a:endParaRPr lang="en-US" altLang="en-US"/>
          </a:p>
        </p:txBody>
      </p:sp>
    </p:spTree>
    <p:extLst>
      <p:ext uri="{BB962C8B-B14F-4D97-AF65-F5344CB8AC3E}">
        <p14:creationId xmlns:p14="http://schemas.microsoft.com/office/powerpoint/2010/main" val="1518273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16</a:t>
            </a:fld>
            <a:endParaRPr lang="en-US" altLang="en-US"/>
          </a:p>
        </p:txBody>
      </p:sp>
    </p:spTree>
    <p:extLst>
      <p:ext uri="{BB962C8B-B14F-4D97-AF65-F5344CB8AC3E}">
        <p14:creationId xmlns:p14="http://schemas.microsoft.com/office/powerpoint/2010/main" val="3756314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18</a:t>
            </a:fld>
            <a:endParaRPr lang="en-US" altLang="en-US"/>
          </a:p>
        </p:txBody>
      </p:sp>
    </p:spTree>
    <p:extLst>
      <p:ext uri="{BB962C8B-B14F-4D97-AF65-F5344CB8AC3E}">
        <p14:creationId xmlns:p14="http://schemas.microsoft.com/office/powerpoint/2010/main" val="168425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19</a:t>
            </a:fld>
            <a:endParaRPr lang="en-US" altLang="en-US"/>
          </a:p>
        </p:txBody>
      </p:sp>
    </p:spTree>
    <p:extLst>
      <p:ext uri="{BB962C8B-B14F-4D97-AF65-F5344CB8AC3E}">
        <p14:creationId xmlns:p14="http://schemas.microsoft.com/office/powerpoint/2010/main" val="325494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20</a:t>
            </a:fld>
            <a:endParaRPr lang="en-US" altLang="en-US"/>
          </a:p>
        </p:txBody>
      </p:sp>
    </p:spTree>
    <p:extLst>
      <p:ext uri="{BB962C8B-B14F-4D97-AF65-F5344CB8AC3E}">
        <p14:creationId xmlns:p14="http://schemas.microsoft.com/office/powerpoint/2010/main" val="72156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a:t>
            </a:fld>
            <a:endParaRPr lang="en-US" altLang="en-US"/>
          </a:p>
        </p:txBody>
      </p:sp>
    </p:spTree>
    <p:extLst>
      <p:ext uri="{BB962C8B-B14F-4D97-AF65-F5344CB8AC3E}">
        <p14:creationId xmlns:p14="http://schemas.microsoft.com/office/powerpoint/2010/main" val="1595438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21</a:t>
            </a:fld>
            <a:endParaRPr lang="en-US" altLang="en-US"/>
          </a:p>
        </p:txBody>
      </p:sp>
    </p:spTree>
    <p:extLst>
      <p:ext uri="{BB962C8B-B14F-4D97-AF65-F5344CB8AC3E}">
        <p14:creationId xmlns:p14="http://schemas.microsoft.com/office/powerpoint/2010/main" val="2468438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22</a:t>
            </a:fld>
            <a:endParaRPr lang="en-US" altLang="en-US"/>
          </a:p>
        </p:txBody>
      </p:sp>
    </p:spTree>
    <p:extLst>
      <p:ext uri="{BB962C8B-B14F-4D97-AF65-F5344CB8AC3E}">
        <p14:creationId xmlns:p14="http://schemas.microsoft.com/office/powerpoint/2010/main" val="826761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23</a:t>
            </a:fld>
            <a:endParaRPr lang="en-US" altLang="en-US"/>
          </a:p>
        </p:txBody>
      </p:sp>
    </p:spTree>
    <p:extLst>
      <p:ext uri="{BB962C8B-B14F-4D97-AF65-F5344CB8AC3E}">
        <p14:creationId xmlns:p14="http://schemas.microsoft.com/office/powerpoint/2010/main" val="2416128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24</a:t>
            </a:fld>
            <a:endParaRPr lang="en-US" altLang="en-US"/>
          </a:p>
        </p:txBody>
      </p:sp>
    </p:spTree>
    <p:extLst>
      <p:ext uri="{BB962C8B-B14F-4D97-AF65-F5344CB8AC3E}">
        <p14:creationId xmlns:p14="http://schemas.microsoft.com/office/powerpoint/2010/main" val="1164121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25</a:t>
            </a:fld>
            <a:endParaRPr lang="en-US" altLang="en-US"/>
          </a:p>
        </p:txBody>
      </p:sp>
    </p:spTree>
    <p:extLst>
      <p:ext uri="{BB962C8B-B14F-4D97-AF65-F5344CB8AC3E}">
        <p14:creationId xmlns:p14="http://schemas.microsoft.com/office/powerpoint/2010/main" val="4022728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26</a:t>
            </a:fld>
            <a:endParaRPr lang="en-US" altLang="en-US"/>
          </a:p>
        </p:txBody>
      </p:sp>
    </p:spTree>
    <p:extLst>
      <p:ext uri="{BB962C8B-B14F-4D97-AF65-F5344CB8AC3E}">
        <p14:creationId xmlns:p14="http://schemas.microsoft.com/office/powerpoint/2010/main" val="1542875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27</a:t>
            </a:fld>
            <a:endParaRPr lang="en-US" altLang="en-US"/>
          </a:p>
        </p:txBody>
      </p:sp>
    </p:spTree>
    <p:extLst>
      <p:ext uri="{BB962C8B-B14F-4D97-AF65-F5344CB8AC3E}">
        <p14:creationId xmlns:p14="http://schemas.microsoft.com/office/powerpoint/2010/main" val="3893034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28</a:t>
            </a:fld>
            <a:endParaRPr lang="en-US" altLang="en-US"/>
          </a:p>
        </p:txBody>
      </p:sp>
    </p:spTree>
    <p:extLst>
      <p:ext uri="{BB962C8B-B14F-4D97-AF65-F5344CB8AC3E}">
        <p14:creationId xmlns:p14="http://schemas.microsoft.com/office/powerpoint/2010/main" val="1697277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29</a:t>
            </a:fld>
            <a:endParaRPr lang="en-US" altLang="en-US"/>
          </a:p>
        </p:txBody>
      </p:sp>
    </p:spTree>
    <p:extLst>
      <p:ext uri="{BB962C8B-B14F-4D97-AF65-F5344CB8AC3E}">
        <p14:creationId xmlns:p14="http://schemas.microsoft.com/office/powerpoint/2010/main" val="3145705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30</a:t>
            </a:fld>
            <a:endParaRPr lang="en-US" altLang="en-US"/>
          </a:p>
        </p:txBody>
      </p:sp>
    </p:spTree>
    <p:extLst>
      <p:ext uri="{BB962C8B-B14F-4D97-AF65-F5344CB8AC3E}">
        <p14:creationId xmlns:p14="http://schemas.microsoft.com/office/powerpoint/2010/main" val="252215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a:t>
            </a:fld>
            <a:endParaRPr lang="en-US" altLang="en-US"/>
          </a:p>
        </p:txBody>
      </p:sp>
    </p:spTree>
    <p:extLst>
      <p:ext uri="{BB962C8B-B14F-4D97-AF65-F5344CB8AC3E}">
        <p14:creationId xmlns:p14="http://schemas.microsoft.com/office/powerpoint/2010/main" val="2448549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31</a:t>
            </a:fld>
            <a:endParaRPr lang="en-US" altLang="en-US"/>
          </a:p>
        </p:txBody>
      </p:sp>
    </p:spTree>
    <p:extLst>
      <p:ext uri="{BB962C8B-B14F-4D97-AF65-F5344CB8AC3E}">
        <p14:creationId xmlns:p14="http://schemas.microsoft.com/office/powerpoint/2010/main" val="3945852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32</a:t>
            </a:fld>
            <a:endParaRPr lang="en-US" altLang="en-US"/>
          </a:p>
        </p:txBody>
      </p:sp>
    </p:spTree>
    <p:extLst>
      <p:ext uri="{BB962C8B-B14F-4D97-AF65-F5344CB8AC3E}">
        <p14:creationId xmlns:p14="http://schemas.microsoft.com/office/powerpoint/2010/main" val="4072744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33</a:t>
            </a:fld>
            <a:endParaRPr lang="en-US" altLang="en-US"/>
          </a:p>
        </p:txBody>
      </p:sp>
    </p:spTree>
    <p:extLst>
      <p:ext uri="{BB962C8B-B14F-4D97-AF65-F5344CB8AC3E}">
        <p14:creationId xmlns:p14="http://schemas.microsoft.com/office/powerpoint/2010/main" val="1770570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34</a:t>
            </a:fld>
            <a:endParaRPr lang="en-US" altLang="en-US"/>
          </a:p>
        </p:txBody>
      </p:sp>
    </p:spTree>
    <p:extLst>
      <p:ext uri="{BB962C8B-B14F-4D97-AF65-F5344CB8AC3E}">
        <p14:creationId xmlns:p14="http://schemas.microsoft.com/office/powerpoint/2010/main" val="3635074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35</a:t>
            </a:fld>
            <a:endParaRPr lang="en-US" altLang="en-US"/>
          </a:p>
        </p:txBody>
      </p:sp>
    </p:spTree>
    <p:extLst>
      <p:ext uri="{BB962C8B-B14F-4D97-AF65-F5344CB8AC3E}">
        <p14:creationId xmlns:p14="http://schemas.microsoft.com/office/powerpoint/2010/main" val="621784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36</a:t>
            </a:fld>
            <a:endParaRPr lang="en-US" altLang="en-US"/>
          </a:p>
        </p:txBody>
      </p:sp>
    </p:spTree>
    <p:extLst>
      <p:ext uri="{BB962C8B-B14F-4D97-AF65-F5344CB8AC3E}">
        <p14:creationId xmlns:p14="http://schemas.microsoft.com/office/powerpoint/2010/main" val="3223409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37</a:t>
            </a:fld>
            <a:endParaRPr lang="en-US" altLang="en-US"/>
          </a:p>
        </p:txBody>
      </p:sp>
    </p:spTree>
    <p:extLst>
      <p:ext uri="{BB962C8B-B14F-4D97-AF65-F5344CB8AC3E}">
        <p14:creationId xmlns:p14="http://schemas.microsoft.com/office/powerpoint/2010/main" val="441756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38</a:t>
            </a:fld>
            <a:endParaRPr lang="en-US" altLang="en-US"/>
          </a:p>
        </p:txBody>
      </p:sp>
    </p:spTree>
    <p:extLst>
      <p:ext uri="{BB962C8B-B14F-4D97-AF65-F5344CB8AC3E}">
        <p14:creationId xmlns:p14="http://schemas.microsoft.com/office/powerpoint/2010/main" val="2233419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39</a:t>
            </a:fld>
            <a:endParaRPr lang="en-US" altLang="en-US"/>
          </a:p>
        </p:txBody>
      </p:sp>
    </p:spTree>
    <p:extLst>
      <p:ext uri="{BB962C8B-B14F-4D97-AF65-F5344CB8AC3E}">
        <p14:creationId xmlns:p14="http://schemas.microsoft.com/office/powerpoint/2010/main" val="3315904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40</a:t>
            </a:fld>
            <a:endParaRPr lang="en-US" altLang="en-US"/>
          </a:p>
        </p:txBody>
      </p:sp>
    </p:spTree>
    <p:extLst>
      <p:ext uri="{BB962C8B-B14F-4D97-AF65-F5344CB8AC3E}">
        <p14:creationId xmlns:p14="http://schemas.microsoft.com/office/powerpoint/2010/main" val="409430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a:t>
            </a:fld>
            <a:endParaRPr lang="en-US" altLang="en-US"/>
          </a:p>
        </p:txBody>
      </p:sp>
    </p:spTree>
    <p:extLst>
      <p:ext uri="{BB962C8B-B14F-4D97-AF65-F5344CB8AC3E}">
        <p14:creationId xmlns:p14="http://schemas.microsoft.com/office/powerpoint/2010/main" val="1752882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41</a:t>
            </a:fld>
            <a:endParaRPr lang="en-US" altLang="en-US"/>
          </a:p>
        </p:txBody>
      </p:sp>
    </p:spTree>
    <p:extLst>
      <p:ext uri="{BB962C8B-B14F-4D97-AF65-F5344CB8AC3E}">
        <p14:creationId xmlns:p14="http://schemas.microsoft.com/office/powerpoint/2010/main" val="3373771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42</a:t>
            </a:fld>
            <a:endParaRPr lang="en-US" altLang="en-US"/>
          </a:p>
        </p:txBody>
      </p:sp>
    </p:spTree>
    <p:extLst>
      <p:ext uri="{BB962C8B-B14F-4D97-AF65-F5344CB8AC3E}">
        <p14:creationId xmlns:p14="http://schemas.microsoft.com/office/powerpoint/2010/main" val="3978161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43</a:t>
            </a:fld>
            <a:endParaRPr lang="en-US" altLang="en-US"/>
          </a:p>
        </p:txBody>
      </p:sp>
    </p:spTree>
    <p:extLst>
      <p:ext uri="{BB962C8B-B14F-4D97-AF65-F5344CB8AC3E}">
        <p14:creationId xmlns:p14="http://schemas.microsoft.com/office/powerpoint/2010/main" val="2444233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44</a:t>
            </a:fld>
            <a:endParaRPr lang="en-US" altLang="en-US"/>
          </a:p>
        </p:txBody>
      </p:sp>
    </p:spTree>
    <p:extLst>
      <p:ext uri="{BB962C8B-B14F-4D97-AF65-F5344CB8AC3E}">
        <p14:creationId xmlns:p14="http://schemas.microsoft.com/office/powerpoint/2010/main" val="1534825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45</a:t>
            </a:fld>
            <a:endParaRPr lang="en-US" altLang="en-US"/>
          </a:p>
        </p:txBody>
      </p:sp>
    </p:spTree>
    <p:extLst>
      <p:ext uri="{BB962C8B-B14F-4D97-AF65-F5344CB8AC3E}">
        <p14:creationId xmlns:p14="http://schemas.microsoft.com/office/powerpoint/2010/main" val="2881414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5</a:t>
            </a:fld>
            <a:endParaRPr lang="en-US" altLang="en-US"/>
          </a:p>
        </p:txBody>
      </p:sp>
    </p:spTree>
    <p:extLst>
      <p:ext uri="{BB962C8B-B14F-4D97-AF65-F5344CB8AC3E}">
        <p14:creationId xmlns:p14="http://schemas.microsoft.com/office/powerpoint/2010/main" val="265203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6</a:t>
            </a:fld>
            <a:endParaRPr lang="en-US" altLang="en-US"/>
          </a:p>
        </p:txBody>
      </p:sp>
    </p:spTree>
    <p:extLst>
      <p:ext uri="{BB962C8B-B14F-4D97-AF65-F5344CB8AC3E}">
        <p14:creationId xmlns:p14="http://schemas.microsoft.com/office/powerpoint/2010/main" val="424649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7</a:t>
            </a:fld>
            <a:endParaRPr lang="en-US" altLang="en-US"/>
          </a:p>
        </p:txBody>
      </p:sp>
    </p:spTree>
    <p:extLst>
      <p:ext uri="{BB962C8B-B14F-4D97-AF65-F5344CB8AC3E}">
        <p14:creationId xmlns:p14="http://schemas.microsoft.com/office/powerpoint/2010/main" val="55167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8</a:t>
            </a:fld>
            <a:endParaRPr lang="en-US" altLang="en-US"/>
          </a:p>
        </p:txBody>
      </p:sp>
    </p:spTree>
    <p:extLst>
      <p:ext uri="{BB962C8B-B14F-4D97-AF65-F5344CB8AC3E}">
        <p14:creationId xmlns:p14="http://schemas.microsoft.com/office/powerpoint/2010/main" val="243875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Date Placeholder 4"/>
          <p:cNvSpPr>
            <a:spLocks noGrp="1"/>
          </p:cNvSpPr>
          <p:nvPr>
            <p:ph type="dt" idx="11"/>
          </p:nvPr>
        </p:nvSpPr>
        <p:spPr/>
        <p:txBody>
          <a:bodyPr/>
          <a:lstStyle/>
          <a:p>
            <a:pPr>
              <a:defRPr/>
            </a:pPr>
            <a:endParaRPr lang="en-US" altLang="en-US"/>
          </a:p>
        </p:txBody>
      </p:sp>
      <p:sp>
        <p:nvSpPr>
          <p:cNvPr id="6" name="Footer Placeholder 5"/>
          <p:cNvSpPr>
            <a:spLocks noGrp="1"/>
          </p:cNvSpPr>
          <p:nvPr>
            <p:ph type="ftr" sz="quarter" idx="12"/>
          </p:nvPr>
        </p:nvSpPr>
        <p:spPr/>
        <p:txBody>
          <a:bodyPr/>
          <a:lstStyle/>
          <a:p>
            <a:pPr>
              <a:defRPr/>
            </a:pPr>
            <a:endParaRPr lang="en-US" altLang="en-US"/>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9</a:t>
            </a:fld>
            <a:endParaRPr lang="en-US" altLang="en-US"/>
          </a:p>
        </p:txBody>
      </p:sp>
    </p:spTree>
    <p:extLst>
      <p:ext uri="{BB962C8B-B14F-4D97-AF65-F5344CB8AC3E}">
        <p14:creationId xmlns:p14="http://schemas.microsoft.com/office/powerpoint/2010/main" val="1868719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subTitle" idx="1"/>
          </p:nvPr>
        </p:nvSpPr>
        <p:spPr bwMode="auto">
          <a:xfrm>
            <a:off x="342900" y="1143000"/>
            <a:ext cx="7769225" cy="609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anose="05000000000000000000" pitchFamily="2" charset="2"/>
              <a:buNone/>
              <a:defRPr>
                <a:solidFill>
                  <a:srgbClr val="B0B1B3"/>
                </a:solidFill>
              </a:defRPr>
            </a:lvl1pPr>
          </a:lstStyle>
          <a:p>
            <a:pPr lvl="0"/>
            <a:r>
              <a:rPr lang="en-US" altLang="en-US" noProof="0"/>
              <a:t>Click to edit Master subtitle style</a:t>
            </a:r>
          </a:p>
        </p:txBody>
      </p:sp>
      <p:sp>
        <p:nvSpPr>
          <p:cNvPr id="2" name="Title 1">
            <a:extLst>
              <a:ext uri="{FF2B5EF4-FFF2-40B4-BE49-F238E27FC236}">
                <a16:creationId xmlns:a16="http://schemas.microsoft.com/office/drawing/2014/main" id="{5499E522-F56E-4EC1-B1F6-AE3EE55D1264}"/>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D8DFB302-4FA0-4D98-AE38-C053F72DE98B}"/>
              </a:ext>
            </a:extLst>
          </p:cNvPr>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115492A2-FC17-4C01-9FF0-284801F2626E}" type="slidenum">
              <a:rPr lang="en-US" altLang="en-US" smtClean="0"/>
              <a:pPr>
                <a:defRPr/>
              </a:pPr>
              <a:t>‹#›</a:t>
            </a:fld>
            <a:endParaRPr lang="en-US" altLang="en-US"/>
          </a:p>
        </p:txBody>
      </p:sp>
      <p:pic>
        <p:nvPicPr>
          <p:cNvPr id="1026" name="Picture 2" descr="Image result for fema logo">
            <a:extLst>
              <a:ext uri="{FF2B5EF4-FFF2-40B4-BE49-F238E27FC236}">
                <a16:creationId xmlns:a16="http://schemas.microsoft.com/office/drawing/2014/main" id="{E40ABCCD-579C-4A79-9FC0-BDC9018CFE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4285" y="6052094"/>
            <a:ext cx="1805515"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4AB7665-9F8E-412A-A104-CE4BE38FB8AA}"/>
              </a:ext>
            </a:extLst>
          </p:cNvPr>
          <p:cNvGrpSpPr/>
          <p:nvPr userDrawn="1"/>
        </p:nvGrpSpPr>
        <p:grpSpPr>
          <a:xfrm>
            <a:off x="6553200" y="5953034"/>
            <a:ext cx="2019067" cy="838200"/>
            <a:chOff x="6763479" y="5961483"/>
            <a:chExt cx="2019067" cy="838200"/>
          </a:xfrm>
        </p:grpSpPr>
        <p:pic>
          <p:nvPicPr>
            <p:cNvPr id="12" name="Picture 11" descr="C:\Users\tarek.kouddous\AppData\Local\Microsoft\Windows\INetCache\Content.Word\CRP Logo V2_Transparent.png">
              <a:extLst>
                <a:ext uri="{FF2B5EF4-FFF2-40B4-BE49-F238E27FC236}">
                  <a16:creationId xmlns:a16="http://schemas.microsoft.com/office/drawing/2014/main" id="{3057FEE8-1CA1-4204-B0EA-E541B5AC215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63479" y="6029638"/>
              <a:ext cx="711888" cy="702713"/>
            </a:xfrm>
            <a:prstGeom prst="rect">
              <a:avLst/>
            </a:prstGeom>
            <a:noFill/>
            <a:ln>
              <a:noFill/>
            </a:ln>
          </p:spPr>
        </p:pic>
        <p:pic>
          <p:nvPicPr>
            <p:cNvPr id="13" name="Picture 12">
              <a:extLst>
                <a:ext uri="{FF2B5EF4-FFF2-40B4-BE49-F238E27FC236}">
                  <a16:creationId xmlns:a16="http://schemas.microsoft.com/office/drawing/2014/main" id="{3DA4D885-FDF2-4441-936F-F8C7E5076A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7460605" y="5961483"/>
              <a:ext cx="1321941" cy="838200"/>
            </a:xfrm>
            <a:prstGeom prst="rect">
              <a:avLst/>
            </a:prstGeom>
          </p:spPr>
        </p:pic>
      </p:grpSp>
      <p:sp>
        <p:nvSpPr>
          <p:cNvPr id="14" name="TextBox 13">
            <a:extLst>
              <a:ext uri="{FF2B5EF4-FFF2-40B4-BE49-F238E27FC236}">
                <a16:creationId xmlns:a16="http://schemas.microsoft.com/office/drawing/2014/main" id="{22FEBD2D-DC3E-45E0-B667-6443C46A43CB}"/>
              </a:ext>
            </a:extLst>
          </p:cNvPr>
          <p:cNvSpPr txBox="1"/>
          <p:nvPr userDrawn="1"/>
        </p:nvSpPr>
        <p:spPr>
          <a:xfrm>
            <a:off x="3505200" y="6061460"/>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152183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1228-6322-4DCD-8486-9F1EB543CD1F}"/>
              </a:ext>
            </a:extLst>
          </p:cNvPr>
          <p:cNvSpPr>
            <a:spLocks noGrp="1"/>
          </p:cNvSpPr>
          <p:nvPr>
            <p:ph type="title"/>
          </p:nvPr>
        </p:nvSpPr>
        <p:spPr>
          <a:xfrm>
            <a:off x="628650" y="365125"/>
            <a:ext cx="7886700" cy="930275"/>
          </a:xfrm>
          <a:prstGeom prst="rect">
            <a:avLst/>
          </a:prstGeom>
        </p:spPr>
        <p:txBody>
          <a:bodyPr/>
          <a:lstStyle>
            <a:lvl1pPr>
              <a:defRPr sz="42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8A130BF0-5C81-4674-A2E6-E8DE1283879E}"/>
              </a:ext>
            </a:extLst>
          </p:cNvPr>
          <p:cNvSpPr>
            <a:spLocks noGrp="1"/>
          </p:cNvSpPr>
          <p:nvPr>
            <p:ph type="body" sz="quarter" idx="10"/>
          </p:nvPr>
        </p:nvSpPr>
        <p:spPr>
          <a:xfrm>
            <a:off x="628650" y="1447800"/>
            <a:ext cx="7886700" cy="5029200"/>
          </a:xfrm>
          <a:prstGeom prst="rect">
            <a:avLst/>
          </a:prstGeom>
        </p:spPr>
        <p:txBody>
          <a:bodyPr/>
          <a:lstStyle>
            <a:lvl1pPr marL="228600" indent="-228600">
              <a:spcBef>
                <a:spcPts val="600"/>
              </a:spcBef>
              <a:spcAft>
                <a:spcPts val="600"/>
              </a:spcAft>
              <a:buFont typeface="Wingdings" panose="05000000000000000000" pitchFamily="2" charset="2"/>
              <a:buChar char="§"/>
              <a:defRPr sz="2200">
                <a:solidFill>
                  <a:schemeClr val="bg1"/>
                </a:solidFill>
                <a:latin typeface="Times New Roman" panose="02020603050405020304" pitchFamily="18" charset="0"/>
                <a:cs typeface="Times New Roman" panose="02020603050405020304" pitchFamily="18" charset="0"/>
              </a:defRPr>
            </a:lvl1pPr>
            <a:lvl2pPr marL="685800" indent="-228600">
              <a:spcBef>
                <a:spcPts val="600"/>
              </a:spcBef>
              <a:spcAft>
                <a:spcPts val="600"/>
              </a:spcAft>
              <a:buFont typeface="Times New Roman" panose="02020603050405020304" pitchFamily="18" charset="0"/>
              <a:buChar char="–"/>
              <a:defRPr sz="2000">
                <a:solidFill>
                  <a:schemeClr val="bg1"/>
                </a:solidFill>
                <a:latin typeface="Times New Roman" panose="02020603050405020304" pitchFamily="18" charset="0"/>
                <a:cs typeface="Times New Roman" panose="02020603050405020304" pitchFamily="18" charset="0"/>
              </a:defRPr>
            </a:lvl2pPr>
            <a:lvl3pPr>
              <a:spcBef>
                <a:spcPts val="600"/>
              </a:spcBef>
              <a:spcAft>
                <a:spcPts val="600"/>
              </a:spcAft>
              <a:defRPr sz="1800">
                <a:solidFill>
                  <a:schemeClr val="bg1"/>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Font typeface="Wingdings" panose="05000000000000000000" pitchFamily="2" charset="2"/>
              <a:buChar char="§"/>
              <a:defRPr sz="1600">
                <a:solidFill>
                  <a:schemeClr val="bg1"/>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Font typeface="Wingdings" panose="05000000000000000000" pitchFamily="2" charset="2"/>
              <a:buChar char="§"/>
              <a:defRPr sz="1400">
                <a:solidFill>
                  <a:schemeClr val="bg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93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3900" y="1295400"/>
            <a:ext cx="788670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711C7190-9AC8-425E-9BFB-53B55D98068D}" type="slidenum">
              <a:rPr lang="en-US" altLang="en-US" smtClean="0"/>
              <a:pPr>
                <a:defRPr/>
              </a:pPr>
              <a:t>‹#›</a:t>
            </a:fld>
            <a:endParaRPr lang="en-US" altLang="en-US" dirty="0"/>
          </a:p>
        </p:txBody>
      </p:sp>
    </p:spTree>
    <p:extLst>
      <p:ext uri="{BB962C8B-B14F-4D97-AF65-F5344CB8AC3E}">
        <p14:creationId xmlns:p14="http://schemas.microsoft.com/office/powerpoint/2010/main" val="27892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rgbClr val="999999"/>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0BE5A9B3-7E52-4285-9B85-A1A5B4FA91B9}" type="slidenum">
              <a:rPr lang="en-US" altLang="en-US" smtClean="0"/>
              <a:pPr>
                <a:defRPr/>
              </a:pPr>
              <a:t>‹#›</a:t>
            </a:fld>
            <a:endParaRPr lang="en-US" altLang="en-US"/>
          </a:p>
        </p:txBody>
      </p:sp>
    </p:spTree>
    <p:extLst>
      <p:ext uri="{BB962C8B-B14F-4D97-AF65-F5344CB8AC3E}">
        <p14:creationId xmlns:p14="http://schemas.microsoft.com/office/powerpoint/2010/main" val="41261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115492A2-FC17-4C01-9FF0-284801F2626E}" type="slidenum">
              <a:rPr lang="en-US" altLang="en-US" smtClean="0"/>
              <a:pPr>
                <a:defRPr/>
              </a:pPr>
              <a:t>‹#›</a:t>
            </a:fld>
            <a:endParaRPr lang="en-US" altLang="en-US"/>
          </a:p>
        </p:txBody>
      </p:sp>
    </p:spTree>
    <p:extLst>
      <p:ext uri="{BB962C8B-B14F-4D97-AF65-F5344CB8AC3E}">
        <p14:creationId xmlns:p14="http://schemas.microsoft.com/office/powerpoint/2010/main" val="238151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426B0331-73C1-4112-9277-6EA3B1121FD0}" type="slidenum">
              <a:rPr lang="en-US" altLang="en-US" smtClean="0"/>
              <a:pPr>
                <a:defRPr/>
              </a:pPr>
              <a:t>‹#›</a:t>
            </a:fld>
            <a:endParaRPr lang="en-US" altLang="en-US" dirty="0"/>
          </a:p>
        </p:txBody>
      </p:sp>
    </p:spTree>
    <p:extLst>
      <p:ext uri="{BB962C8B-B14F-4D97-AF65-F5344CB8AC3E}">
        <p14:creationId xmlns:p14="http://schemas.microsoft.com/office/powerpoint/2010/main" val="239493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3521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7BEA9-33A8-4D36-BFF9-078EBEDF493D}"/>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72A8BE28-2FA9-4E9E-B631-87FC5E15B453}"/>
              </a:ext>
            </a:extLst>
          </p:cNvPr>
          <p:cNvGrpSpPr/>
          <p:nvPr userDrawn="1"/>
        </p:nvGrpSpPr>
        <p:grpSpPr>
          <a:xfrm>
            <a:off x="0" y="0"/>
            <a:ext cx="9144000" cy="7010400"/>
            <a:chOff x="0" y="0"/>
            <a:chExt cx="9144000" cy="7010400"/>
          </a:xfrm>
        </p:grpSpPr>
        <p:grpSp>
          <p:nvGrpSpPr>
            <p:cNvPr id="4" name="Group 3">
              <a:extLst>
                <a:ext uri="{FF2B5EF4-FFF2-40B4-BE49-F238E27FC236}">
                  <a16:creationId xmlns:a16="http://schemas.microsoft.com/office/drawing/2014/main" id="{D278AF0E-661E-44A5-882E-93659338763F}"/>
                </a:ext>
              </a:extLst>
            </p:cNvPr>
            <p:cNvGrpSpPr/>
            <p:nvPr/>
          </p:nvGrpSpPr>
          <p:grpSpPr>
            <a:xfrm>
              <a:off x="0" y="0"/>
              <a:ext cx="9144000" cy="7010400"/>
              <a:chOff x="0" y="0"/>
              <a:chExt cx="9144000" cy="7010400"/>
            </a:xfrm>
          </p:grpSpPr>
          <p:pic>
            <p:nvPicPr>
              <p:cNvPr id="6" name="Picture 5" descr="Photo montage:&#10;&#10;American flag waving, girl looking at tablet computer, campus security sign, damaged building, three smiling students lying on the grass with textbooks, group of students looking at a large wall display.&#10;&#10;Campus Resilience Program&#10;Tabletop Exercise&#10;&#10;Exercise Conduct&#10;&#10;September, 2016&#10;&#10;US Department of Homeland Security logo&#10;Department of Homeland Security Campus Resilience Program">
                <a:extLst>
                  <a:ext uri="{FF2B5EF4-FFF2-40B4-BE49-F238E27FC236}">
                    <a16:creationId xmlns:a16="http://schemas.microsoft.com/office/drawing/2014/main" id="{963EAA8B-5C21-4012-86D2-5F3AB4B62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3190461"/>
              </a:xfrm>
              <a:prstGeom prst="rect">
                <a:avLst/>
              </a:prstGeom>
            </p:spPr>
          </p:pic>
          <p:sp>
            <p:nvSpPr>
              <p:cNvPr id="7" name="Rectangle 6">
                <a:extLst>
                  <a:ext uri="{FF2B5EF4-FFF2-40B4-BE49-F238E27FC236}">
                    <a16:creationId xmlns:a16="http://schemas.microsoft.com/office/drawing/2014/main" id="{D681327C-23CF-4771-8C04-2209B9EC980C}"/>
                  </a:ext>
                </a:extLst>
              </p:cNvPr>
              <p:cNvSpPr/>
              <p:nvPr/>
            </p:nvSpPr>
            <p:spPr bwMode="auto">
              <a:xfrm>
                <a:off x="0" y="3190461"/>
                <a:ext cx="9144000" cy="3819939"/>
              </a:xfrm>
              <a:prstGeom prst="rect">
                <a:avLst/>
              </a:prstGeom>
              <a:solidFill>
                <a:srgbClr val="00578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83027241-3235-48F3-B370-F144304F3E94}"/>
                </a:ext>
              </a:extLst>
            </p:cNvPr>
            <p:cNvSpPr txBox="1"/>
            <p:nvPr/>
          </p:nvSpPr>
          <p:spPr>
            <a:xfrm>
              <a:off x="457200" y="3604498"/>
              <a:ext cx="8153400" cy="523220"/>
            </a:xfrm>
            <a:prstGeom prst="rect">
              <a:avLst/>
            </a:prstGeom>
            <a:noFill/>
          </p:spPr>
          <p:txBody>
            <a:bodyPr wrap="square" rtlCol="0">
              <a:spAutoFit/>
            </a:bodyPr>
            <a:lstStyle/>
            <a:p>
              <a:pPr>
                <a:spcBef>
                  <a:spcPts val="1200"/>
                </a:spcBef>
              </a:pPr>
              <a:endParaRPr lang="en-US" sz="2800" dirty="0">
                <a:solidFill>
                  <a:srgbClr val="FF0000"/>
                </a:solidFill>
                <a:latin typeface="+mj-lt"/>
              </a:endParaRPr>
            </a:p>
          </p:txBody>
        </p:sp>
      </p:grpSp>
      <p:pic>
        <p:nvPicPr>
          <p:cNvPr id="10" name="Picture 9">
            <a:extLst>
              <a:ext uri="{FF2B5EF4-FFF2-40B4-BE49-F238E27FC236}">
                <a16:creationId xmlns:a16="http://schemas.microsoft.com/office/drawing/2014/main" id="{854A9C68-57C8-4E39-B777-244E83A3689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943600"/>
            <a:ext cx="2286000" cy="1050925"/>
          </a:xfrm>
          <a:prstGeom prst="rect">
            <a:avLst/>
          </a:prstGeom>
        </p:spPr>
      </p:pic>
      <p:pic>
        <p:nvPicPr>
          <p:cNvPr id="11" name="Picture 10">
            <a:extLst>
              <a:ext uri="{FF2B5EF4-FFF2-40B4-BE49-F238E27FC236}">
                <a16:creationId xmlns:a16="http://schemas.microsoft.com/office/drawing/2014/main" id="{F941CA3D-9B6D-4D47-845B-A8E810DD1C24}"/>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264" y="5896292"/>
            <a:ext cx="2590165" cy="1145540"/>
          </a:xfrm>
          <a:prstGeom prst="rect">
            <a:avLst/>
          </a:prstGeom>
          <a:noFill/>
        </p:spPr>
      </p:pic>
      <p:sp>
        <p:nvSpPr>
          <p:cNvPr id="15" name="TextBox 14">
            <a:extLst>
              <a:ext uri="{FF2B5EF4-FFF2-40B4-BE49-F238E27FC236}">
                <a16:creationId xmlns:a16="http://schemas.microsoft.com/office/drawing/2014/main" id="{13C89CC5-6B76-4D07-883D-D700CB90CF4F}"/>
              </a:ext>
            </a:extLst>
          </p:cNvPr>
          <p:cNvSpPr txBox="1"/>
          <p:nvPr userDrawn="1"/>
        </p:nvSpPr>
        <p:spPr>
          <a:xfrm>
            <a:off x="3276600" y="6150514"/>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176195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Bumper Sticker">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4648200" y="17526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defRPr/>
            </a:pPr>
            <a:endParaRPr lang="en-US"/>
          </a:p>
        </p:txBody>
      </p:sp>
      <p:sp>
        <p:nvSpPr>
          <p:cNvPr id="2" name="Title 1"/>
          <p:cNvSpPr>
            <a:spLocks noGrp="1"/>
          </p:cNvSpPr>
          <p:nvPr>
            <p:ph type="title"/>
          </p:nvPr>
        </p:nvSpPr>
        <p:spPr>
          <a:xfrm>
            <a:off x="457200" y="2857500"/>
            <a:ext cx="8229600" cy="1143000"/>
          </a:xfrm>
        </p:spPr>
        <p:txBody>
          <a:bodyPr/>
          <a:lstStyle>
            <a:lvl1pPr>
              <a:defRPr sz="5400">
                <a:solidFill>
                  <a:srgbClr val="003366"/>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D3AFC900-E6C1-4F88-BB37-3FE0B766F909}"/>
              </a:ext>
            </a:extLst>
          </p:cNvPr>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61740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pSp>
        <p:nvGrpSpPr>
          <p:cNvPr id="3" name="Group 2" descr="Campus Resilience Program Cover Photo" title="CRP Cover Photo">
            <a:extLst>
              <a:ext uri="{FF2B5EF4-FFF2-40B4-BE49-F238E27FC236}">
                <a16:creationId xmlns:a16="http://schemas.microsoft.com/office/drawing/2014/main" id="{72A8BE28-2FA9-4E9E-B631-87FC5E15B453}"/>
              </a:ext>
            </a:extLst>
          </p:cNvPr>
          <p:cNvGrpSpPr/>
          <p:nvPr userDrawn="1"/>
        </p:nvGrpSpPr>
        <p:grpSpPr>
          <a:xfrm>
            <a:off x="0" y="0"/>
            <a:ext cx="9144000" cy="7010400"/>
            <a:chOff x="0" y="0"/>
            <a:chExt cx="9144000" cy="7010400"/>
          </a:xfrm>
        </p:grpSpPr>
        <p:grpSp>
          <p:nvGrpSpPr>
            <p:cNvPr id="4" name="Group 3">
              <a:extLst>
                <a:ext uri="{FF2B5EF4-FFF2-40B4-BE49-F238E27FC236}">
                  <a16:creationId xmlns:a16="http://schemas.microsoft.com/office/drawing/2014/main" id="{D278AF0E-661E-44A5-882E-93659338763F}"/>
                </a:ext>
              </a:extLst>
            </p:cNvPr>
            <p:cNvGrpSpPr/>
            <p:nvPr userDrawn="1"/>
          </p:nvGrpSpPr>
          <p:grpSpPr>
            <a:xfrm>
              <a:off x="0" y="0"/>
              <a:ext cx="9144000" cy="7010400"/>
              <a:chOff x="0" y="0"/>
              <a:chExt cx="9144000" cy="7010400"/>
            </a:xfrm>
          </p:grpSpPr>
          <p:pic>
            <p:nvPicPr>
              <p:cNvPr id="6" name="Picture 5" descr="Photo montage:&#10;&#10;American flag waving, girl looking at tablet computer, campus security sign, damaged building, three smiling students lying on the grass with textbooks, group of students looking at a large wall display.&#10;&#10;Campus Resilience Program&#10;Tabletop Exercise&#10;&#10;Exercise Conduct&#10;&#10;September, 2016&#10;&#10;US Department of Homeland Security logo&#10;Department of Homeland Security Campus Resilience Program">
                <a:extLst>
                  <a:ext uri="{FF2B5EF4-FFF2-40B4-BE49-F238E27FC236}">
                    <a16:creationId xmlns:a16="http://schemas.microsoft.com/office/drawing/2014/main" id="{963EAA8B-5C21-4012-86D2-5F3AB4B62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3190461"/>
              </a:xfrm>
              <a:prstGeom prst="rect">
                <a:avLst/>
              </a:prstGeom>
            </p:spPr>
          </p:pic>
          <p:sp>
            <p:nvSpPr>
              <p:cNvPr id="7" name="Rectangle 6">
                <a:extLst>
                  <a:ext uri="{FF2B5EF4-FFF2-40B4-BE49-F238E27FC236}">
                    <a16:creationId xmlns:a16="http://schemas.microsoft.com/office/drawing/2014/main" id="{D681327C-23CF-4771-8C04-2209B9EC980C}"/>
                  </a:ext>
                </a:extLst>
              </p:cNvPr>
              <p:cNvSpPr/>
              <p:nvPr userDrawn="1"/>
            </p:nvSpPr>
            <p:spPr bwMode="auto">
              <a:xfrm>
                <a:off x="0" y="3190461"/>
                <a:ext cx="9144000" cy="3819939"/>
              </a:xfrm>
              <a:prstGeom prst="rect">
                <a:avLst/>
              </a:prstGeom>
              <a:solidFill>
                <a:srgbClr val="00578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83027241-3235-48F3-B370-F144304F3E94}"/>
                </a:ext>
              </a:extLst>
            </p:cNvPr>
            <p:cNvSpPr txBox="1"/>
            <p:nvPr userDrawn="1"/>
          </p:nvSpPr>
          <p:spPr>
            <a:xfrm>
              <a:off x="457200" y="3604498"/>
              <a:ext cx="8153400" cy="523220"/>
            </a:xfrm>
            <a:prstGeom prst="rect">
              <a:avLst/>
            </a:prstGeom>
            <a:noFill/>
          </p:spPr>
          <p:txBody>
            <a:bodyPr wrap="square" rtlCol="0">
              <a:spAutoFit/>
            </a:bodyPr>
            <a:lstStyle/>
            <a:p>
              <a:pPr>
                <a:spcBef>
                  <a:spcPts val="1200"/>
                </a:spcBef>
              </a:pPr>
              <a:endParaRPr lang="en-US" sz="2800" dirty="0">
                <a:solidFill>
                  <a:srgbClr val="FF0000"/>
                </a:solidFill>
                <a:latin typeface="+mj-lt"/>
              </a:endParaRPr>
            </a:p>
          </p:txBody>
        </p:sp>
      </p:grpSp>
      <p:pic>
        <p:nvPicPr>
          <p:cNvPr id="10" name="Picture 9" descr="FEMA Logo" title="FEMA Logo">
            <a:extLst>
              <a:ext uri="{FF2B5EF4-FFF2-40B4-BE49-F238E27FC236}">
                <a16:creationId xmlns:a16="http://schemas.microsoft.com/office/drawing/2014/main" id="{854A9C68-57C8-4E39-B777-244E83A3689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943600"/>
            <a:ext cx="2286000" cy="1050925"/>
          </a:xfrm>
          <a:prstGeom prst="rect">
            <a:avLst/>
          </a:prstGeom>
        </p:spPr>
      </p:pic>
      <p:pic>
        <p:nvPicPr>
          <p:cNvPr id="11" name="Picture 10" descr="Office of Academic Engagement Logo" title="Office of Academic Engagement Logo">
            <a:extLst>
              <a:ext uri="{FF2B5EF4-FFF2-40B4-BE49-F238E27FC236}">
                <a16:creationId xmlns:a16="http://schemas.microsoft.com/office/drawing/2014/main" id="{F941CA3D-9B6D-4D47-845B-A8E810DD1C24}"/>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264" y="5896292"/>
            <a:ext cx="2590165" cy="1145540"/>
          </a:xfrm>
          <a:prstGeom prst="rect">
            <a:avLst/>
          </a:prstGeom>
          <a:noFill/>
        </p:spPr>
      </p:pic>
      <p:sp>
        <p:nvSpPr>
          <p:cNvPr id="15" name="TextBox 14" descr="Sponsor Logo" title="Sponsor Logo">
            <a:extLst>
              <a:ext uri="{FF2B5EF4-FFF2-40B4-BE49-F238E27FC236}">
                <a16:creationId xmlns:a16="http://schemas.microsoft.com/office/drawing/2014/main" id="{13C89CC5-6B76-4D07-883D-D700CB90CF4F}"/>
              </a:ext>
            </a:extLst>
          </p:cNvPr>
          <p:cNvSpPr txBox="1"/>
          <p:nvPr userDrawn="1"/>
        </p:nvSpPr>
        <p:spPr>
          <a:xfrm>
            <a:off x="3276600" y="6150514"/>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165058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pic>
        <p:nvPicPr>
          <p:cNvPr id="5" name="Picture 2" descr="Image result for fema logo">
            <a:extLst>
              <a:ext uri="{FF2B5EF4-FFF2-40B4-BE49-F238E27FC236}">
                <a16:creationId xmlns:a16="http://schemas.microsoft.com/office/drawing/2014/main" id="{776EA175-DD45-4C47-9FFC-DC08F26893DF}"/>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04285" y="6052094"/>
            <a:ext cx="1805515"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97B8BE3-8DF5-4F35-9370-E59C4C916B98}"/>
              </a:ext>
            </a:extLst>
          </p:cNvPr>
          <p:cNvGrpSpPr/>
          <p:nvPr userDrawn="1"/>
        </p:nvGrpSpPr>
        <p:grpSpPr>
          <a:xfrm>
            <a:off x="6553200" y="5953034"/>
            <a:ext cx="2019067" cy="838200"/>
            <a:chOff x="6763479" y="5961483"/>
            <a:chExt cx="2019067" cy="838200"/>
          </a:xfrm>
        </p:grpSpPr>
        <p:pic>
          <p:nvPicPr>
            <p:cNvPr id="10" name="Picture 9" descr="C:\Users\tarek.kouddous\AppData\Local\Microsoft\Windows\INetCache\Content.Word\CRP Logo V2_Transparent.png">
              <a:extLst>
                <a:ext uri="{FF2B5EF4-FFF2-40B4-BE49-F238E27FC236}">
                  <a16:creationId xmlns:a16="http://schemas.microsoft.com/office/drawing/2014/main" id="{2209F4D4-7450-473A-A3E7-F2FF771C87DE}"/>
                </a:ext>
              </a:extLst>
            </p:cNvPr>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763479" y="6029638"/>
              <a:ext cx="711888" cy="702713"/>
            </a:xfrm>
            <a:prstGeom prst="rect">
              <a:avLst/>
            </a:prstGeom>
            <a:noFill/>
            <a:ln>
              <a:noFill/>
            </a:ln>
          </p:spPr>
        </p:pic>
        <p:pic>
          <p:nvPicPr>
            <p:cNvPr id="11" name="Picture 10">
              <a:extLst>
                <a:ext uri="{FF2B5EF4-FFF2-40B4-BE49-F238E27FC236}">
                  <a16:creationId xmlns:a16="http://schemas.microsoft.com/office/drawing/2014/main" id="{3B3F4D49-375E-4851-8A61-1F1798AF119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a:stretch/>
          </p:blipFill>
          <p:spPr>
            <a:xfrm>
              <a:off x="7460605" y="5961483"/>
              <a:ext cx="1321941" cy="838200"/>
            </a:xfrm>
            <a:prstGeom prst="rect">
              <a:avLst/>
            </a:prstGeom>
          </p:spPr>
        </p:pic>
      </p:grpSp>
      <p:sp>
        <p:nvSpPr>
          <p:cNvPr id="12" name="TextBox 11">
            <a:extLst>
              <a:ext uri="{FF2B5EF4-FFF2-40B4-BE49-F238E27FC236}">
                <a16:creationId xmlns:a16="http://schemas.microsoft.com/office/drawing/2014/main" id="{0AADA4AF-5C25-4EA4-B43E-D8B810C9522B}"/>
              </a:ext>
            </a:extLst>
          </p:cNvPr>
          <p:cNvSpPr txBox="1"/>
          <p:nvPr userDrawn="1"/>
        </p:nvSpPr>
        <p:spPr>
          <a:xfrm>
            <a:off x="3352800" y="6061460"/>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cSld>
  <p:clrMap bg1="dk2" tx1="lt1" bg2="dk1" tx2="lt2" accent1="accent1" accent2="accent2" accent3="accent3" accent4="accent4" accent5="accent5" accent6="accent6" hlink="hlink" folHlink="folHlink"/>
  <p:sldLayoutIdLst>
    <p:sldLayoutId id="2147483753" r:id="rId1"/>
    <p:sldLayoutId id="2147483742" r:id="rId2"/>
    <p:sldLayoutId id="2147483743" r:id="rId3"/>
    <p:sldLayoutId id="2147483744" r:id="rId4"/>
    <p:sldLayoutId id="2147483746" r:id="rId5"/>
    <p:sldLayoutId id="2147483747" r:id="rId6"/>
    <p:sldLayoutId id="2147483756" r:id="rId7"/>
    <p:sldLayoutId id="2147483754" r:id="rId8"/>
    <p:sldLayoutId id="2147483761" r:id="rId9"/>
  </p:sldLayoutIdLst>
  <p:hf hdr="0"/>
  <p:txStyles>
    <p:title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kern="1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78D"/>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34F5A1-3FB9-401A-AA66-81FC9E115DC9}"/>
              </a:ext>
            </a:extLst>
          </p:cNvPr>
          <p:cNvSpPr txBox="1">
            <a:spLocks/>
          </p:cNvSpPr>
          <p:nvPr userDrawn="1"/>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chemeClr val="bg1"/>
              </a:solidFill>
              <a:effectLst/>
              <a:uLnTx/>
              <a:uFillTx/>
              <a:latin typeface="Times New Roman"/>
              <a:ea typeface="+mj-ea"/>
              <a:cs typeface="+mj-cs"/>
            </a:endParaRPr>
          </a:p>
        </p:txBody>
      </p:sp>
      <p:sp>
        <p:nvSpPr>
          <p:cNvPr id="10" name="Content Placeholder 2">
            <a:extLst>
              <a:ext uri="{FF2B5EF4-FFF2-40B4-BE49-F238E27FC236}">
                <a16:creationId xmlns:a16="http://schemas.microsoft.com/office/drawing/2014/main" id="{BD809ADB-79A2-4162-9419-CAC7DD327145}"/>
              </a:ext>
            </a:extLst>
          </p:cNvPr>
          <p:cNvSpPr txBox="1">
            <a:spLocks/>
          </p:cNvSpPr>
          <p:nvPr userDrawn="1"/>
        </p:nvSpPr>
        <p:spPr>
          <a:xfrm>
            <a:off x="723900" y="1295400"/>
            <a:ext cx="7886700" cy="4351338"/>
          </a:xfrm>
          <a:prstGeom prst="rect">
            <a:avLst/>
          </a:prstGeom>
        </p:spPr>
        <p:txBody>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defTabSz="914400" rtl="0" eaLnBrk="1" latinLnBrk="0" hangingPunct="1">
              <a:lnSpc>
                <a:spcPct val="90000"/>
              </a:lnSpc>
              <a:spcBef>
                <a:spcPts val="600"/>
              </a:spcBef>
              <a:spcAft>
                <a:spcPts val="600"/>
              </a:spcAft>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600"/>
              </a:spcBef>
              <a:spcAft>
                <a:spcPts val="600"/>
              </a:spcAft>
              <a:buClr>
                <a:srgbClr val="B0B1B3"/>
              </a:buClr>
              <a:buSzTx/>
              <a:buFont typeface="Wingdings" panose="05000000000000000000" pitchFamily="2" charset="2"/>
              <a:buChar char="§"/>
              <a:tabLst/>
              <a:defRPr/>
            </a:pPr>
            <a:endParaRPr lang="en-US" sz="2200" kern="1200" noProof="0"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9113553"/>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Active Shooter Tabletop Exercise&#10;Exercise Conduct Briefing " title="Active Shooter Tabletop Exercise">
            <a:extLst>
              <a:ext uri="{FF2B5EF4-FFF2-40B4-BE49-F238E27FC236}">
                <a16:creationId xmlns:a16="http://schemas.microsoft.com/office/drawing/2014/main" id="{BF577B6B-A6DE-4FA6-9C3E-ACDB8D06BE8E}"/>
              </a:ext>
            </a:extLst>
          </p:cNvPr>
          <p:cNvSpPr txBox="1"/>
          <p:nvPr/>
        </p:nvSpPr>
        <p:spPr>
          <a:xfrm>
            <a:off x="315687" y="4267200"/>
            <a:ext cx="8512626" cy="1692771"/>
          </a:xfrm>
          <a:prstGeom prst="rect">
            <a:avLst/>
          </a:prstGeom>
          <a:noFill/>
        </p:spPr>
        <p:txBody>
          <a:bodyPr wrap="square" rtlCol="0">
            <a:spAutoFit/>
          </a:bodyPr>
          <a:lstStyle/>
          <a:p>
            <a:pPr>
              <a:spcBef>
                <a:spcPts val="1200"/>
              </a:spcBef>
              <a:spcAft>
                <a:spcPts val="1200"/>
              </a:spcAft>
            </a:pPr>
            <a:r>
              <a:rPr lang="en-US" sz="3200" b="1" dirty="0">
                <a:latin typeface="+mj-lt"/>
              </a:rPr>
              <a:t>Active Shooter: High School Tabletop Exercise</a:t>
            </a:r>
          </a:p>
          <a:p>
            <a:r>
              <a:rPr lang="en-US" sz="28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161134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01902-AAE5-4758-9F01-6D67EB27D453}"/>
              </a:ext>
            </a:extLst>
          </p:cNvPr>
          <p:cNvSpPr>
            <a:spLocks noGrp="1"/>
          </p:cNvSpPr>
          <p:nvPr>
            <p:ph type="title"/>
          </p:nvPr>
        </p:nvSpPr>
        <p:spPr/>
        <p:txBody>
          <a:bodyPr/>
          <a:lstStyle/>
          <a:p>
            <a:r>
              <a:rPr lang="en-US" dirty="0"/>
              <a:t>Exercise Objectives</a:t>
            </a:r>
          </a:p>
        </p:txBody>
      </p:sp>
      <p:sp>
        <p:nvSpPr>
          <p:cNvPr id="3" name="Content Placeholder 2">
            <a:extLst>
              <a:ext uri="{FF2B5EF4-FFF2-40B4-BE49-F238E27FC236}">
                <a16:creationId xmlns:a16="http://schemas.microsoft.com/office/drawing/2014/main" id="{35A8B04E-BD9C-40C3-929B-88BAE6333828}"/>
              </a:ext>
            </a:extLst>
          </p:cNvPr>
          <p:cNvSpPr>
            <a:spLocks noGrp="1"/>
          </p:cNvSpPr>
          <p:nvPr>
            <p:ph idx="1"/>
          </p:nvPr>
        </p:nvSpPr>
        <p:spPr>
          <a:xfrm>
            <a:off x="723900" y="1295400"/>
            <a:ext cx="7886700" cy="4351338"/>
          </a:xfrm>
        </p:spPr>
        <p:txBody>
          <a:bodyPr/>
          <a:lstStyle/>
          <a:p>
            <a:pPr marL="457200" lvl="0" indent="-457200">
              <a:spcBef>
                <a:spcPts val="0"/>
              </a:spcBef>
              <a:buFont typeface="+mj-lt"/>
              <a:buAutoNum type="arabicPeriod"/>
            </a:pPr>
            <a:r>
              <a:rPr lang="en-US" sz="1600" b="1" dirty="0">
                <a:solidFill>
                  <a:srgbClr val="000000"/>
                </a:solidFill>
                <a:latin typeface="+mj-lt"/>
                <a:cs typeface="+mn-cs"/>
              </a:rPr>
              <a:t>Operational Coordination: </a:t>
            </a:r>
            <a:r>
              <a:rPr lang="en-US" sz="1600" dirty="0">
                <a:latin typeface="+mj-lt"/>
              </a:rPr>
              <a:t>Assess the ability to establish an effective command structure that integrates all critical stakeholders to ensure school and community resources are used efficiently to respond to and recover from an active shooter incident. </a:t>
            </a:r>
          </a:p>
          <a:p>
            <a:pPr marL="457200" lvl="0" indent="-457200">
              <a:spcBef>
                <a:spcPts val="0"/>
              </a:spcBef>
              <a:buFont typeface="+mj-lt"/>
              <a:buAutoNum type="arabicPeriod"/>
            </a:pPr>
            <a:r>
              <a:rPr lang="en-US" sz="1600" b="1" dirty="0">
                <a:solidFill>
                  <a:srgbClr val="000000"/>
                </a:solidFill>
                <a:latin typeface="+mj-lt"/>
                <a:cs typeface="+mn-cs"/>
              </a:rPr>
              <a:t>On-Scene Security, Protection, and Law Enforcement: </a:t>
            </a:r>
            <a:r>
              <a:rPr lang="en-US" sz="1600" dirty="0">
                <a:latin typeface="+mj-lt"/>
              </a:rPr>
              <a:t>Evaluate the ability to provide a safe and secure environment for students and staff, as well as first responders, during the response to an active shooter incident occurring on school grounds.</a:t>
            </a:r>
          </a:p>
          <a:p>
            <a:pPr marL="457200" lvl="0" indent="-457200">
              <a:spcBef>
                <a:spcPts val="0"/>
              </a:spcBef>
              <a:buFont typeface="+mj-lt"/>
              <a:buAutoNum type="arabicPeriod" startAt="3"/>
            </a:pPr>
            <a:r>
              <a:rPr lang="en-US" sz="1600" b="1" dirty="0">
                <a:solidFill>
                  <a:srgbClr val="000000"/>
                </a:solidFill>
                <a:latin typeface="+mj-lt"/>
              </a:rPr>
              <a:t>Mass Care Services: </a:t>
            </a:r>
            <a:r>
              <a:rPr lang="en-US" sz="1600" dirty="0">
                <a:latin typeface="+mj-lt"/>
              </a:rPr>
              <a:t>Examine processes and procedures to provide and coordinate mass care services to include life-sustaining, human services, and Psychological First Aid for Schools (PFA-S) during the response to and recovery from an active shooter incident. </a:t>
            </a:r>
          </a:p>
          <a:p>
            <a:pPr marL="457200" lvl="0" indent="-457200">
              <a:spcBef>
                <a:spcPts val="0"/>
              </a:spcBef>
              <a:buFont typeface="+mj-lt"/>
              <a:buAutoNum type="arabicPeriod" startAt="3"/>
            </a:pPr>
            <a:r>
              <a:rPr lang="en-US" sz="1600" b="1" dirty="0">
                <a:latin typeface="+mj-lt"/>
              </a:rPr>
              <a:t>Public Information and Warning:</a:t>
            </a:r>
            <a:r>
              <a:rPr lang="en-US" sz="1600" dirty="0">
                <a:latin typeface="+mj-lt"/>
              </a:rPr>
              <a:t>  Assess the ability to deliver coordinated, actionable, age-appropriate, and timely information to critical partners and stakeholders when faced with an active shooter incident.   </a:t>
            </a:r>
          </a:p>
          <a:p>
            <a:pPr marL="457200" lvl="0" indent="-457200">
              <a:spcBef>
                <a:spcPts val="0"/>
              </a:spcBef>
              <a:buFont typeface="+mj-lt"/>
              <a:buAutoNum type="arabicPeriod" startAt="3"/>
            </a:pPr>
            <a:r>
              <a:rPr lang="en-US" sz="1600" b="1" dirty="0">
                <a:latin typeface="+mj-lt"/>
              </a:rPr>
              <a:t>Community Resilience:</a:t>
            </a:r>
            <a:r>
              <a:rPr lang="en-US" sz="1600" dirty="0">
                <a:latin typeface="+mj-lt"/>
              </a:rPr>
              <a:t>  Assess recovery plans that capture expectations, priorities, and actions of students, staff, families, and the community in the aftermath of an active shooter incident.  </a:t>
            </a:r>
          </a:p>
          <a:p>
            <a:pPr marL="457200" lvl="0" indent="-457200">
              <a:spcBef>
                <a:spcPts val="0"/>
              </a:spcBef>
              <a:buFont typeface="+mj-lt"/>
              <a:buAutoNum type="arabicPeriod"/>
            </a:pPr>
            <a:endParaRPr lang="en-US" sz="2000" dirty="0">
              <a:solidFill>
                <a:srgbClr val="000000"/>
              </a:solidFill>
              <a:highlight>
                <a:srgbClr val="FFFF00"/>
              </a:highlight>
              <a:latin typeface="+mn-lt"/>
              <a:cs typeface="+mn-cs"/>
            </a:endParaRPr>
          </a:p>
        </p:txBody>
      </p:sp>
      <p:sp>
        <p:nvSpPr>
          <p:cNvPr id="4" name="Slide Number Placeholder 3">
            <a:extLst>
              <a:ext uri="{FF2B5EF4-FFF2-40B4-BE49-F238E27FC236}">
                <a16:creationId xmlns:a16="http://schemas.microsoft.com/office/drawing/2014/main" id="{BD966918-F5B9-4023-943D-CB7AD2308964}"/>
              </a:ext>
            </a:extLst>
          </p:cNvPr>
          <p:cNvSpPr>
            <a:spLocks noGrp="1"/>
          </p:cNvSpPr>
          <p:nvPr>
            <p:ph type="sldNum" sz="quarter" idx="10"/>
          </p:nvPr>
        </p:nvSpPr>
        <p:spPr/>
        <p:txBody>
          <a:bodyPr/>
          <a:lstStyle/>
          <a:p>
            <a:pPr>
              <a:defRPr/>
            </a:pPr>
            <a:fld id="{711C7190-9AC8-425E-9BFB-53B55D98068D}" type="slidenum">
              <a:rPr lang="en-US" altLang="en-US" smtClean="0"/>
              <a:pPr>
                <a:defRPr/>
              </a:pPr>
              <a:t>10</a:t>
            </a:fld>
            <a:endParaRPr lang="en-US" altLang="en-US" dirty="0"/>
          </a:p>
        </p:txBody>
      </p:sp>
    </p:spTree>
    <p:extLst>
      <p:ext uri="{BB962C8B-B14F-4D97-AF65-F5344CB8AC3E}">
        <p14:creationId xmlns:p14="http://schemas.microsoft.com/office/powerpoint/2010/main" val="63232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3BE2-5EF0-4719-A341-169852D2483F}"/>
              </a:ext>
            </a:extLst>
          </p:cNvPr>
          <p:cNvSpPr>
            <a:spLocks noGrp="1"/>
          </p:cNvSpPr>
          <p:nvPr>
            <p:ph type="title"/>
          </p:nvPr>
        </p:nvSpPr>
        <p:spPr>
          <a:xfrm>
            <a:off x="315913" y="0"/>
            <a:ext cx="8294687" cy="1050925"/>
          </a:xfrm>
        </p:spPr>
        <p:txBody>
          <a:bodyPr/>
          <a:lstStyle/>
          <a:p>
            <a:r>
              <a:rPr lang="en-US" dirty="0"/>
              <a:t>Participant Roles and Responsibilities</a:t>
            </a:r>
          </a:p>
        </p:txBody>
      </p:sp>
      <p:sp>
        <p:nvSpPr>
          <p:cNvPr id="3" name="Content Placeholder 2">
            <a:extLst>
              <a:ext uri="{FF2B5EF4-FFF2-40B4-BE49-F238E27FC236}">
                <a16:creationId xmlns:a16="http://schemas.microsoft.com/office/drawing/2014/main" id="{8A5B092C-D053-42BD-9D39-45A5D3010B9F}"/>
              </a:ext>
            </a:extLst>
          </p:cNvPr>
          <p:cNvSpPr>
            <a:spLocks noGrp="1"/>
          </p:cNvSpPr>
          <p:nvPr>
            <p:ph idx="1"/>
          </p:nvPr>
        </p:nvSpPr>
        <p:spPr/>
        <p:txBody>
          <a:bodyPr/>
          <a:lstStyle/>
          <a:p>
            <a:r>
              <a:rPr lang="en-US" b="1" dirty="0"/>
              <a:t>Facilitator: </a:t>
            </a:r>
            <a:r>
              <a:rPr lang="en-US" dirty="0"/>
              <a:t>Provides situation updates and facilitates discussions</a:t>
            </a:r>
          </a:p>
          <a:p>
            <a:r>
              <a:rPr lang="en-US" b="1" dirty="0"/>
              <a:t>Players: </a:t>
            </a:r>
            <a:r>
              <a:rPr lang="en-US" dirty="0"/>
              <a:t>Responds to the situation presented based on current plans, policies, and procedures</a:t>
            </a:r>
          </a:p>
          <a:p>
            <a:r>
              <a:rPr lang="en-US" b="1" dirty="0"/>
              <a:t>Observers: </a:t>
            </a:r>
            <a:r>
              <a:rPr lang="en-US" dirty="0"/>
              <a:t>Visits or views selected segments of the exercise without directly engaging in exercise discussions</a:t>
            </a:r>
          </a:p>
          <a:p>
            <a:r>
              <a:rPr lang="en-US" b="1" dirty="0"/>
              <a:t>Support Staff: </a:t>
            </a:r>
            <a:r>
              <a:rPr lang="en-US" dirty="0"/>
              <a:t>Performs administrative and logistical support during the exercise (e.g., registration) </a:t>
            </a:r>
          </a:p>
          <a:p>
            <a:r>
              <a:rPr lang="en-US" dirty="0">
                <a:solidFill>
                  <a:srgbClr val="FF0000"/>
                </a:solidFill>
              </a:rPr>
              <a:t>[Insert additional participant roles as appropriate]</a:t>
            </a:r>
          </a:p>
        </p:txBody>
      </p:sp>
      <p:sp>
        <p:nvSpPr>
          <p:cNvPr id="5" name="Slide Number Placeholder 4">
            <a:extLst>
              <a:ext uri="{FF2B5EF4-FFF2-40B4-BE49-F238E27FC236}">
                <a16:creationId xmlns:a16="http://schemas.microsoft.com/office/drawing/2014/main" id="{25DCB233-B1EF-4307-AC9D-738F98BEA4C0}"/>
              </a:ext>
            </a:extLst>
          </p:cNvPr>
          <p:cNvSpPr>
            <a:spLocks noGrp="1"/>
          </p:cNvSpPr>
          <p:nvPr>
            <p:ph type="sldNum" sz="quarter" idx="10"/>
          </p:nvPr>
        </p:nvSpPr>
        <p:spPr/>
        <p:txBody>
          <a:bodyPr/>
          <a:lstStyle/>
          <a:p>
            <a:pPr>
              <a:defRPr/>
            </a:pPr>
            <a:fld id="{711C7190-9AC8-425E-9BFB-53B55D98068D}" type="slidenum">
              <a:rPr lang="en-US" altLang="en-US" smtClean="0"/>
              <a:pPr>
                <a:defRPr/>
              </a:pPr>
              <a:t>11</a:t>
            </a:fld>
            <a:endParaRPr lang="en-US" altLang="en-US"/>
          </a:p>
        </p:txBody>
      </p:sp>
    </p:spTree>
    <p:extLst>
      <p:ext uri="{BB962C8B-B14F-4D97-AF65-F5344CB8AC3E}">
        <p14:creationId xmlns:p14="http://schemas.microsoft.com/office/powerpoint/2010/main" val="3234382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5DBF-814C-44B3-82A7-58E814C116E1}"/>
              </a:ext>
            </a:extLst>
          </p:cNvPr>
          <p:cNvSpPr>
            <a:spLocks noGrp="1"/>
          </p:cNvSpPr>
          <p:nvPr>
            <p:ph type="title"/>
          </p:nvPr>
        </p:nvSpPr>
        <p:spPr/>
        <p:txBody>
          <a:bodyPr/>
          <a:lstStyle/>
          <a:p>
            <a:r>
              <a:rPr lang="en-US" dirty="0"/>
              <a:t>Participating Organizations</a:t>
            </a:r>
          </a:p>
        </p:txBody>
      </p:sp>
      <p:sp>
        <p:nvSpPr>
          <p:cNvPr id="3" name="Content Placeholder 2">
            <a:extLst>
              <a:ext uri="{FF2B5EF4-FFF2-40B4-BE49-F238E27FC236}">
                <a16:creationId xmlns:a16="http://schemas.microsoft.com/office/drawing/2014/main" id="{81AE860B-0DC4-4802-ADC2-A0CB75ACAA7D}"/>
              </a:ext>
            </a:extLst>
          </p:cNvPr>
          <p:cNvSpPr>
            <a:spLocks noGrp="1"/>
          </p:cNvSpPr>
          <p:nvPr>
            <p:ph idx="1"/>
          </p:nvPr>
        </p:nvSpPr>
        <p:spPr/>
        <p:txBody>
          <a:bodyPr/>
          <a:lstStyle/>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pPr marL="347662" lvl="1" indent="0">
              <a:buNone/>
            </a:pPr>
            <a:endParaRPr lang="en-US" dirty="0">
              <a:solidFill>
                <a:srgbClr val="FF0000"/>
              </a:solidFill>
            </a:endParaRPr>
          </a:p>
        </p:txBody>
      </p:sp>
      <p:sp>
        <p:nvSpPr>
          <p:cNvPr id="5" name="Slide Number Placeholder 4">
            <a:extLst>
              <a:ext uri="{FF2B5EF4-FFF2-40B4-BE49-F238E27FC236}">
                <a16:creationId xmlns:a16="http://schemas.microsoft.com/office/drawing/2014/main" id="{6D56FC6B-E772-4B1B-9673-008BED9C0209}"/>
              </a:ext>
            </a:extLst>
          </p:cNvPr>
          <p:cNvSpPr>
            <a:spLocks noGrp="1"/>
          </p:cNvSpPr>
          <p:nvPr>
            <p:ph type="sldNum" sz="quarter" idx="10"/>
          </p:nvPr>
        </p:nvSpPr>
        <p:spPr/>
        <p:txBody>
          <a:bodyPr/>
          <a:lstStyle/>
          <a:p>
            <a:pPr>
              <a:defRPr/>
            </a:pPr>
            <a:fld id="{711C7190-9AC8-425E-9BFB-53B55D98068D}" type="slidenum">
              <a:rPr lang="en-US" altLang="en-US" smtClean="0"/>
              <a:pPr>
                <a:defRPr/>
              </a:pPr>
              <a:t>12</a:t>
            </a:fld>
            <a:endParaRPr lang="en-US" altLang="en-US"/>
          </a:p>
        </p:txBody>
      </p:sp>
    </p:spTree>
    <p:extLst>
      <p:ext uri="{BB962C8B-B14F-4D97-AF65-F5344CB8AC3E}">
        <p14:creationId xmlns:p14="http://schemas.microsoft.com/office/powerpoint/2010/main" val="223089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3294-E90B-4280-A6D6-463964520092}"/>
              </a:ext>
            </a:extLst>
          </p:cNvPr>
          <p:cNvSpPr>
            <a:spLocks noGrp="1"/>
          </p:cNvSpPr>
          <p:nvPr>
            <p:ph type="title"/>
          </p:nvPr>
        </p:nvSpPr>
        <p:spPr/>
        <p:txBody>
          <a:bodyPr/>
          <a:lstStyle/>
          <a:p>
            <a:r>
              <a:rPr lang="en-US" dirty="0"/>
              <a:t>Exercise Guidelines </a:t>
            </a:r>
          </a:p>
        </p:txBody>
      </p:sp>
      <p:sp>
        <p:nvSpPr>
          <p:cNvPr id="3" name="Content Placeholder 2">
            <a:extLst>
              <a:ext uri="{FF2B5EF4-FFF2-40B4-BE49-F238E27FC236}">
                <a16:creationId xmlns:a16="http://schemas.microsoft.com/office/drawing/2014/main" id="{B57BA993-BA99-4FDD-AFE0-6AEB2BDB36FE}"/>
              </a:ext>
            </a:extLst>
          </p:cNvPr>
          <p:cNvSpPr>
            <a:spLocks noGrp="1"/>
          </p:cNvSpPr>
          <p:nvPr>
            <p:ph idx="1"/>
          </p:nvPr>
        </p:nvSpPr>
        <p:spPr/>
        <p:txBody>
          <a:bodyPr/>
          <a:lstStyle/>
          <a:p>
            <a:r>
              <a:rPr lang="en-US" dirty="0"/>
              <a:t>This exercise is being conducted in an </a:t>
            </a:r>
            <a:r>
              <a:rPr lang="en-US" b="1" dirty="0"/>
              <a:t>open, low-stress, no-fault environment</a:t>
            </a:r>
            <a:r>
              <a:rPr lang="en-US" dirty="0"/>
              <a:t>; varying viewpoints, even disagreements, are expected</a:t>
            </a:r>
          </a:p>
          <a:p>
            <a:r>
              <a:rPr lang="en-US" dirty="0"/>
              <a:t>Act in real-world roles for your school or organization when considering the scenario</a:t>
            </a:r>
          </a:p>
          <a:p>
            <a:r>
              <a:rPr lang="en-US" dirty="0"/>
              <a:t>Decisions are </a:t>
            </a:r>
            <a:r>
              <a:rPr lang="en-US" b="1" dirty="0"/>
              <a:t>not precedent-setting</a:t>
            </a:r>
            <a:r>
              <a:rPr lang="en-US" dirty="0"/>
              <a:t>; this is an open discussion</a:t>
            </a:r>
          </a:p>
          <a:p>
            <a:r>
              <a:rPr lang="en-US" dirty="0"/>
              <a:t>The focus should be on </a:t>
            </a:r>
            <a:r>
              <a:rPr lang="en-US" b="1" dirty="0"/>
              <a:t>identifying suggestions and recommended actions</a:t>
            </a:r>
            <a:r>
              <a:rPr lang="en-US" dirty="0"/>
              <a:t> for improving preparedness, response, and recovery efforts</a:t>
            </a:r>
          </a:p>
          <a:p>
            <a:r>
              <a:rPr lang="en-US" dirty="0">
                <a:solidFill>
                  <a:srgbClr val="FF0000"/>
                </a:solidFill>
              </a:rPr>
              <a:t>[Insert any additional guidelines that may be relevant to the exercise]</a:t>
            </a:r>
          </a:p>
        </p:txBody>
      </p:sp>
      <p:sp>
        <p:nvSpPr>
          <p:cNvPr id="5" name="Slide Number Placeholder 4">
            <a:extLst>
              <a:ext uri="{FF2B5EF4-FFF2-40B4-BE49-F238E27FC236}">
                <a16:creationId xmlns:a16="http://schemas.microsoft.com/office/drawing/2014/main" id="{45B2FEF7-DD7B-4A46-825D-E5623B7E3723}"/>
              </a:ext>
            </a:extLst>
          </p:cNvPr>
          <p:cNvSpPr>
            <a:spLocks noGrp="1"/>
          </p:cNvSpPr>
          <p:nvPr>
            <p:ph type="sldNum" sz="quarter" idx="10"/>
          </p:nvPr>
        </p:nvSpPr>
        <p:spPr/>
        <p:txBody>
          <a:bodyPr/>
          <a:lstStyle/>
          <a:p>
            <a:pPr>
              <a:defRPr/>
            </a:pPr>
            <a:fld id="{711C7190-9AC8-425E-9BFB-53B55D98068D}" type="slidenum">
              <a:rPr lang="en-US" altLang="en-US" smtClean="0"/>
              <a:pPr>
                <a:defRPr/>
              </a:pPr>
              <a:t>13</a:t>
            </a:fld>
            <a:endParaRPr lang="en-US" altLang="en-US"/>
          </a:p>
        </p:txBody>
      </p:sp>
    </p:spTree>
    <p:extLst>
      <p:ext uri="{BB962C8B-B14F-4D97-AF65-F5344CB8AC3E}">
        <p14:creationId xmlns:p14="http://schemas.microsoft.com/office/powerpoint/2010/main" val="285299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4D32-EA2C-4128-AA7A-B84092716461}"/>
              </a:ext>
            </a:extLst>
          </p:cNvPr>
          <p:cNvSpPr>
            <a:spLocks noGrp="1"/>
          </p:cNvSpPr>
          <p:nvPr>
            <p:ph type="title"/>
          </p:nvPr>
        </p:nvSpPr>
        <p:spPr/>
        <p:txBody>
          <a:bodyPr/>
          <a:lstStyle/>
          <a:p>
            <a:r>
              <a:rPr lang="en-US" dirty="0"/>
              <a:t>Assumptions and Artificialities</a:t>
            </a:r>
          </a:p>
        </p:txBody>
      </p:sp>
      <p:sp>
        <p:nvSpPr>
          <p:cNvPr id="3" name="Content Placeholder 2">
            <a:extLst>
              <a:ext uri="{FF2B5EF4-FFF2-40B4-BE49-F238E27FC236}">
                <a16:creationId xmlns:a16="http://schemas.microsoft.com/office/drawing/2014/main" id="{6542C996-97C9-434A-8E4D-4FC29212E059}"/>
              </a:ext>
            </a:extLst>
          </p:cNvPr>
          <p:cNvSpPr>
            <a:spLocks noGrp="1"/>
          </p:cNvSpPr>
          <p:nvPr>
            <p:ph idx="1"/>
          </p:nvPr>
        </p:nvSpPr>
        <p:spPr/>
        <p:txBody>
          <a:bodyPr/>
          <a:lstStyle/>
          <a:p>
            <a:r>
              <a:rPr lang="en-US" sz="2000" dirty="0"/>
              <a:t>The exercise </a:t>
            </a:r>
            <a:r>
              <a:rPr lang="en-US" sz="2000" b="1" dirty="0"/>
              <a:t>scenario is plausible</a:t>
            </a:r>
            <a:r>
              <a:rPr lang="en-US" sz="2000" dirty="0"/>
              <a:t> and events occur as they are presented </a:t>
            </a:r>
          </a:p>
          <a:p>
            <a:r>
              <a:rPr lang="en-US" sz="2000" dirty="0"/>
              <a:t>Players will use </a:t>
            </a:r>
            <a:r>
              <a:rPr lang="en-US" sz="2000" b="1" dirty="0"/>
              <a:t>existing plans, policies, procedures, and resources </a:t>
            </a:r>
            <a:r>
              <a:rPr lang="en-US" sz="2000" dirty="0"/>
              <a:t>to guide responses</a:t>
            </a:r>
          </a:p>
          <a:p>
            <a:r>
              <a:rPr lang="en-US" sz="2000" dirty="0"/>
              <a:t>There is </a:t>
            </a:r>
            <a:r>
              <a:rPr lang="en-US" sz="2000" b="1" dirty="0"/>
              <a:t>no “hidden agenda” </a:t>
            </a:r>
            <a:r>
              <a:rPr lang="en-US" sz="2000" dirty="0"/>
              <a:t>nor are there any trick questions </a:t>
            </a:r>
          </a:p>
          <a:p>
            <a:r>
              <a:rPr lang="en-US" sz="2000" dirty="0"/>
              <a:t>The scenario assumes certain player actions as it moves through each phase; players should first discuss the actions stipulated by the scenario</a:t>
            </a:r>
          </a:p>
          <a:p>
            <a:r>
              <a:rPr lang="en-US" sz="2000" dirty="0"/>
              <a:t>Players are welcome to engage in </a:t>
            </a:r>
            <a:r>
              <a:rPr lang="en-US" sz="2000" b="1" dirty="0"/>
              <a:t>“what if” discussions </a:t>
            </a:r>
            <a:r>
              <a:rPr lang="en-US" sz="2000" dirty="0"/>
              <a:t>to alternative scenario conditions </a:t>
            </a:r>
          </a:p>
          <a:p>
            <a:r>
              <a:rPr lang="en-US" sz="2000" dirty="0">
                <a:solidFill>
                  <a:srgbClr val="FF0000"/>
                </a:solidFill>
              </a:rPr>
              <a:t>[Insert any additional assumptions or artificialities that may be relevant to the exercise]</a:t>
            </a:r>
          </a:p>
        </p:txBody>
      </p:sp>
      <p:sp>
        <p:nvSpPr>
          <p:cNvPr id="5" name="Slide Number Placeholder 4">
            <a:extLst>
              <a:ext uri="{FF2B5EF4-FFF2-40B4-BE49-F238E27FC236}">
                <a16:creationId xmlns:a16="http://schemas.microsoft.com/office/drawing/2014/main" id="{0F307D8F-F6BA-4C76-A042-EE1C56CF9E6D}"/>
              </a:ext>
            </a:extLst>
          </p:cNvPr>
          <p:cNvSpPr>
            <a:spLocks noGrp="1"/>
          </p:cNvSpPr>
          <p:nvPr>
            <p:ph type="sldNum" sz="quarter" idx="10"/>
          </p:nvPr>
        </p:nvSpPr>
        <p:spPr/>
        <p:txBody>
          <a:bodyPr/>
          <a:lstStyle/>
          <a:p>
            <a:pPr>
              <a:defRPr/>
            </a:pPr>
            <a:fld id="{711C7190-9AC8-425E-9BFB-53B55D98068D}" type="slidenum">
              <a:rPr lang="en-US" altLang="en-US" smtClean="0"/>
              <a:pPr>
                <a:defRPr/>
              </a:pPr>
              <a:t>14</a:t>
            </a:fld>
            <a:endParaRPr lang="en-US" altLang="en-US"/>
          </a:p>
        </p:txBody>
      </p:sp>
    </p:spTree>
    <p:extLst>
      <p:ext uri="{BB962C8B-B14F-4D97-AF65-F5344CB8AC3E}">
        <p14:creationId xmlns:p14="http://schemas.microsoft.com/office/powerpoint/2010/main" val="92759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A1709-FD30-4F76-BD3B-D631E7FF09AB}"/>
              </a:ext>
            </a:extLst>
          </p:cNvPr>
          <p:cNvSpPr>
            <a:spLocks noGrp="1"/>
          </p:cNvSpPr>
          <p:nvPr>
            <p:ph type="title"/>
          </p:nvPr>
        </p:nvSpPr>
        <p:spPr/>
        <p:txBody>
          <a:bodyPr/>
          <a:lstStyle/>
          <a:p>
            <a:r>
              <a:rPr lang="en-US" sz="5400" dirty="0"/>
              <a:t>Start of Exercise</a:t>
            </a:r>
          </a:p>
        </p:txBody>
      </p:sp>
      <p:sp>
        <p:nvSpPr>
          <p:cNvPr id="3" name="Slide Number Placeholder 2">
            <a:extLst>
              <a:ext uri="{FF2B5EF4-FFF2-40B4-BE49-F238E27FC236}">
                <a16:creationId xmlns:a16="http://schemas.microsoft.com/office/drawing/2014/main" id="{C0FC333C-6E71-4CF5-B38E-50190D835617}"/>
              </a:ext>
            </a:extLst>
          </p:cNvPr>
          <p:cNvSpPr>
            <a:spLocks noGrp="1"/>
          </p:cNvSpPr>
          <p:nvPr>
            <p:ph type="sldNum" sz="quarter" idx="10"/>
          </p:nvPr>
        </p:nvSpPr>
        <p:spPr/>
        <p:txBody>
          <a:bodyPr/>
          <a:lstStyle/>
          <a:p>
            <a:pPr>
              <a:defRPr/>
            </a:pPr>
            <a:fld id="{BB727DF1-B45D-4B1C-B6A4-B449F2C0AC69}" type="slidenum">
              <a:rPr lang="en-US" altLang="en-US" smtClean="0"/>
              <a:pPr>
                <a:defRPr/>
              </a:pPr>
              <a:t>15</a:t>
            </a:fld>
            <a:endParaRPr lang="en-US" altLang="en-US"/>
          </a:p>
        </p:txBody>
      </p:sp>
    </p:spTree>
    <p:extLst>
      <p:ext uri="{BB962C8B-B14F-4D97-AF65-F5344CB8AC3E}">
        <p14:creationId xmlns:p14="http://schemas.microsoft.com/office/powerpoint/2010/main" val="20368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39E5-FDC4-4747-9D0E-6ACAF616B973}"/>
              </a:ext>
            </a:extLst>
          </p:cNvPr>
          <p:cNvSpPr>
            <a:spLocks noGrp="1"/>
          </p:cNvSpPr>
          <p:nvPr>
            <p:ph type="title"/>
          </p:nvPr>
        </p:nvSpPr>
        <p:spPr/>
        <p:txBody>
          <a:bodyPr/>
          <a:lstStyle/>
          <a:p>
            <a:r>
              <a:rPr lang="en-US" sz="5400" dirty="0"/>
              <a:t>Module 1: Initial Response</a:t>
            </a:r>
            <a:endParaRPr lang="en-US" dirty="0"/>
          </a:p>
        </p:txBody>
      </p:sp>
      <p:sp>
        <p:nvSpPr>
          <p:cNvPr id="3" name="Slide Number Placeholder 2">
            <a:extLst>
              <a:ext uri="{FF2B5EF4-FFF2-40B4-BE49-F238E27FC236}">
                <a16:creationId xmlns:a16="http://schemas.microsoft.com/office/drawing/2014/main" id="{86541112-EBE5-4247-9466-4B7FE9ED4960}"/>
              </a:ext>
            </a:extLst>
          </p:cNvPr>
          <p:cNvSpPr>
            <a:spLocks noGrp="1"/>
          </p:cNvSpPr>
          <p:nvPr>
            <p:ph type="sldNum" sz="quarter" idx="10"/>
          </p:nvPr>
        </p:nvSpPr>
        <p:spPr/>
        <p:txBody>
          <a:bodyPr/>
          <a:lstStyle/>
          <a:p>
            <a:pPr>
              <a:defRPr/>
            </a:pPr>
            <a:fld id="{BB727DF1-B45D-4B1C-B6A4-B449F2C0AC69}" type="slidenum">
              <a:rPr lang="en-US" altLang="en-US" smtClean="0"/>
              <a:pPr>
                <a:defRPr/>
              </a:pPr>
              <a:t>16</a:t>
            </a:fld>
            <a:endParaRPr lang="en-US" altLang="en-US"/>
          </a:p>
        </p:txBody>
      </p:sp>
    </p:spTree>
    <p:extLst>
      <p:ext uri="{BB962C8B-B14F-4D97-AF65-F5344CB8AC3E}">
        <p14:creationId xmlns:p14="http://schemas.microsoft.com/office/powerpoint/2010/main" val="117404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5655-C6A3-4C7B-8472-BC7506803413}"/>
              </a:ext>
            </a:extLst>
          </p:cNvPr>
          <p:cNvSpPr>
            <a:spLocks noGrp="1"/>
          </p:cNvSpPr>
          <p:nvPr>
            <p:ph type="title"/>
          </p:nvPr>
        </p:nvSpPr>
        <p:spPr/>
        <p:txBody>
          <a:bodyPr/>
          <a:lstStyle/>
          <a:p>
            <a:r>
              <a:rPr lang="en-US" dirty="0"/>
              <a:t>Scenario Background </a:t>
            </a:r>
          </a:p>
        </p:txBody>
      </p:sp>
      <p:sp>
        <p:nvSpPr>
          <p:cNvPr id="3" name="Content Placeholder 2">
            <a:extLst>
              <a:ext uri="{FF2B5EF4-FFF2-40B4-BE49-F238E27FC236}">
                <a16:creationId xmlns:a16="http://schemas.microsoft.com/office/drawing/2014/main" id="{E3B58A47-C0DC-4D2B-9FAA-1E0CB737C3A5}"/>
              </a:ext>
            </a:extLst>
          </p:cNvPr>
          <p:cNvSpPr>
            <a:spLocks noGrp="1"/>
          </p:cNvSpPr>
          <p:nvPr>
            <p:ph idx="1"/>
          </p:nvPr>
        </p:nvSpPr>
        <p:spPr>
          <a:xfrm>
            <a:off x="723900" y="1295400"/>
            <a:ext cx="4381500" cy="4351338"/>
          </a:xfrm>
        </p:spPr>
        <p:txBody>
          <a:bodyPr/>
          <a:lstStyle/>
          <a:p>
            <a:r>
              <a:rPr lang="en-US" dirty="0"/>
              <a:t>It is a few days before homecoming; students and staff are preparing for a rally for your school’s sports team</a:t>
            </a:r>
          </a:p>
          <a:p>
            <a:r>
              <a:rPr lang="en-US" dirty="0"/>
              <a:t>Decorations are being put up in the auditorium and the band is practicing outside in the sports fields</a:t>
            </a:r>
          </a:p>
        </p:txBody>
      </p:sp>
      <p:sp>
        <p:nvSpPr>
          <p:cNvPr id="4" name="Slide Number Placeholder 3">
            <a:extLst>
              <a:ext uri="{FF2B5EF4-FFF2-40B4-BE49-F238E27FC236}">
                <a16:creationId xmlns:a16="http://schemas.microsoft.com/office/drawing/2014/main" id="{EA5BF2A0-2FBC-49D4-8B91-55EC15FD51D0}"/>
              </a:ext>
            </a:extLst>
          </p:cNvPr>
          <p:cNvSpPr>
            <a:spLocks noGrp="1"/>
          </p:cNvSpPr>
          <p:nvPr>
            <p:ph type="sldNum" sz="quarter" idx="10"/>
          </p:nvPr>
        </p:nvSpPr>
        <p:spPr/>
        <p:txBody>
          <a:bodyPr/>
          <a:lstStyle/>
          <a:p>
            <a:pPr>
              <a:defRPr/>
            </a:pPr>
            <a:fld id="{711C7190-9AC8-425E-9BFB-53B55D98068D}" type="slidenum">
              <a:rPr lang="en-US" altLang="en-US" smtClean="0"/>
              <a:pPr>
                <a:defRPr/>
              </a:pPr>
              <a:t>17</a:t>
            </a:fld>
            <a:endParaRPr lang="en-US" altLang="en-US" dirty="0"/>
          </a:p>
        </p:txBody>
      </p:sp>
      <p:sp>
        <p:nvSpPr>
          <p:cNvPr id="8" name="Content Placeholder 2">
            <a:extLst>
              <a:ext uri="{FF2B5EF4-FFF2-40B4-BE49-F238E27FC236}">
                <a16:creationId xmlns:a16="http://schemas.microsoft.com/office/drawing/2014/main" id="{897744DB-8A73-4EE9-8FC0-271C5A4B27EC}"/>
              </a:ext>
            </a:extLst>
          </p:cNvPr>
          <p:cNvSpPr txBox="1">
            <a:spLocks/>
          </p:cNvSpPr>
          <p:nvPr/>
        </p:nvSpPr>
        <p:spPr>
          <a:xfrm>
            <a:off x="723900" y="4267200"/>
            <a:ext cx="7396480" cy="1901031"/>
          </a:xfrm>
          <a:prstGeom prst="rect">
            <a:avLst/>
          </a:prstGeom>
        </p:spPr>
        <p:txBody>
          <a:bodyPr/>
          <a:lstStyle>
            <a:lvl1pPr marL="233363" indent="-233363" algn="l" rtl="0" eaLnBrk="0" fontAlgn="base" hangingPunct="0">
              <a:spcBef>
                <a:spcPts val="600"/>
              </a:spcBef>
              <a:spcAft>
                <a:spcPts val="600"/>
              </a:spcAft>
              <a:buClr>
                <a:srgbClr val="B0B1B3"/>
              </a:buClr>
              <a:buFont typeface="Wingdings" panose="05000000000000000000" pitchFamily="2" charset="2"/>
              <a:buChar char="§"/>
              <a:defRPr sz="22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rtl="0" eaLnBrk="0" fontAlgn="base" hangingPunct="0">
              <a:spcBef>
                <a:spcPts val="600"/>
              </a:spcBef>
              <a:spcAft>
                <a:spcPts val="600"/>
              </a:spcAft>
              <a:buClr>
                <a:srgbClr val="B0B1B3"/>
              </a:buClr>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rtl="0" eaLnBrk="0" fontAlgn="base" hangingPunct="0">
              <a:spcBef>
                <a:spcPts val="600"/>
              </a:spcBef>
              <a:spcAft>
                <a:spcPts val="600"/>
              </a:spcAft>
              <a:buClr>
                <a:srgbClr val="B0B1B3"/>
              </a:buClr>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258888" indent="-231775" algn="l" rtl="0" eaLnBrk="0" fontAlgn="base" hangingPunct="0">
              <a:spcBef>
                <a:spcPts val="600"/>
              </a:spcBef>
              <a:spcAft>
                <a:spcPts val="600"/>
              </a:spcAft>
              <a:buClr>
                <a:srgbClr val="B0B1B3"/>
              </a:buClr>
              <a:buFont typeface="Wingdings" panose="05000000000000000000" pitchFamily="2" charset="2"/>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1598613" indent="-222250" algn="l" rtl="0" eaLnBrk="0" fontAlgn="base" hangingPunct="0">
              <a:spcBef>
                <a:spcPts val="600"/>
              </a:spcBef>
              <a:spcAft>
                <a:spcPts val="600"/>
              </a:spcAft>
              <a:buClr>
                <a:srgbClr val="B0B1B3"/>
              </a:buClr>
              <a:buFont typeface="Wingdings" panose="05000000000000000000" pitchFamily="2" charset="2"/>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student notifies a teacher that another student has posted disturbing messages on social media about wanting to hurt students and teachers at your school</a:t>
            </a:r>
          </a:p>
        </p:txBody>
      </p:sp>
      <p:pic>
        <p:nvPicPr>
          <p:cNvPr id="9" name="Picture 8" descr="School, Lockers, Hallway, High School" title="High School Building ">
            <a:extLst>
              <a:ext uri="{FF2B5EF4-FFF2-40B4-BE49-F238E27FC236}">
                <a16:creationId xmlns:a16="http://schemas.microsoft.com/office/drawing/2014/main" id="{7E6630AD-D484-4687-8993-55F4923564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25697" y="1479108"/>
            <a:ext cx="2690672" cy="1901032"/>
          </a:xfrm>
          <a:prstGeom prst="rect">
            <a:avLst/>
          </a:prstGeom>
          <a:noFill/>
          <a:ln>
            <a:noFill/>
          </a:ln>
        </p:spPr>
      </p:pic>
    </p:spTree>
    <p:extLst>
      <p:ext uri="{BB962C8B-B14F-4D97-AF65-F5344CB8AC3E}">
        <p14:creationId xmlns:p14="http://schemas.microsoft.com/office/powerpoint/2010/main" val="26305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1: Scenario Overview </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7581900" cy="2514600"/>
          </a:xfrm>
        </p:spPr>
        <p:txBody>
          <a:bodyPr/>
          <a:lstStyle/>
          <a:p>
            <a:pPr marL="0" indent="0">
              <a:buNone/>
            </a:pPr>
            <a:r>
              <a:rPr lang="en-US" b="1" dirty="0">
                <a:solidFill>
                  <a:schemeClr val="tx2"/>
                </a:solidFill>
              </a:rPr>
              <a:t>[Insert Date and Time]</a:t>
            </a:r>
          </a:p>
          <a:p>
            <a:r>
              <a:rPr lang="en-US" sz="2000" dirty="0"/>
              <a:t>Two hours later, an unidentified individual enters </a:t>
            </a:r>
            <a:r>
              <a:rPr lang="en-US" sz="2000" dirty="0">
                <a:solidFill>
                  <a:schemeClr val="tx2"/>
                </a:solidFill>
              </a:rPr>
              <a:t>[insert school name]</a:t>
            </a:r>
            <a:r>
              <a:rPr lang="en-US" sz="2000" dirty="0"/>
              <a:t> and opens fire in classrooms on the first floor</a:t>
            </a:r>
          </a:p>
          <a:p>
            <a:r>
              <a:rPr lang="en-US" sz="2000" dirty="0"/>
              <a:t>Bystanders begin fleeing from the </a:t>
            </a:r>
            <a:r>
              <a:rPr lang="en-US" sz="2000" dirty="0">
                <a:solidFill>
                  <a:schemeClr val="tx2"/>
                </a:solidFill>
              </a:rPr>
              <a:t>[insert building name]</a:t>
            </a:r>
            <a:r>
              <a:rPr lang="en-US" sz="2000" dirty="0"/>
              <a:t> and disperse in all directions</a:t>
            </a:r>
          </a:p>
          <a:p>
            <a:pPr marL="0" indent="0">
              <a:buNone/>
            </a:pPr>
            <a:endParaRPr lang="en-US" sz="2000" dirty="0"/>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18</a:t>
            </a:fld>
            <a:endParaRPr lang="en-US" altLang="en-US"/>
          </a:p>
        </p:txBody>
      </p:sp>
      <p:sp>
        <p:nvSpPr>
          <p:cNvPr id="3" name="TextBox 2">
            <a:extLst>
              <a:ext uri="{FF2B5EF4-FFF2-40B4-BE49-F238E27FC236}">
                <a16:creationId xmlns:a16="http://schemas.microsoft.com/office/drawing/2014/main" id="{6FF205A7-3881-45BC-A81B-CAD8EA4DA0E2}"/>
              </a:ext>
            </a:extLst>
          </p:cNvPr>
          <p:cNvSpPr txBox="1"/>
          <p:nvPr/>
        </p:nvSpPr>
        <p:spPr>
          <a:xfrm>
            <a:off x="723900" y="3412958"/>
            <a:ext cx="7962900" cy="1615827"/>
          </a:xfrm>
          <a:prstGeom prst="rect">
            <a:avLst/>
          </a:prstGeom>
          <a:noFill/>
        </p:spPr>
        <p:txBody>
          <a:bodyPr wrap="square" rtlCol="0">
            <a:spAutoFit/>
          </a:bodyPr>
          <a:lstStyle/>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Students and staff in other classrooms turn off lights and barricade doors</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The gunman leaves the first floor and proceeds to the second floor; the sound of popping noises and screaming continues sporadically</a:t>
            </a:r>
          </a:p>
          <a:p>
            <a:endParaRPr lang="en-US" dirty="0"/>
          </a:p>
        </p:txBody>
      </p:sp>
    </p:spTree>
    <p:extLst>
      <p:ext uri="{BB962C8B-B14F-4D97-AF65-F5344CB8AC3E}">
        <p14:creationId xmlns:p14="http://schemas.microsoft.com/office/powerpoint/2010/main" val="1073482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294687" cy="1050925"/>
          </a:xfrm>
        </p:spPr>
        <p:txBody>
          <a:bodyPr/>
          <a:lstStyle/>
          <a:p>
            <a:r>
              <a:rPr lang="en-US" dirty="0"/>
              <a:t>Module 1: Scenario Overview (cont.)</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5295900" cy="4351338"/>
          </a:xfrm>
        </p:spPr>
        <p:txBody>
          <a:bodyPr/>
          <a:lstStyle/>
          <a:p>
            <a:r>
              <a:rPr lang="en-US" sz="2000" dirty="0"/>
              <a:t>Local 9-1-1 operators receive frantic calls reporting popping noises, screaming, and flashes of light</a:t>
            </a:r>
          </a:p>
          <a:p>
            <a:r>
              <a:rPr lang="en-US" sz="2000" dirty="0"/>
              <a:t>Students begin posting on social media about their experience, and some students begin to flee</a:t>
            </a:r>
          </a:p>
          <a:p>
            <a:r>
              <a:rPr lang="en-US" sz="2000" dirty="0">
                <a:solidFill>
                  <a:srgbClr val="FF0000"/>
                </a:solidFill>
              </a:rPr>
              <a:t>[The school resource officer hears shots coming from an upper floor, she encounters the gunman and is wounded before calling for backup]</a:t>
            </a:r>
          </a:p>
          <a:p>
            <a:r>
              <a:rPr lang="en-US" sz="2000" dirty="0"/>
              <a:t>First responders arrive on the scene</a:t>
            </a:r>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8739FD87-ADC8-487B-B927-15DCBCEDCBA3}"/>
              </a:ext>
            </a:extLst>
          </p:cNvPr>
          <p:cNvSpPr>
            <a:spLocks noGrp="1"/>
          </p:cNvSpPr>
          <p:nvPr>
            <p:ph type="sldNum" sz="quarter" idx="10"/>
          </p:nvPr>
        </p:nvSpPr>
        <p:spPr/>
        <p:txBody>
          <a:bodyPr/>
          <a:lstStyle/>
          <a:p>
            <a:pPr>
              <a:defRPr/>
            </a:pPr>
            <a:fld id="{711C7190-9AC8-425E-9BFB-53B55D98068D}" type="slidenum">
              <a:rPr lang="en-US" altLang="en-US" smtClean="0"/>
              <a:pPr>
                <a:defRPr/>
              </a:pPr>
              <a:t>19</a:t>
            </a:fld>
            <a:endParaRPr lang="en-US" altLang="en-US"/>
          </a:p>
        </p:txBody>
      </p:sp>
      <p:pic>
        <p:nvPicPr>
          <p:cNvPr id="1026" name="Picture 2" descr="Image of a fire truck" title="Fire/EMS Services">
            <a:extLst>
              <a:ext uri="{FF2B5EF4-FFF2-40B4-BE49-F238E27FC236}">
                <a16:creationId xmlns:a16="http://schemas.microsoft.com/office/drawing/2014/main" id="{22393189-4776-4888-A45E-13280B6189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248400" y="1828800"/>
            <a:ext cx="23622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7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BF88-E9DA-47E6-B501-C7DF73EE5914}"/>
              </a:ext>
            </a:extLst>
          </p:cNvPr>
          <p:cNvSpPr>
            <a:spLocks noGrp="1"/>
          </p:cNvSpPr>
          <p:nvPr>
            <p:ph type="title"/>
          </p:nvPr>
        </p:nvSpPr>
        <p:spPr/>
        <p:txBody>
          <a:bodyPr/>
          <a:lstStyle/>
          <a:p>
            <a:r>
              <a:rPr lang="en-US" dirty="0"/>
              <a:t>READ FIRST</a:t>
            </a:r>
          </a:p>
        </p:txBody>
      </p:sp>
      <p:sp>
        <p:nvSpPr>
          <p:cNvPr id="3" name="Text Placeholder 2">
            <a:extLst>
              <a:ext uri="{FF2B5EF4-FFF2-40B4-BE49-F238E27FC236}">
                <a16:creationId xmlns:a16="http://schemas.microsoft.com/office/drawing/2014/main" id="{B7169E69-451B-47E7-B1C8-D3B58E0E23A9}"/>
              </a:ext>
            </a:extLst>
          </p:cNvPr>
          <p:cNvSpPr>
            <a:spLocks noGrp="1"/>
          </p:cNvSpPr>
          <p:nvPr>
            <p:ph type="body" sz="quarter" idx="10"/>
          </p:nvPr>
        </p:nvSpPr>
        <p:spPr>
          <a:xfrm>
            <a:off x="628650" y="1219200"/>
            <a:ext cx="7886700" cy="5029200"/>
          </a:xfrm>
        </p:spPr>
        <p:txBody>
          <a:bodyPr/>
          <a:lstStyle/>
          <a:p>
            <a:pPr marL="233363" lvl="0" indent="-233363" eaLnBrk="0" fontAlgn="base" hangingPunct="0">
              <a:lnSpc>
                <a:spcPct val="100000"/>
              </a:lnSpc>
              <a:buClr>
                <a:srgbClr val="B0B1B3"/>
              </a:buClr>
            </a:pPr>
            <a:r>
              <a:rPr lang="en-US" dirty="0">
                <a:solidFill>
                  <a:srgbClr val="FFFFFF"/>
                </a:solidFill>
              </a:rPr>
              <a:t>The purpose of this Exercise Conduct Briefing is to provide a baseline exercise document that High Schools can use to assess their emergency plans, policies, and procedures</a:t>
            </a:r>
          </a:p>
          <a:p>
            <a:pPr marL="233363" lvl="0" indent="-233363" eaLnBrk="0" fontAlgn="base" hangingPunct="0">
              <a:lnSpc>
                <a:spcPct val="100000"/>
              </a:lnSpc>
              <a:buClr>
                <a:srgbClr val="B0B1B3"/>
              </a:buClr>
            </a:pPr>
            <a:r>
              <a:rPr lang="en-US" dirty="0">
                <a:solidFill>
                  <a:srgbClr val="FFFFFF"/>
                </a:solidFill>
              </a:rPr>
              <a:t>The sample content contained in this document can be tailored as necessary by filling in all </a:t>
            </a:r>
            <a:r>
              <a:rPr lang="en-US" dirty="0">
                <a:solidFill>
                  <a:srgbClr val="FF0000"/>
                </a:solidFill>
              </a:rPr>
              <a:t>[bracketed content that is highlighted in red]</a:t>
            </a:r>
          </a:p>
          <a:p>
            <a:pPr marL="233363" lvl="0" indent="-233363" eaLnBrk="0" fontAlgn="base" hangingPunct="0">
              <a:lnSpc>
                <a:spcPct val="100000"/>
              </a:lnSpc>
              <a:buClr>
                <a:srgbClr val="B0B1B3"/>
              </a:buClr>
            </a:pPr>
            <a:r>
              <a:rPr lang="en-US" dirty="0">
                <a:solidFill>
                  <a:srgbClr val="FFFFFF"/>
                </a:solidFill>
              </a:rPr>
              <a:t>To insert the sponsoring organization’s logo, navigate to the “View” menu and select “Slide Master”</a:t>
            </a:r>
          </a:p>
          <a:p>
            <a:pPr marL="233363" lvl="0" indent="-233363" eaLnBrk="0" fontAlgn="base" hangingPunct="0">
              <a:lnSpc>
                <a:spcPct val="100000"/>
              </a:lnSpc>
              <a:buClr>
                <a:srgbClr val="B0B1B3"/>
              </a:buClr>
            </a:pPr>
            <a:r>
              <a:rPr lang="en-US" dirty="0">
                <a:solidFill>
                  <a:srgbClr val="FFFFFF"/>
                </a:solidFill>
              </a:rPr>
              <a:t>This briefing is to be used in tandem with the Active Shooter: High School Situation Manual and Facilitator Guide </a:t>
            </a:r>
            <a:r>
              <a:rPr lang="en-US" dirty="0"/>
              <a:t>so any changes made to this briefing will need to be aligned with those documents</a:t>
            </a:r>
          </a:p>
        </p:txBody>
      </p:sp>
      <p:sp>
        <p:nvSpPr>
          <p:cNvPr id="4" name="TextBox 3">
            <a:extLst>
              <a:ext uri="{FF2B5EF4-FFF2-40B4-BE49-F238E27FC236}">
                <a16:creationId xmlns:a16="http://schemas.microsoft.com/office/drawing/2014/main" id="{76CB3872-E76F-405B-8916-1F60240ACEC4}"/>
              </a:ext>
            </a:extLst>
          </p:cNvPr>
          <p:cNvSpPr txBox="1"/>
          <p:nvPr/>
        </p:nvSpPr>
        <p:spPr>
          <a:xfrm>
            <a:off x="1457325" y="6384768"/>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dirty="0">
                <a:solidFill>
                  <a:prstClr val="white"/>
                </a:solidFill>
                <a:latin typeface="Times New Roman" panose="02020603050405020304" pitchFamily="18" charset="0"/>
                <a:cs typeface="Times New Roman" panose="02020603050405020304" pitchFamily="18" charset="0"/>
              </a:rPr>
              <a:t>**</a:t>
            </a:r>
            <a:r>
              <a:rPr lang="en-US" sz="2200" b="1" dirty="0">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12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(1/4)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lvl="0" indent="-457200">
              <a:buFont typeface="+mj-lt"/>
              <a:buAutoNum type="arabicPeriod"/>
            </a:pPr>
            <a:r>
              <a:rPr lang="en-US" sz="2000" dirty="0"/>
              <a:t>What plans, policies, and procedures does your school have in place to respond to an active shooter event? </a:t>
            </a:r>
          </a:p>
          <a:p>
            <a:pPr marL="457200" lvl="0" indent="-457200">
              <a:buFont typeface="+mj-lt"/>
              <a:buAutoNum type="arabicPeriod"/>
            </a:pPr>
            <a:r>
              <a:rPr lang="en-US" sz="2000" dirty="0"/>
              <a:t>What are your school’s initial priorities?</a:t>
            </a:r>
          </a:p>
          <a:p>
            <a:pPr marL="457200" lvl="0" indent="-457200">
              <a:buFont typeface="+mj-lt"/>
              <a:buAutoNum type="arabicPeriod"/>
            </a:pPr>
            <a:r>
              <a:rPr lang="en-US" sz="2000" dirty="0"/>
              <a:t>How would your school establish a command structure to coordinate your immediate response efforts?</a:t>
            </a:r>
          </a:p>
          <a:p>
            <a:pPr marL="457200" indent="-457200">
              <a:buFont typeface="+mj-lt"/>
              <a:buAutoNum type="arabicPeriod"/>
            </a:pPr>
            <a:r>
              <a:rPr lang="en-US" sz="2000" dirty="0"/>
              <a:t>What resource gaps could limit your  school’s ability to respond to an active shooter? </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2F3526CA-BA3A-47AD-9C85-B26B2BE57537}"/>
              </a:ext>
            </a:extLst>
          </p:cNvPr>
          <p:cNvSpPr>
            <a:spLocks noGrp="1"/>
          </p:cNvSpPr>
          <p:nvPr>
            <p:ph type="sldNum" sz="quarter" idx="10"/>
          </p:nvPr>
        </p:nvSpPr>
        <p:spPr/>
        <p:txBody>
          <a:bodyPr/>
          <a:lstStyle/>
          <a:p>
            <a:pPr>
              <a:defRPr/>
            </a:pPr>
            <a:fld id="{711C7190-9AC8-425E-9BFB-53B55D98068D}" type="slidenum">
              <a:rPr lang="en-US" altLang="en-US" smtClean="0"/>
              <a:pPr>
                <a:defRPr/>
              </a:pPr>
              <a:t>20</a:t>
            </a:fld>
            <a:endParaRPr lang="en-US" altLang="en-US"/>
          </a:p>
        </p:txBody>
      </p:sp>
    </p:spTree>
    <p:extLst>
      <p:ext uri="{BB962C8B-B14F-4D97-AF65-F5344CB8AC3E}">
        <p14:creationId xmlns:p14="http://schemas.microsoft.com/office/powerpoint/2010/main" val="718953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(2/4)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457200" lvl="0" indent="-457200">
              <a:buFont typeface="+mj-lt"/>
              <a:buAutoNum type="arabicPeriod"/>
            </a:pPr>
            <a:r>
              <a:rPr lang="en-US" sz="2000" dirty="0"/>
              <a:t>In terms of securing the scene, what are the immediate priorities? </a:t>
            </a:r>
          </a:p>
          <a:p>
            <a:pPr marL="457200" lvl="0" indent="-457200">
              <a:buFont typeface="+mj-lt"/>
              <a:buAutoNum type="arabicPeriod"/>
            </a:pPr>
            <a:r>
              <a:rPr lang="en-US" sz="2000" dirty="0"/>
              <a:t>Given the situation, what protective measures would you adopt at this point, if any?</a:t>
            </a:r>
          </a:p>
          <a:p>
            <a:pPr marL="457200" lvl="0" indent="-457200">
              <a:buFont typeface="+mj-lt"/>
              <a:buAutoNum type="arabicPeriod"/>
            </a:pPr>
            <a:r>
              <a:rPr lang="en-US" sz="2000" dirty="0"/>
              <a:t>How would resource needs be prioritized in the event of a secondary attack? </a:t>
            </a:r>
          </a:p>
          <a:p>
            <a:pPr marL="457200" lvl="0" indent="-457200">
              <a:buFont typeface="+mj-lt"/>
              <a:buAutoNum type="arabicPeriod"/>
            </a:pPr>
            <a:r>
              <a:rPr lang="en-US" sz="2000" dirty="0"/>
              <a:t>Have you trained or exercised with your local first responders? </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8C3C2C49-D7B1-4DFC-9510-FAD799C3DF5F}"/>
              </a:ext>
            </a:extLst>
          </p:cNvPr>
          <p:cNvSpPr>
            <a:spLocks noGrp="1"/>
          </p:cNvSpPr>
          <p:nvPr>
            <p:ph type="sldNum" sz="quarter" idx="10"/>
          </p:nvPr>
        </p:nvSpPr>
        <p:spPr/>
        <p:txBody>
          <a:bodyPr/>
          <a:lstStyle/>
          <a:p>
            <a:pPr>
              <a:defRPr/>
            </a:pPr>
            <a:fld id="{711C7190-9AC8-425E-9BFB-53B55D98068D}" type="slidenum">
              <a:rPr lang="en-US" altLang="en-US" smtClean="0"/>
              <a:pPr>
                <a:defRPr/>
              </a:pPr>
              <a:t>21</a:t>
            </a:fld>
            <a:endParaRPr lang="en-US" altLang="en-US"/>
          </a:p>
        </p:txBody>
      </p:sp>
    </p:spTree>
    <p:extLst>
      <p:ext uri="{BB962C8B-B14F-4D97-AF65-F5344CB8AC3E}">
        <p14:creationId xmlns:p14="http://schemas.microsoft.com/office/powerpoint/2010/main" val="409055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(3/4)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a:t>
            </a:r>
          </a:p>
          <a:p>
            <a:pPr marL="457200" lvl="0" indent="-457200">
              <a:buFont typeface="+mj-lt"/>
              <a:buAutoNum type="arabicPeriod"/>
            </a:pPr>
            <a:r>
              <a:rPr lang="en-US" sz="2000" dirty="0"/>
              <a:t>What are your school’s immediate mass care priorities? </a:t>
            </a:r>
          </a:p>
          <a:p>
            <a:pPr marL="457200" lvl="0" indent="-457200">
              <a:buFont typeface="+mj-lt"/>
              <a:buAutoNum type="arabicPeriod"/>
            </a:pPr>
            <a:r>
              <a:rPr lang="en-US" sz="2000" dirty="0"/>
              <a:t>What partners would you begin to coordinate with at this point?</a:t>
            </a:r>
          </a:p>
          <a:p>
            <a:pPr marL="457200" lvl="0" indent="-457200">
              <a:buFont typeface="+mj-lt"/>
              <a:buAutoNum type="arabicPeriod"/>
            </a:pPr>
            <a:r>
              <a:rPr lang="en-US" sz="2000" dirty="0"/>
              <a:t>What critical decisions might need to be made at this point?</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5D02E2A4-1D7B-4E48-9FBC-2403DF4CFEB8}"/>
              </a:ext>
            </a:extLst>
          </p:cNvPr>
          <p:cNvSpPr>
            <a:spLocks noGrp="1"/>
          </p:cNvSpPr>
          <p:nvPr>
            <p:ph type="sldNum" sz="quarter" idx="10"/>
          </p:nvPr>
        </p:nvSpPr>
        <p:spPr/>
        <p:txBody>
          <a:bodyPr/>
          <a:lstStyle/>
          <a:p>
            <a:pPr>
              <a:defRPr/>
            </a:pPr>
            <a:fld id="{711C7190-9AC8-425E-9BFB-53B55D98068D}" type="slidenum">
              <a:rPr lang="en-US" altLang="en-US" smtClean="0"/>
              <a:pPr>
                <a:defRPr/>
              </a:pPr>
              <a:t>22</a:t>
            </a:fld>
            <a:endParaRPr lang="en-US" altLang="en-US"/>
          </a:p>
        </p:txBody>
      </p:sp>
    </p:spTree>
    <p:extLst>
      <p:ext uri="{BB962C8B-B14F-4D97-AF65-F5344CB8AC3E}">
        <p14:creationId xmlns:p14="http://schemas.microsoft.com/office/powerpoint/2010/main" val="2496165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(4/4)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indent="-457200">
              <a:buFont typeface="+mj-lt"/>
              <a:buAutoNum type="arabicPeriod"/>
            </a:pPr>
            <a:r>
              <a:rPr lang="en-US" sz="2000" dirty="0"/>
              <a:t>How does your school issue warnings, alerts, and other emergency messaging?</a:t>
            </a:r>
          </a:p>
          <a:p>
            <a:pPr marL="457200" indent="-457200">
              <a:buFont typeface="+mj-lt"/>
              <a:buAutoNum type="arabicPeriod"/>
            </a:pPr>
            <a:r>
              <a:rPr lang="en-US" sz="2000" dirty="0"/>
              <a:t>What plans, policies, and procedures does your school have in place to guide your internal and external communications strategies? </a:t>
            </a:r>
          </a:p>
          <a:p>
            <a:pPr marL="457200" indent="-457200">
              <a:buFont typeface="+mj-lt"/>
              <a:buAutoNum type="arabicPeriod"/>
            </a:pPr>
            <a:r>
              <a:rPr lang="en-US" sz="2000" dirty="0"/>
              <a:t>What individual (or position) coordinates and delivers your school’s public messaging? </a:t>
            </a:r>
          </a:p>
          <a:p>
            <a:pPr marL="457200" lvl="0" indent="-457200">
              <a:buFont typeface="+mj-lt"/>
              <a:buAutoNum type="arabicPeriod"/>
            </a:pPr>
            <a:r>
              <a:rPr lang="en-US" sz="2000" dirty="0"/>
              <a:t>How does your school encourage students, staff, and families to take individual steps to prepare for a potential active shooter incident? </a:t>
            </a:r>
          </a:p>
          <a:p>
            <a:pPr marL="457200" lvl="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631EDF73-0AB3-4EE3-BB61-1A665807098F}"/>
              </a:ext>
            </a:extLst>
          </p:cNvPr>
          <p:cNvSpPr>
            <a:spLocks noGrp="1"/>
          </p:cNvSpPr>
          <p:nvPr>
            <p:ph type="sldNum" sz="quarter" idx="10"/>
          </p:nvPr>
        </p:nvSpPr>
        <p:spPr/>
        <p:txBody>
          <a:bodyPr/>
          <a:lstStyle/>
          <a:p>
            <a:pPr>
              <a:defRPr/>
            </a:pPr>
            <a:fld id="{711C7190-9AC8-425E-9BFB-53B55D98068D}" type="slidenum">
              <a:rPr lang="en-US" altLang="en-US" smtClean="0"/>
              <a:pPr>
                <a:defRPr/>
              </a:pPr>
              <a:t>23</a:t>
            </a:fld>
            <a:endParaRPr lang="en-US" altLang="en-US"/>
          </a:p>
        </p:txBody>
      </p:sp>
    </p:spTree>
    <p:extLst>
      <p:ext uri="{BB962C8B-B14F-4D97-AF65-F5344CB8AC3E}">
        <p14:creationId xmlns:p14="http://schemas.microsoft.com/office/powerpoint/2010/main" val="41702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4C34-14DF-4F2C-8020-3445AE7CB2D0}"/>
              </a:ext>
            </a:extLst>
          </p:cNvPr>
          <p:cNvSpPr>
            <a:spLocks noGrp="1"/>
          </p:cNvSpPr>
          <p:nvPr>
            <p:ph type="title"/>
          </p:nvPr>
        </p:nvSpPr>
        <p:spPr/>
        <p:txBody>
          <a:bodyPr/>
          <a:lstStyle/>
          <a:p>
            <a:r>
              <a:rPr lang="en-US" sz="5400" dirty="0"/>
              <a:t>Break</a:t>
            </a:r>
          </a:p>
        </p:txBody>
      </p:sp>
      <p:sp>
        <p:nvSpPr>
          <p:cNvPr id="3" name="Slide Number Placeholder 2">
            <a:extLst>
              <a:ext uri="{FF2B5EF4-FFF2-40B4-BE49-F238E27FC236}">
                <a16:creationId xmlns:a16="http://schemas.microsoft.com/office/drawing/2014/main" id="{F452F10B-F43C-45AB-8296-EA06070E0EFE}"/>
              </a:ext>
            </a:extLst>
          </p:cNvPr>
          <p:cNvSpPr>
            <a:spLocks noGrp="1"/>
          </p:cNvSpPr>
          <p:nvPr>
            <p:ph type="sldNum" sz="quarter" idx="10"/>
          </p:nvPr>
        </p:nvSpPr>
        <p:spPr/>
        <p:txBody>
          <a:bodyPr/>
          <a:lstStyle/>
          <a:p>
            <a:pPr>
              <a:defRPr/>
            </a:pPr>
            <a:fld id="{BB727DF1-B45D-4B1C-B6A4-B449F2C0AC69}" type="slidenum">
              <a:rPr lang="en-US" altLang="en-US" smtClean="0"/>
              <a:pPr>
                <a:defRPr/>
              </a:pPr>
              <a:t>24</a:t>
            </a:fld>
            <a:endParaRPr lang="en-US" altLang="en-US"/>
          </a:p>
        </p:txBody>
      </p:sp>
    </p:spTree>
    <p:extLst>
      <p:ext uri="{BB962C8B-B14F-4D97-AF65-F5344CB8AC3E}">
        <p14:creationId xmlns:p14="http://schemas.microsoft.com/office/powerpoint/2010/main" val="344453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F316-FC0F-44A8-ABFF-B5807410B254}"/>
              </a:ext>
            </a:extLst>
          </p:cNvPr>
          <p:cNvSpPr>
            <a:spLocks noGrp="1"/>
          </p:cNvSpPr>
          <p:nvPr>
            <p:ph type="title"/>
          </p:nvPr>
        </p:nvSpPr>
        <p:spPr/>
        <p:txBody>
          <a:bodyPr/>
          <a:lstStyle/>
          <a:p>
            <a:r>
              <a:rPr lang="en-US" sz="5000" dirty="0"/>
              <a:t>Module 2: Continued Response</a:t>
            </a:r>
          </a:p>
        </p:txBody>
      </p:sp>
      <p:sp>
        <p:nvSpPr>
          <p:cNvPr id="3" name="Slide Number Placeholder 2">
            <a:extLst>
              <a:ext uri="{FF2B5EF4-FFF2-40B4-BE49-F238E27FC236}">
                <a16:creationId xmlns:a16="http://schemas.microsoft.com/office/drawing/2014/main" id="{D308F473-4F2E-4200-A6E6-ED5ED0D254E2}"/>
              </a:ext>
            </a:extLst>
          </p:cNvPr>
          <p:cNvSpPr>
            <a:spLocks noGrp="1"/>
          </p:cNvSpPr>
          <p:nvPr>
            <p:ph type="sldNum" sz="quarter" idx="10"/>
          </p:nvPr>
        </p:nvSpPr>
        <p:spPr/>
        <p:txBody>
          <a:bodyPr/>
          <a:lstStyle/>
          <a:p>
            <a:pPr>
              <a:defRPr/>
            </a:pPr>
            <a:fld id="{BB727DF1-B45D-4B1C-B6A4-B449F2C0AC69}" type="slidenum">
              <a:rPr lang="en-US" altLang="en-US" smtClean="0"/>
              <a:pPr>
                <a:defRPr/>
              </a:pPr>
              <a:t>25</a:t>
            </a:fld>
            <a:endParaRPr lang="en-US" altLang="en-US"/>
          </a:p>
        </p:txBody>
      </p:sp>
    </p:spTree>
    <p:extLst>
      <p:ext uri="{BB962C8B-B14F-4D97-AF65-F5344CB8AC3E}">
        <p14:creationId xmlns:p14="http://schemas.microsoft.com/office/powerpoint/2010/main" val="269425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5067300" cy="4351338"/>
          </a:xfrm>
        </p:spPr>
        <p:txBody>
          <a:bodyPr/>
          <a:lstStyle/>
          <a:p>
            <a:pPr marL="0" indent="0">
              <a:buNone/>
            </a:pPr>
            <a:r>
              <a:rPr lang="en-US" b="1" dirty="0">
                <a:solidFill>
                  <a:schemeClr val="tx2"/>
                </a:solidFill>
              </a:rPr>
              <a:t>[Insert Date and Time + 15 Minutes]</a:t>
            </a:r>
          </a:p>
          <a:p>
            <a:r>
              <a:rPr lang="en-US" sz="2000" dirty="0"/>
              <a:t>Local law enforcement officials arrive on scene within minutes of the first emergency call </a:t>
            </a:r>
          </a:p>
          <a:p>
            <a:r>
              <a:rPr lang="en-US" sz="2000" dirty="0"/>
              <a:t>Police quickly enter the building while the local special weapons and tactics (SWAT) team begins their response </a:t>
            </a:r>
          </a:p>
          <a:p>
            <a:r>
              <a:rPr lang="en-US" sz="2000" dirty="0"/>
              <a:t>The shooter barricades himself inside a stairwell; upon seeing SWAT officers, the gunman fatally shoots himself</a:t>
            </a:r>
          </a:p>
          <a:p>
            <a:endParaRPr lang="en-US" sz="2000" dirty="0"/>
          </a:p>
          <a:p>
            <a:endParaRPr lang="en-US" sz="2000" dirty="0"/>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26</a:t>
            </a:fld>
            <a:endParaRPr lang="en-US" altLang="en-US"/>
          </a:p>
        </p:txBody>
      </p:sp>
      <p:pic>
        <p:nvPicPr>
          <p:cNvPr id="4" name="Picture 3" descr="Law enforcement officers ariving on scene" title="Law Enforcement">
            <a:extLst>
              <a:ext uri="{FF2B5EF4-FFF2-40B4-BE49-F238E27FC236}">
                <a16:creationId xmlns:a16="http://schemas.microsoft.com/office/drawing/2014/main" id="{C472A4D5-7EF8-40D0-A8C9-C2457071C3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17795" y="2286000"/>
            <a:ext cx="2438400" cy="17953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965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294687" cy="1050925"/>
          </a:xfrm>
        </p:spPr>
        <p:txBody>
          <a:bodyPr/>
          <a:lstStyle/>
          <a:p>
            <a:r>
              <a:rPr lang="en-US" dirty="0"/>
              <a:t>Module 2: Scenario Overview (cont.)</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7886700" cy="4351338"/>
          </a:xfrm>
        </p:spPr>
        <p:txBody>
          <a:bodyPr/>
          <a:lstStyle/>
          <a:p>
            <a:pPr marL="0" indent="0">
              <a:buNone/>
            </a:pPr>
            <a:r>
              <a:rPr lang="en-US" b="1" dirty="0">
                <a:solidFill>
                  <a:schemeClr val="tx2"/>
                </a:solidFill>
              </a:rPr>
              <a:t>[Insert Date and Time + 1 Hour]</a:t>
            </a:r>
          </a:p>
          <a:p>
            <a:r>
              <a:rPr lang="en-US" sz="2000" dirty="0"/>
              <a:t>National and local media outlets begin providing coverage of the shooting</a:t>
            </a:r>
          </a:p>
          <a:p>
            <a:r>
              <a:rPr lang="en-US" sz="2000" dirty="0"/>
              <a:t>Rumors start on social media that there are multiple shooters and multiple shooting locations</a:t>
            </a:r>
          </a:p>
          <a:p>
            <a:r>
              <a:rPr lang="en-US" sz="2000" dirty="0"/>
              <a:t>Parents begin arriving at the school and inundating the school with calls, voicing concern for their children</a:t>
            </a:r>
          </a:p>
          <a:p>
            <a:r>
              <a:rPr lang="en-US" sz="2000" dirty="0"/>
              <a:t>Many students begin to flee on foot, in their vehicles, and on bikes</a:t>
            </a:r>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B6932168-45E9-4B7E-9808-4A6040EE2EDB}"/>
              </a:ext>
            </a:extLst>
          </p:cNvPr>
          <p:cNvSpPr>
            <a:spLocks noGrp="1"/>
          </p:cNvSpPr>
          <p:nvPr>
            <p:ph type="sldNum" sz="quarter" idx="10"/>
          </p:nvPr>
        </p:nvSpPr>
        <p:spPr/>
        <p:txBody>
          <a:bodyPr/>
          <a:lstStyle/>
          <a:p>
            <a:pPr>
              <a:defRPr/>
            </a:pPr>
            <a:fld id="{711C7190-9AC8-425E-9BFB-53B55D98068D}" type="slidenum">
              <a:rPr lang="en-US" altLang="en-US" smtClean="0"/>
              <a:pPr>
                <a:defRPr/>
              </a:pPr>
              <a:t>27</a:t>
            </a:fld>
            <a:endParaRPr lang="en-US" altLang="en-US"/>
          </a:p>
        </p:txBody>
      </p:sp>
    </p:spTree>
    <p:extLst>
      <p:ext uri="{BB962C8B-B14F-4D97-AF65-F5344CB8AC3E}">
        <p14:creationId xmlns:p14="http://schemas.microsoft.com/office/powerpoint/2010/main" val="4041189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(1/4)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lvl="0" indent="-457200">
              <a:buFont typeface="+mj-lt"/>
              <a:buAutoNum type="arabicPeriod"/>
            </a:pPr>
            <a:r>
              <a:rPr lang="en-US" sz="2000" dirty="0"/>
              <a:t>What plans, policies, and procedures does your school have in place to guide response efforts at this point? </a:t>
            </a:r>
          </a:p>
          <a:p>
            <a:pPr marL="457200" lvl="0" indent="-457200">
              <a:buFont typeface="+mj-lt"/>
              <a:buAutoNum type="arabicPeriod"/>
            </a:pPr>
            <a:r>
              <a:rPr lang="en-US" sz="2000" dirty="0"/>
              <a:t>How would your school maintain an effective command structure to coordinate emergency response efforts?</a:t>
            </a:r>
          </a:p>
          <a:p>
            <a:pPr marL="457200" lvl="0" indent="-457200">
              <a:buFont typeface="+mj-lt"/>
              <a:buAutoNum type="arabicPeriod"/>
            </a:pPr>
            <a:r>
              <a:rPr lang="en-US" sz="2000" dirty="0"/>
              <a:t>How do key decision-makers collect information to assess the extent of the situation, including injuries and fatalities? </a:t>
            </a:r>
          </a:p>
          <a:p>
            <a:pPr marL="457200" lvl="0" indent="-457200">
              <a:buFont typeface="+mj-lt"/>
              <a:buAutoNum type="arabicPeriod"/>
            </a:pPr>
            <a:r>
              <a:rPr lang="en-US" sz="2000" dirty="0"/>
              <a:t>What resources are currently available?</a:t>
            </a:r>
          </a:p>
          <a:p>
            <a:pPr marL="457200" lvl="0" indent="-457200">
              <a:buFont typeface="+mj-lt"/>
              <a:buAutoNum type="arabicPeriod"/>
            </a:pPr>
            <a:r>
              <a:rPr lang="en-US" sz="2000" dirty="0"/>
              <a:t>Who are the key external partners that would support response efforts?</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48E62CBD-D689-44CC-ADD9-38A0E0B3C776}"/>
              </a:ext>
            </a:extLst>
          </p:cNvPr>
          <p:cNvSpPr>
            <a:spLocks noGrp="1"/>
          </p:cNvSpPr>
          <p:nvPr>
            <p:ph type="sldNum" sz="quarter" idx="10"/>
          </p:nvPr>
        </p:nvSpPr>
        <p:spPr/>
        <p:txBody>
          <a:bodyPr/>
          <a:lstStyle/>
          <a:p>
            <a:pPr>
              <a:defRPr/>
            </a:pPr>
            <a:fld id="{711C7190-9AC8-425E-9BFB-53B55D98068D}" type="slidenum">
              <a:rPr lang="en-US" altLang="en-US" smtClean="0"/>
              <a:pPr>
                <a:defRPr/>
              </a:pPr>
              <a:t>28</a:t>
            </a:fld>
            <a:endParaRPr lang="en-US" altLang="en-US"/>
          </a:p>
        </p:txBody>
      </p:sp>
    </p:spTree>
    <p:extLst>
      <p:ext uri="{BB962C8B-B14F-4D97-AF65-F5344CB8AC3E}">
        <p14:creationId xmlns:p14="http://schemas.microsoft.com/office/powerpoint/2010/main" val="3985379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(2/4)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457200" lvl="0" indent="-457200">
              <a:buFont typeface="+mj-lt"/>
              <a:buAutoNum type="arabicPeriod"/>
            </a:pPr>
            <a:r>
              <a:rPr lang="en-US" sz="2000" dirty="0"/>
              <a:t>What response plans and protocols would your school activate at this point?</a:t>
            </a:r>
          </a:p>
          <a:p>
            <a:pPr marL="457200" lvl="0" indent="-457200">
              <a:buFont typeface="+mj-lt"/>
              <a:buAutoNum type="arabicPeriod"/>
            </a:pPr>
            <a:r>
              <a:rPr lang="en-US" sz="2000" dirty="0"/>
              <a:t>How will students and staff know when the school is safe and the scene is secure?</a:t>
            </a:r>
          </a:p>
          <a:p>
            <a:pPr marL="457200" lvl="0" indent="-457200">
              <a:buFont typeface="+mj-lt"/>
              <a:buAutoNum type="arabicPeriod"/>
            </a:pPr>
            <a:r>
              <a:rPr lang="en-US" sz="2000" dirty="0"/>
              <a:t>What additional protective measures would be implemented at this time based on your earlier decision to either evacuate, shelter-in-place, or lock-down the school?</a:t>
            </a:r>
          </a:p>
          <a:p>
            <a:pPr marL="457200" lvl="0" indent="-457200">
              <a:buFont typeface="+mj-lt"/>
              <a:buAutoNum type="arabicPeriod"/>
            </a:pPr>
            <a:r>
              <a:rPr lang="en-US" sz="2000" dirty="0"/>
              <a:t>How would you begin to conduct personnel accountability for students and staff?</a:t>
            </a:r>
          </a:p>
          <a:p>
            <a:pPr marL="457200" lvl="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74AB7C6F-80F5-4788-B290-F279227FCA15}"/>
              </a:ext>
            </a:extLst>
          </p:cNvPr>
          <p:cNvSpPr>
            <a:spLocks noGrp="1"/>
          </p:cNvSpPr>
          <p:nvPr>
            <p:ph type="sldNum" sz="quarter" idx="10"/>
          </p:nvPr>
        </p:nvSpPr>
        <p:spPr/>
        <p:txBody>
          <a:bodyPr/>
          <a:lstStyle/>
          <a:p>
            <a:pPr>
              <a:defRPr/>
            </a:pPr>
            <a:fld id="{711C7190-9AC8-425E-9BFB-53B55D98068D}" type="slidenum">
              <a:rPr lang="en-US" altLang="en-US" smtClean="0"/>
              <a:pPr>
                <a:defRPr/>
              </a:pPr>
              <a:t>29</a:t>
            </a:fld>
            <a:endParaRPr lang="en-US" altLang="en-US"/>
          </a:p>
        </p:txBody>
      </p:sp>
    </p:spTree>
    <p:extLst>
      <p:ext uri="{BB962C8B-B14F-4D97-AF65-F5344CB8AC3E}">
        <p14:creationId xmlns:p14="http://schemas.microsoft.com/office/powerpoint/2010/main" val="151226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29B3-06F2-4BCA-BFDB-1D3EDFAE6FB1}"/>
              </a:ext>
            </a:extLst>
          </p:cNvPr>
          <p:cNvSpPr>
            <a:spLocks noGrp="1"/>
          </p:cNvSpPr>
          <p:nvPr>
            <p:ph type="title"/>
          </p:nvPr>
        </p:nvSpPr>
        <p:spPr/>
        <p:txBody>
          <a:bodyPr/>
          <a:lstStyle/>
          <a:p>
            <a:r>
              <a:rPr lang="en-US" dirty="0"/>
              <a:t>Welcome and Introductions</a:t>
            </a:r>
          </a:p>
        </p:txBody>
      </p:sp>
      <p:sp>
        <p:nvSpPr>
          <p:cNvPr id="3" name="Content Placeholder 2">
            <a:extLst>
              <a:ext uri="{FF2B5EF4-FFF2-40B4-BE49-F238E27FC236}">
                <a16:creationId xmlns:a16="http://schemas.microsoft.com/office/drawing/2014/main" id="{E6FC3C27-504C-4B1C-B6BA-90B4C74C804C}"/>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rPr>
              <a:t>[Name]</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lvl="0" indent="0">
              <a:spcBef>
                <a:spcPts val="0"/>
              </a:spcBef>
              <a:spcAft>
                <a:spcPts val="600"/>
              </a:spcAft>
              <a:buNone/>
            </a:pPr>
            <a:endParaRPr lang="en-US" sz="2400" dirty="0">
              <a:solidFill>
                <a:srgbClr val="FF0000"/>
              </a:solidFill>
            </a:endParaRPr>
          </a:p>
          <a:p>
            <a:pPr marL="0" lvl="0" indent="0">
              <a:spcBef>
                <a:spcPts val="0"/>
              </a:spcBef>
              <a:spcAft>
                <a:spcPts val="600"/>
              </a:spcAft>
              <a:buNone/>
            </a:pPr>
            <a:r>
              <a:rPr lang="en-US" sz="2400" b="1" dirty="0">
                <a:solidFill>
                  <a:srgbClr val="FF0000"/>
                </a:solidFill>
              </a:rPr>
              <a:t>[Name]</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indent="0">
              <a:buNone/>
            </a:pPr>
            <a:endParaRPr lang="en-US" dirty="0"/>
          </a:p>
        </p:txBody>
      </p:sp>
      <p:sp>
        <p:nvSpPr>
          <p:cNvPr id="4" name="Slide Number Placeholder 3">
            <a:extLst>
              <a:ext uri="{FF2B5EF4-FFF2-40B4-BE49-F238E27FC236}">
                <a16:creationId xmlns:a16="http://schemas.microsoft.com/office/drawing/2014/main" id="{DF45FDC3-F3F0-4D66-AABB-1072FB084058}"/>
              </a:ext>
            </a:extLst>
          </p:cNvPr>
          <p:cNvSpPr>
            <a:spLocks noGrp="1"/>
          </p:cNvSpPr>
          <p:nvPr>
            <p:ph type="sldNum" sz="quarter" idx="10"/>
          </p:nvPr>
        </p:nvSpPr>
        <p:spPr/>
        <p:txBody>
          <a:bodyPr/>
          <a:lstStyle/>
          <a:p>
            <a:pPr>
              <a:defRPr/>
            </a:pPr>
            <a:fld id="{711C7190-9AC8-425E-9BFB-53B55D98068D}" type="slidenum">
              <a:rPr lang="en-US" altLang="en-US" smtClean="0"/>
              <a:pPr>
                <a:defRPr/>
              </a:pPr>
              <a:t>3</a:t>
            </a:fld>
            <a:endParaRPr lang="en-US" altLang="en-US" dirty="0"/>
          </a:p>
        </p:txBody>
      </p:sp>
    </p:spTree>
    <p:extLst>
      <p:ext uri="{BB962C8B-B14F-4D97-AF65-F5344CB8AC3E}">
        <p14:creationId xmlns:p14="http://schemas.microsoft.com/office/powerpoint/2010/main" val="3474820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(3/4)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a:t>
            </a:r>
          </a:p>
          <a:p>
            <a:pPr marL="457200" lvl="0" indent="-457200">
              <a:buFont typeface="+mj-lt"/>
              <a:buAutoNum type="arabicPeriod"/>
            </a:pPr>
            <a:r>
              <a:rPr lang="en-US" sz="2000" dirty="0"/>
              <a:t>What potential mass care challenges does this type of incident pose for emergency managers and law enforcement response personnel? </a:t>
            </a:r>
          </a:p>
          <a:p>
            <a:pPr marL="457200" lvl="0" indent="-457200">
              <a:buFont typeface="+mj-lt"/>
              <a:buAutoNum type="arabicPeriod"/>
            </a:pPr>
            <a:r>
              <a:rPr lang="en-US" sz="2000" dirty="0"/>
              <a:t>How would your school address challenges of injured students and staff both on-scene and those fleeing away from the scene?</a:t>
            </a:r>
          </a:p>
          <a:p>
            <a:pPr marL="457200" lvl="0" indent="-457200">
              <a:buFont typeface="+mj-lt"/>
              <a:buAutoNum type="arabicPeriod"/>
            </a:pPr>
            <a:r>
              <a:rPr lang="en-US" sz="2000" dirty="0"/>
              <a:t>Does your school have a family reunification plan in place?</a:t>
            </a:r>
          </a:p>
          <a:p>
            <a:pPr marL="457200" lvl="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6CC597C3-7009-4D94-89B2-BEB002F5082F}"/>
              </a:ext>
            </a:extLst>
          </p:cNvPr>
          <p:cNvSpPr>
            <a:spLocks noGrp="1"/>
          </p:cNvSpPr>
          <p:nvPr>
            <p:ph type="sldNum" sz="quarter" idx="10"/>
          </p:nvPr>
        </p:nvSpPr>
        <p:spPr/>
        <p:txBody>
          <a:bodyPr/>
          <a:lstStyle/>
          <a:p>
            <a:pPr>
              <a:defRPr/>
            </a:pPr>
            <a:fld id="{711C7190-9AC8-425E-9BFB-53B55D98068D}" type="slidenum">
              <a:rPr lang="en-US" altLang="en-US" smtClean="0"/>
              <a:pPr>
                <a:defRPr/>
              </a:pPr>
              <a:t>30</a:t>
            </a:fld>
            <a:endParaRPr lang="en-US" altLang="en-US"/>
          </a:p>
        </p:txBody>
      </p:sp>
    </p:spTree>
    <p:extLst>
      <p:ext uri="{BB962C8B-B14F-4D97-AF65-F5344CB8AC3E}">
        <p14:creationId xmlns:p14="http://schemas.microsoft.com/office/powerpoint/2010/main" val="3784788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(4/4)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lvl="0" indent="-457200">
              <a:buFont typeface="+mj-lt"/>
              <a:buAutoNum type="arabicPeriod"/>
            </a:pPr>
            <a:r>
              <a:rPr lang="en-US" sz="2000" dirty="0"/>
              <a:t>How does your school ensure consistent, coordinated public messaging throughout this phase of response operations?</a:t>
            </a:r>
          </a:p>
          <a:p>
            <a:pPr marL="457200" lvl="0" indent="-457200">
              <a:buFont typeface="+mj-lt"/>
              <a:buAutoNum type="arabicPeriod"/>
            </a:pPr>
            <a:r>
              <a:rPr lang="en-US" sz="2000" dirty="0"/>
              <a:t>How does your school ensure timely and accurate situational updates for internal and external partners throughout the response period? </a:t>
            </a:r>
          </a:p>
          <a:p>
            <a:pPr marL="457200" lvl="0" indent="-457200">
              <a:buFont typeface="+mj-lt"/>
              <a:buAutoNum type="arabicPeriod"/>
            </a:pPr>
            <a:r>
              <a:rPr lang="en-US" sz="2000" dirty="0"/>
              <a:t>Does your school have a crisis communications plan? If so, how and when is it activated?</a:t>
            </a:r>
          </a:p>
          <a:p>
            <a:pPr marL="457200" lvl="0" indent="-457200">
              <a:buFont typeface="+mj-lt"/>
              <a:buAutoNum type="arabicPeriod"/>
            </a:pPr>
            <a:r>
              <a:rPr lang="en-US" sz="2000" dirty="0"/>
              <a:t>How does your school notify families, key partners, and the public of fatalities or serious injuries? </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61891859-E7AE-48E5-A302-E30680133580}"/>
              </a:ext>
            </a:extLst>
          </p:cNvPr>
          <p:cNvSpPr>
            <a:spLocks noGrp="1"/>
          </p:cNvSpPr>
          <p:nvPr>
            <p:ph type="sldNum" sz="quarter" idx="10"/>
          </p:nvPr>
        </p:nvSpPr>
        <p:spPr/>
        <p:txBody>
          <a:bodyPr/>
          <a:lstStyle/>
          <a:p>
            <a:pPr>
              <a:defRPr/>
            </a:pPr>
            <a:fld id="{711C7190-9AC8-425E-9BFB-53B55D98068D}" type="slidenum">
              <a:rPr lang="en-US" altLang="en-US" smtClean="0"/>
              <a:pPr>
                <a:defRPr/>
              </a:pPr>
              <a:t>31</a:t>
            </a:fld>
            <a:endParaRPr lang="en-US" altLang="en-US"/>
          </a:p>
        </p:txBody>
      </p:sp>
    </p:spTree>
    <p:extLst>
      <p:ext uri="{BB962C8B-B14F-4D97-AF65-F5344CB8AC3E}">
        <p14:creationId xmlns:p14="http://schemas.microsoft.com/office/powerpoint/2010/main" val="3499763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A58F-CD5D-4230-AE56-165BEC362E2C}"/>
              </a:ext>
            </a:extLst>
          </p:cNvPr>
          <p:cNvSpPr>
            <a:spLocks noGrp="1"/>
          </p:cNvSpPr>
          <p:nvPr>
            <p:ph type="title"/>
          </p:nvPr>
        </p:nvSpPr>
        <p:spPr/>
        <p:txBody>
          <a:bodyPr/>
          <a:lstStyle/>
          <a:p>
            <a:r>
              <a:rPr lang="en-US" dirty="0"/>
              <a:t>Break</a:t>
            </a:r>
          </a:p>
        </p:txBody>
      </p:sp>
      <p:sp>
        <p:nvSpPr>
          <p:cNvPr id="3" name="Slide Number Placeholder 2">
            <a:extLst>
              <a:ext uri="{FF2B5EF4-FFF2-40B4-BE49-F238E27FC236}">
                <a16:creationId xmlns:a16="http://schemas.microsoft.com/office/drawing/2014/main" id="{DB4A5998-CC2F-4933-828C-65E7AF4C84FA}"/>
              </a:ext>
            </a:extLst>
          </p:cNvPr>
          <p:cNvSpPr>
            <a:spLocks noGrp="1"/>
          </p:cNvSpPr>
          <p:nvPr>
            <p:ph type="sldNum" sz="quarter" idx="10"/>
          </p:nvPr>
        </p:nvSpPr>
        <p:spPr/>
        <p:txBody>
          <a:bodyPr/>
          <a:lstStyle/>
          <a:p>
            <a:pPr>
              <a:defRPr/>
            </a:pPr>
            <a:fld id="{BB727DF1-B45D-4B1C-B6A4-B449F2C0AC69}" type="slidenum">
              <a:rPr lang="en-US" altLang="en-US" smtClean="0"/>
              <a:pPr>
                <a:defRPr/>
              </a:pPr>
              <a:t>32</a:t>
            </a:fld>
            <a:endParaRPr lang="en-US" altLang="en-US"/>
          </a:p>
        </p:txBody>
      </p:sp>
    </p:spTree>
    <p:extLst>
      <p:ext uri="{BB962C8B-B14F-4D97-AF65-F5344CB8AC3E}">
        <p14:creationId xmlns:p14="http://schemas.microsoft.com/office/powerpoint/2010/main" val="3879523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3960-E742-4EAC-8976-3B7FEDCFB909}"/>
              </a:ext>
            </a:extLst>
          </p:cNvPr>
          <p:cNvSpPr>
            <a:spLocks noGrp="1"/>
          </p:cNvSpPr>
          <p:nvPr>
            <p:ph type="title"/>
          </p:nvPr>
        </p:nvSpPr>
        <p:spPr/>
        <p:txBody>
          <a:bodyPr/>
          <a:lstStyle/>
          <a:p>
            <a:r>
              <a:rPr lang="en-US" dirty="0"/>
              <a:t>Module 3: Short-Term Recovery</a:t>
            </a:r>
          </a:p>
        </p:txBody>
      </p:sp>
      <p:sp>
        <p:nvSpPr>
          <p:cNvPr id="3" name="Slide Number Placeholder 2">
            <a:extLst>
              <a:ext uri="{FF2B5EF4-FFF2-40B4-BE49-F238E27FC236}">
                <a16:creationId xmlns:a16="http://schemas.microsoft.com/office/drawing/2014/main" id="{974F6D2B-D696-4989-8795-B45F91B4EFF3}"/>
              </a:ext>
            </a:extLst>
          </p:cNvPr>
          <p:cNvSpPr>
            <a:spLocks noGrp="1"/>
          </p:cNvSpPr>
          <p:nvPr>
            <p:ph type="sldNum" sz="quarter" idx="10"/>
          </p:nvPr>
        </p:nvSpPr>
        <p:spPr/>
        <p:txBody>
          <a:bodyPr/>
          <a:lstStyle/>
          <a:p>
            <a:pPr>
              <a:defRPr/>
            </a:pPr>
            <a:fld id="{BB727DF1-B45D-4B1C-B6A4-B449F2C0AC69}" type="slidenum">
              <a:rPr lang="en-US" altLang="en-US" smtClean="0"/>
              <a:pPr>
                <a:defRPr/>
              </a:pPr>
              <a:t>33</a:t>
            </a:fld>
            <a:endParaRPr lang="en-US" altLang="en-US"/>
          </a:p>
        </p:txBody>
      </p:sp>
    </p:spTree>
    <p:extLst>
      <p:ext uri="{BB962C8B-B14F-4D97-AF65-F5344CB8AC3E}">
        <p14:creationId xmlns:p14="http://schemas.microsoft.com/office/powerpoint/2010/main" val="393113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3: Scenario Overview </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5067300" cy="4351338"/>
          </a:xfrm>
        </p:spPr>
        <p:txBody>
          <a:bodyPr/>
          <a:lstStyle/>
          <a:p>
            <a:pPr marL="0" indent="0">
              <a:buNone/>
            </a:pPr>
            <a:r>
              <a:rPr lang="en-US" b="1" dirty="0">
                <a:solidFill>
                  <a:schemeClr val="tx2"/>
                </a:solidFill>
              </a:rPr>
              <a:t>[Insert Date and Time + 4 Hours]</a:t>
            </a:r>
          </a:p>
          <a:p>
            <a:r>
              <a:rPr lang="en-US" sz="2000" dirty="0"/>
              <a:t>Law enforcement confirm that the threat is neutralized </a:t>
            </a:r>
          </a:p>
          <a:p>
            <a:r>
              <a:rPr lang="en-US" sz="2000" dirty="0"/>
              <a:t>Injured victims are transported to healthcare facilities and hospitals</a:t>
            </a:r>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4849F0B2-7B5E-4800-8057-32C3BF4112B7}"/>
              </a:ext>
            </a:extLst>
          </p:cNvPr>
          <p:cNvSpPr>
            <a:spLocks noGrp="1"/>
          </p:cNvSpPr>
          <p:nvPr>
            <p:ph type="sldNum" sz="quarter" idx="10"/>
          </p:nvPr>
        </p:nvSpPr>
        <p:spPr/>
        <p:txBody>
          <a:bodyPr/>
          <a:lstStyle/>
          <a:p>
            <a:pPr>
              <a:defRPr/>
            </a:pPr>
            <a:fld id="{711C7190-9AC8-425E-9BFB-53B55D98068D}" type="slidenum">
              <a:rPr lang="en-US" altLang="en-US" smtClean="0"/>
              <a:pPr>
                <a:defRPr/>
              </a:pPr>
              <a:t>34</a:t>
            </a:fld>
            <a:endParaRPr lang="en-US" altLang="en-US"/>
          </a:p>
        </p:txBody>
      </p:sp>
      <p:sp>
        <p:nvSpPr>
          <p:cNvPr id="3" name="TextBox 2">
            <a:extLst>
              <a:ext uri="{FF2B5EF4-FFF2-40B4-BE49-F238E27FC236}">
                <a16:creationId xmlns:a16="http://schemas.microsoft.com/office/drawing/2014/main" id="{36D40FA3-3A26-483D-ADA8-A41FE7D717F4}"/>
              </a:ext>
            </a:extLst>
          </p:cNvPr>
          <p:cNvSpPr txBox="1"/>
          <p:nvPr/>
        </p:nvSpPr>
        <p:spPr>
          <a:xfrm>
            <a:off x="723900" y="3286702"/>
            <a:ext cx="7882011" cy="1938992"/>
          </a:xfrm>
          <a:prstGeom prst="rect">
            <a:avLst/>
          </a:prstGeom>
          <a:noFill/>
        </p:spPr>
        <p:txBody>
          <a:bodyPr wrap="square" rtlCol="0">
            <a:spAutoFit/>
          </a:bodyPr>
          <a:lstStyle/>
          <a:p>
            <a:pPr marL="233363" lvl="0"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Initial estimates indicate there are approximately </a:t>
            </a:r>
            <a:r>
              <a:rPr lang="en-US" sz="2000" dirty="0">
                <a:solidFill>
                  <a:srgbClr val="FF0000"/>
                </a:solidFill>
                <a:latin typeface="Times New Roman" panose="02020603050405020304" pitchFamily="18" charset="0"/>
                <a:cs typeface="Times New Roman" panose="02020603050405020304" pitchFamily="18" charset="0"/>
              </a:rPr>
              <a:t>[number] </a:t>
            </a:r>
            <a:r>
              <a:rPr lang="en-US" sz="2000" dirty="0">
                <a:solidFill>
                  <a:srgbClr val="050000"/>
                </a:solidFill>
                <a:latin typeface="Times New Roman" panose="02020603050405020304" pitchFamily="18" charset="0"/>
                <a:cs typeface="Times New Roman" panose="02020603050405020304" pitchFamily="18" charset="0"/>
              </a:rPr>
              <a:t>dead and </a:t>
            </a:r>
            <a:r>
              <a:rPr lang="en-US" sz="2000" dirty="0">
                <a:solidFill>
                  <a:srgbClr val="FF0000"/>
                </a:solidFill>
                <a:latin typeface="Times New Roman" panose="02020603050405020304" pitchFamily="18" charset="0"/>
                <a:cs typeface="Times New Roman" panose="02020603050405020304" pitchFamily="18" charset="0"/>
              </a:rPr>
              <a:t>[number] </a:t>
            </a:r>
            <a:r>
              <a:rPr lang="en-US" sz="2000" dirty="0">
                <a:solidFill>
                  <a:srgbClr val="050000"/>
                </a:solidFill>
                <a:latin typeface="Times New Roman" panose="02020603050405020304" pitchFamily="18" charset="0"/>
                <a:cs typeface="Times New Roman" panose="02020603050405020304" pitchFamily="18" charset="0"/>
              </a:rPr>
              <a:t>injured</a:t>
            </a:r>
          </a:p>
          <a:p>
            <a:pPr marL="233363" lvl="0"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Family reunification protocols have been implemented</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Local and national media continue to cover the shooting and students post on social media that they are worried about returning to school</a:t>
            </a:r>
          </a:p>
        </p:txBody>
      </p:sp>
      <p:pic>
        <p:nvPicPr>
          <p:cNvPr id="7" name="Picture 6" descr="EMS personnel arrive on scene" title="EMS Personnel on Scene">
            <a:extLst>
              <a:ext uri="{FF2B5EF4-FFF2-40B4-BE49-F238E27FC236}">
                <a16:creationId xmlns:a16="http://schemas.microsoft.com/office/drawing/2014/main" id="{1835412D-5DBD-44BA-A5B0-30064DB24C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3478" y="1491724"/>
            <a:ext cx="2210154" cy="15505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32709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(1/5)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lvl="0" indent="-457200">
              <a:buFont typeface="+mj-lt"/>
              <a:buAutoNum type="arabicPeriod"/>
            </a:pPr>
            <a:r>
              <a:rPr lang="en-US" sz="2000" dirty="0"/>
              <a:t>How does your school coordinate the transition from response to short-term recovery efforts?</a:t>
            </a:r>
          </a:p>
          <a:p>
            <a:pPr marL="457200" lvl="0" indent="-457200">
              <a:buFont typeface="+mj-lt"/>
              <a:buAutoNum type="arabicPeriod"/>
            </a:pPr>
            <a:r>
              <a:rPr lang="en-US" sz="2000" dirty="0"/>
              <a:t>What plans, policies, and procedures guide your school’s recovery process?</a:t>
            </a:r>
          </a:p>
          <a:p>
            <a:pPr marL="457200" lvl="0" indent="-457200">
              <a:buFont typeface="+mj-lt"/>
              <a:buAutoNum type="arabicPeriod"/>
            </a:pPr>
            <a:r>
              <a:rPr lang="en-US" sz="2000" dirty="0"/>
              <a:t>What resource gaps could limit your school’s ability to meet these priorities?</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CD48DF6D-8473-4943-8822-5F9CE7D64C78}"/>
              </a:ext>
            </a:extLst>
          </p:cNvPr>
          <p:cNvSpPr>
            <a:spLocks noGrp="1"/>
          </p:cNvSpPr>
          <p:nvPr>
            <p:ph type="sldNum" sz="quarter" idx="10"/>
          </p:nvPr>
        </p:nvSpPr>
        <p:spPr/>
        <p:txBody>
          <a:bodyPr/>
          <a:lstStyle/>
          <a:p>
            <a:pPr>
              <a:defRPr/>
            </a:pPr>
            <a:fld id="{711C7190-9AC8-425E-9BFB-53B55D98068D}" type="slidenum">
              <a:rPr lang="en-US" altLang="en-US" smtClean="0"/>
              <a:pPr>
                <a:defRPr/>
              </a:pPr>
              <a:t>35</a:t>
            </a:fld>
            <a:endParaRPr lang="en-US" altLang="en-US"/>
          </a:p>
        </p:txBody>
      </p:sp>
    </p:spTree>
    <p:extLst>
      <p:ext uri="{BB962C8B-B14F-4D97-AF65-F5344CB8AC3E}">
        <p14:creationId xmlns:p14="http://schemas.microsoft.com/office/powerpoint/2010/main" val="3479389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(2/5)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457200" lvl="0" indent="-457200">
              <a:buFont typeface="+mj-lt"/>
              <a:buAutoNum type="arabicPeriod"/>
            </a:pPr>
            <a:r>
              <a:rPr lang="en-US" sz="2000" dirty="0"/>
              <a:t>What plans or procedures are in place to manage and secure the scene following the incident?</a:t>
            </a:r>
          </a:p>
          <a:p>
            <a:pPr marL="457200" lvl="0" indent="-457200">
              <a:buFont typeface="+mj-lt"/>
              <a:buAutoNum type="arabicPeriod"/>
            </a:pPr>
            <a:r>
              <a:rPr lang="en-US" sz="2000" dirty="0"/>
              <a:t>What partners would be engaged to assist with these efforts?</a:t>
            </a:r>
          </a:p>
          <a:p>
            <a:pPr marL="457200" lvl="0" indent="-457200">
              <a:buFont typeface="+mj-lt"/>
              <a:buAutoNum type="arabicPeriod"/>
            </a:pPr>
            <a:r>
              <a:rPr lang="en-US" sz="2000" dirty="0"/>
              <a:t>What is your process for tracking the status and location of individuals who have been injured or fatally wounded?</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643AC4F5-A2A9-4D90-914E-75BB75D4CF2C}"/>
              </a:ext>
            </a:extLst>
          </p:cNvPr>
          <p:cNvSpPr>
            <a:spLocks noGrp="1"/>
          </p:cNvSpPr>
          <p:nvPr>
            <p:ph type="sldNum" sz="quarter" idx="10"/>
          </p:nvPr>
        </p:nvSpPr>
        <p:spPr/>
        <p:txBody>
          <a:bodyPr/>
          <a:lstStyle/>
          <a:p>
            <a:pPr>
              <a:defRPr/>
            </a:pPr>
            <a:fld id="{711C7190-9AC8-425E-9BFB-53B55D98068D}" type="slidenum">
              <a:rPr lang="en-US" altLang="en-US" smtClean="0"/>
              <a:pPr>
                <a:defRPr/>
              </a:pPr>
              <a:t>36</a:t>
            </a:fld>
            <a:endParaRPr lang="en-US" altLang="en-US"/>
          </a:p>
        </p:txBody>
      </p:sp>
    </p:spTree>
    <p:extLst>
      <p:ext uri="{BB962C8B-B14F-4D97-AF65-F5344CB8AC3E}">
        <p14:creationId xmlns:p14="http://schemas.microsoft.com/office/powerpoint/2010/main" val="26830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(3/5)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a:t>
            </a:r>
          </a:p>
          <a:p>
            <a:pPr marL="457200" lvl="0" indent="-457200">
              <a:buFont typeface="+mj-lt"/>
              <a:buAutoNum type="arabicPeriod"/>
            </a:pPr>
            <a:r>
              <a:rPr lang="en-US" sz="2000" dirty="0"/>
              <a:t>What are your school’s mass care recovery priorities at this point?</a:t>
            </a:r>
          </a:p>
          <a:p>
            <a:pPr marL="457200" lvl="0" indent="-457200">
              <a:buFont typeface="+mj-lt"/>
              <a:buAutoNum type="arabicPeriod"/>
            </a:pPr>
            <a:r>
              <a:rPr lang="en-US" sz="2000" dirty="0"/>
              <a:t>How does your school handle the notification of death or injury to relatives? </a:t>
            </a:r>
          </a:p>
          <a:p>
            <a:pPr marL="457200" lvl="0" indent="-457200">
              <a:buFont typeface="+mj-lt"/>
              <a:buAutoNum type="arabicPeriod"/>
            </a:pPr>
            <a:r>
              <a:rPr lang="en-US" sz="2000" dirty="0"/>
              <a:t>What plans or policies are in place to support affected populations with counseling and behavioral health resources?</a:t>
            </a:r>
          </a:p>
          <a:p>
            <a:pPr marL="457200" indent="-457200">
              <a:buFont typeface="+mj-lt"/>
              <a:buAutoNum type="arabicPeriod"/>
            </a:pPr>
            <a:r>
              <a:rPr lang="en-US" sz="2000" dirty="0"/>
              <a:t>What additional resources, if any, would be needed to support family reunification and other support services for families, students, and staff?</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48B82B15-F0CE-48A0-AB07-80A0DE2B15AE}"/>
              </a:ext>
            </a:extLst>
          </p:cNvPr>
          <p:cNvSpPr>
            <a:spLocks noGrp="1"/>
          </p:cNvSpPr>
          <p:nvPr>
            <p:ph type="sldNum" sz="quarter" idx="10"/>
          </p:nvPr>
        </p:nvSpPr>
        <p:spPr/>
        <p:txBody>
          <a:bodyPr/>
          <a:lstStyle/>
          <a:p>
            <a:pPr>
              <a:defRPr/>
            </a:pPr>
            <a:fld id="{711C7190-9AC8-425E-9BFB-53B55D98068D}" type="slidenum">
              <a:rPr lang="en-US" altLang="en-US" smtClean="0"/>
              <a:pPr>
                <a:defRPr/>
              </a:pPr>
              <a:t>37</a:t>
            </a:fld>
            <a:endParaRPr lang="en-US" altLang="en-US"/>
          </a:p>
        </p:txBody>
      </p:sp>
    </p:spTree>
    <p:extLst>
      <p:ext uri="{BB962C8B-B14F-4D97-AF65-F5344CB8AC3E}">
        <p14:creationId xmlns:p14="http://schemas.microsoft.com/office/powerpoint/2010/main" val="537213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(4/5)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indent="-457200">
              <a:buFont typeface="+mj-lt"/>
              <a:buAutoNum type="arabicPeriod"/>
            </a:pPr>
            <a:r>
              <a:rPr lang="en-US" sz="2000" dirty="0"/>
              <a:t>How does your school ensure consistent, coordinated public messaging throughout the recovery period?</a:t>
            </a:r>
          </a:p>
          <a:p>
            <a:pPr marL="457200" indent="-457200">
              <a:buFont typeface="+mj-lt"/>
              <a:buAutoNum type="arabicPeriod"/>
            </a:pPr>
            <a:r>
              <a:rPr lang="en-US" sz="2000" dirty="0"/>
              <a:t>How does your school provide internal and external partners with timely updates concerning recovery efforts? With families, students, staff, and alumni?</a:t>
            </a:r>
          </a:p>
          <a:p>
            <a:pPr marL="457200" indent="-457200">
              <a:buFont typeface="+mj-lt"/>
              <a:buAutoNum type="arabicPeriod"/>
            </a:pPr>
            <a:r>
              <a:rPr lang="en-US" sz="2000" dirty="0"/>
              <a:t>Do your recovery communications methods include the capability to communicate with students and staff who have language or access and functional needs requirements? </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C2DB4789-2D78-443C-91E8-FABC3FC48A3A}"/>
              </a:ext>
            </a:extLst>
          </p:cNvPr>
          <p:cNvSpPr>
            <a:spLocks noGrp="1"/>
          </p:cNvSpPr>
          <p:nvPr>
            <p:ph type="sldNum" sz="quarter" idx="10"/>
          </p:nvPr>
        </p:nvSpPr>
        <p:spPr/>
        <p:txBody>
          <a:bodyPr/>
          <a:lstStyle/>
          <a:p>
            <a:pPr>
              <a:defRPr/>
            </a:pPr>
            <a:fld id="{711C7190-9AC8-425E-9BFB-53B55D98068D}" type="slidenum">
              <a:rPr lang="en-US" altLang="en-US" smtClean="0"/>
              <a:pPr>
                <a:defRPr/>
              </a:pPr>
              <a:t>38</a:t>
            </a:fld>
            <a:endParaRPr lang="en-US" altLang="en-US"/>
          </a:p>
        </p:txBody>
      </p:sp>
    </p:spTree>
    <p:extLst>
      <p:ext uri="{BB962C8B-B14F-4D97-AF65-F5344CB8AC3E}">
        <p14:creationId xmlns:p14="http://schemas.microsoft.com/office/powerpoint/2010/main" val="2822225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(5/5)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Community Resilience</a:t>
            </a:r>
          </a:p>
          <a:p>
            <a:pPr marL="457200" lvl="0" indent="-457200">
              <a:buFont typeface="+mj-lt"/>
              <a:buAutoNum type="arabicPeriod"/>
            </a:pPr>
            <a:r>
              <a:rPr lang="en-US" sz="2000" dirty="0"/>
              <a:t>Has your school and your community thought about the aftermath of this type of incident and what the priorities, needs, and expectations are of the students, staff, families, and community? </a:t>
            </a:r>
          </a:p>
          <a:p>
            <a:pPr marL="457200" lvl="0" indent="-457200">
              <a:buFont typeface="+mj-lt"/>
              <a:buAutoNum type="arabicPeriod"/>
            </a:pPr>
            <a:r>
              <a:rPr lang="en-US" sz="2000" dirty="0"/>
              <a:t>Does your school have the ability to support long-term behavioral health needs for students and staff? If not, are there public or private resources that can support these requirements?</a:t>
            </a:r>
          </a:p>
          <a:p>
            <a:pPr marL="457200" lvl="0" indent="-457200">
              <a:buFont typeface="+mj-lt"/>
              <a:buAutoNum type="arabicPeriod"/>
            </a:pPr>
            <a:r>
              <a:rPr lang="en-US" sz="2000" dirty="0"/>
              <a:t>What actions, if any, have been identified to help the community heal?</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C2DB4789-2D78-443C-91E8-FABC3FC48A3A}"/>
              </a:ext>
            </a:extLst>
          </p:cNvPr>
          <p:cNvSpPr>
            <a:spLocks noGrp="1"/>
          </p:cNvSpPr>
          <p:nvPr>
            <p:ph type="sldNum" sz="quarter" idx="10"/>
          </p:nvPr>
        </p:nvSpPr>
        <p:spPr/>
        <p:txBody>
          <a:bodyPr/>
          <a:lstStyle/>
          <a:p>
            <a:pPr>
              <a:defRPr/>
            </a:pPr>
            <a:fld id="{711C7190-9AC8-425E-9BFB-53B55D98068D}" type="slidenum">
              <a:rPr lang="en-US" altLang="en-US" smtClean="0"/>
              <a:pPr>
                <a:defRPr/>
              </a:pPr>
              <a:t>39</a:t>
            </a:fld>
            <a:endParaRPr lang="en-US" altLang="en-US"/>
          </a:p>
        </p:txBody>
      </p:sp>
    </p:spTree>
    <p:extLst>
      <p:ext uri="{BB962C8B-B14F-4D97-AF65-F5344CB8AC3E}">
        <p14:creationId xmlns:p14="http://schemas.microsoft.com/office/powerpoint/2010/main" val="297847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7B0B-F590-4E95-B7D3-FB2BF38AA946}"/>
              </a:ext>
            </a:extLst>
          </p:cNvPr>
          <p:cNvSpPr>
            <a:spLocks noGrp="1"/>
          </p:cNvSpPr>
          <p:nvPr>
            <p:ph type="title"/>
          </p:nvPr>
        </p:nvSpPr>
        <p:spPr/>
        <p:txBody>
          <a:bodyPr/>
          <a:lstStyle/>
          <a:p>
            <a:r>
              <a:rPr lang="en-US" dirty="0"/>
              <a:t>Administrative Remarks</a:t>
            </a:r>
          </a:p>
        </p:txBody>
      </p:sp>
      <p:sp>
        <p:nvSpPr>
          <p:cNvPr id="3" name="Content Placeholder 2">
            <a:extLst>
              <a:ext uri="{FF2B5EF4-FFF2-40B4-BE49-F238E27FC236}">
                <a16:creationId xmlns:a16="http://schemas.microsoft.com/office/drawing/2014/main" id="{36424CF9-E524-494F-AB92-B04DE63D9485}"/>
              </a:ext>
            </a:extLst>
          </p:cNvPr>
          <p:cNvSpPr>
            <a:spLocks noGrp="1"/>
          </p:cNvSpPr>
          <p:nvPr>
            <p:ph idx="1"/>
          </p:nvPr>
        </p:nvSpPr>
        <p:spPr/>
        <p:txBody>
          <a:bodyPr/>
          <a:lstStyle/>
          <a:p>
            <a:r>
              <a:rPr lang="en-US" sz="2400" dirty="0"/>
              <a:t>Cell phone etiquette</a:t>
            </a:r>
          </a:p>
          <a:p>
            <a:r>
              <a:rPr lang="en-US" sz="2400" dirty="0"/>
              <a:t>Evacuation procedures</a:t>
            </a:r>
          </a:p>
          <a:p>
            <a:r>
              <a:rPr lang="en-US" sz="2400" dirty="0"/>
              <a:t>Restroom locations</a:t>
            </a:r>
          </a:p>
          <a:p>
            <a:endParaRPr lang="en-US" dirty="0"/>
          </a:p>
        </p:txBody>
      </p:sp>
      <p:sp>
        <p:nvSpPr>
          <p:cNvPr id="5" name="Slide Number Placeholder 4">
            <a:extLst>
              <a:ext uri="{FF2B5EF4-FFF2-40B4-BE49-F238E27FC236}">
                <a16:creationId xmlns:a16="http://schemas.microsoft.com/office/drawing/2014/main" id="{E3ACE68E-7869-4315-8EFC-FF6869A8CC4E}"/>
              </a:ext>
            </a:extLst>
          </p:cNvPr>
          <p:cNvSpPr>
            <a:spLocks noGrp="1"/>
          </p:cNvSpPr>
          <p:nvPr>
            <p:ph type="sldNum" sz="quarter" idx="10"/>
          </p:nvPr>
        </p:nvSpPr>
        <p:spPr/>
        <p:txBody>
          <a:bodyPr/>
          <a:lstStyle/>
          <a:p>
            <a:pPr>
              <a:defRPr/>
            </a:pPr>
            <a:fld id="{711C7190-9AC8-425E-9BFB-53B55D98068D}" type="slidenum">
              <a:rPr lang="en-US" altLang="en-US" smtClean="0"/>
              <a:pPr>
                <a:defRPr/>
              </a:pPr>
              <a:t>4</a:t>
            </a:fld>
            <a:endParaRPr lang="en-US" altLang="en-US"/>
          </a:p>
        </p:txBody>
      </p:sp>
    </p:spTree>
    <p:extLst>
      <p:ext uri="{BB962C8B-B14F-4D97-AF65-F5344CB8AC3E}">
        <p14:creationId xmlns:p14="http://schemas.microsoft.com/office/powerpoint/2010/main" val="2217108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02C9-17A0-45C6-BFDD-8C2C5822986C}"/>
              </a:ext>
            </a:extLst>
          </p:cNvPr>
          <p:cNvSpPr>
            <a:spLocks noGrp="1"/>
          </p:cNvSpPr>
          <p:nvPr>
            <p:ph type="title"/>
          </p:nvPr>
        </p:nvSpPr>
        <p:spPr/>
        <p:txBody>
          <a:bodyPr/>
          <a:lstStyle/>
          <a:p>
            <a:r>
              <a:rPr lang="en-US" dirty="0"/>
              <a:t>End of Exercise</a:t>
            </a:r>
          </a:p>
        </p:txBody>
      </p:sp>
      <p:sp>
        <p:nvSpPr>
          <p:cNvPr id="3" name="Slide Number Placeholder 2">
            <a:extLst>
              <a:ext uri="{FF2B5EF4-FFF2-40B4-BE49-F238E27FC236}">
                <a16:creationId xmlns:a16="http://schemas.microsoft.com/office/drawing/2014/main" id="{442EA1EB-D7B1-40A8-84EC-9A211745072D}"/>
              </a:ext>
            </a:extLst>
          </p:cNvPr>
          <p:cNvSpPr>
            <a:spLocks noGrp="1"/>
          </p:cNvSpPr>
          <p:nvPr>
            <p:ph type="sldNum" sz="quarter" idx="10"/>
          </p:nvPr>
        </p:nvSpPr>
        <p:spPr/>
        <p:txBody>
          <a:bodyPr/>
          <a:lstStyle/>
          <a:p>
            <a:pPr>
              <a:defRPr/>
            </a:pPr>
            <a:fld id="{BB727DF1-B45D-4B1C-B6A4-B449F2C0AC69}" type="slidenum">
              <a:rPr lang="en-US" altLang="en-US" smtClean="0"/>
              <a:pPr>
                <a:defRPr/>
              </a:pPr>
              <a:t>40</a:t>
            </a:fld>
            <a:endParaRPr lang="en-US" altLang="en-US"/>
          </a:p>
        </p:txBody>
      </p:sp>
    </p:spTree>
    <p:extLst>
      <p:ext uri="{BB962C8B-B14F-4D97-AF65-F5344CB8AC3E}">
        <p14:creationId xmlns:p14="http://schemas.microsoft.com/office/powerpoint/2010/main" val="3420187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7514-C161-4342-914A-C0CEABC55211}"/>
              </a:ext>
            </a:extLst>
          </p:cNvPr>
          <p:cNvSpPr>
            <a:spLocks noGrp="1"/>
          </p:cNvSpPr>
          <p:nvPr>
            <p:ph type="title"/>
          </p:nvPr>
        </p:nvSpPr>
        <p:spPr/>
        <p:txBody>
          <a:bodyPr/>
          <a:lstStyle/>
          <a:p>
            <a:r>
              <a:rPr lang="en-US" dirty="0"/>
              <a:t>Exercise Hot Wash</a:t>
            </a:r>
          </a:p>
        </p:txBody>
      </p:sp>
      <p:sp>
        <p:nvSpPr>
          <p:cNvPr id="3" name="Slide Number Placeholder 2">
            <a:extLst>
              <a:ext uri="{FF2B5EF4-FFF2-40B4-BE49-F238E27FC236}">
                <a16:creationId xmlns:a16="http://schemas.microsoft.com/office/drawing/2014/main" id="{0AF98185-AA37-48A2-BE89-E6D99E5170A8}"/>
              </a:ext>
            </a:extLst>
          </p:cNvPr>
          <p:cNvSpPr>
            <a:spLocks noGrp="1"/>
          </p:cNvSpPr>
          <p:nvPr>
            <p:ph type="sldNum" sz="quarter" idx="10"/>
          </p:nvPr>
        </p:nvSpPr>
        <p:spPr/>
        <p:txBody>
          <a:bodyPr/>
          <a:lstStyle/>
          <a:p>
            <a:pPr>
              <a:defRPr/>
            </a:pPr>
            <a:fld id="{BB727DF1-B45D-4B1C-B6A4-B449F2C0AC69}" type="slidenum">
              <a:rPr lang="en-US" altLang="en-US" smtClean="0"/>
              <a:pPr>
                <a:defRPr/>
              </a:pPr>
              <a:t>41</a:t>
            </a:fld>
            <a:endParaRPr lang="en-US" altLang="en-US"/>
          </a:p>
        </p:txBody>
      </p:sp>
    </p:spTree>
    <p:extLst>
      <p:ext uri="{BB962C8B-B14F-4D97-AF65-F5344CB8AC3E}">
        <p14:creationId xmlns:p14="http://schemas.microsoft.com/office/powerpoint/2010/main" val="3679255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3910-9D47-4851-8E2D-EE851F075513}"/>
              </a:ext>
            </a:extLst>
          </p:cNvPr>
          <p:cNvSpPr>
            <a:spLocks noGrp="1"/>
          </p:cNvSpPr>
          <p:nvPr>
            <p:ph type="title"/>
          </p:nvPr>
        </p:nvSpPr>
        <p:spPr/>
        <p:txBody>
          <a:bodyPr/>
          <a:lstStyle/>
          <a:p>
            <a:r>
              <a:rPr lang="en-US" dirty="0"/>
              <a:t>Exercise Hot Wash</a:t>
            </a:r>
          </a:p>
        </p:txBody>
      </p:sp>
      <p:sp>
        <p:nvSpPr>
          <p:cNvPr id="3" name="Content Placeholder 2">
            <a:extLst>
              <a:ext uri="{FF2B5EF4-FFF2-40B4-BE49-F238E27FC236}">
                <a16:creationId xmlns:a16="http://schemas.microsoft.com/office/drawing/2014/main" id="{9C22841C-A34C-4295-880B-637875592E0F}"/>
              </a:ext>
            </a:extLst>
          </p:cNvPr>
          <p:cNvSpPr>
            <a:spLocks noGrp="1"/>
          </p:cNvSpPr>
          <p:nvPr>
            <p:ph idx="1"/>
          </p:nvPr>
        </p:nvSpPr>
        <p:spPr/>
        <p:txBody>
          <a:bodyPr/>
          <a:lstStyle/>
          <a:p>
            <a:r>
              <a:rPr lang="en-US" dirty="0"/>
              <a:t>This Hot Wash aims to capture the following information based on observations made throughout the exercise: </a:t>
            </a:r>
          </a:p>
          <a:p>
            <a:pPr lvl="1"/>
            <a:r>
              <a:rPr lang="en-US" dirty="0"/>
              <a:t>Overall strengths</a:t>
            </a:r>
          </a:p>
          <a:p>
            <a:pPr lvl="1"/>
            <a:r>
              <a:rPr lang="en-US" dirty="0"/>
              <a:t>Overall areas for improvement</a:t>
            </a:r>
          </a:p>
          <a:p>
            <a:pPr lvl="1"/>
            <a:r>
              <a:rPr lang="en-US" dirty="0"/>
              <a:t>Major takeaways and action items </a:t>
            </a:r>
          </a:p>
        </p:txBody>
      </p:sp>
      <p:sp>
        <p:nvSpPr>
          <p:cNvPr id="5" name="Slide Number Placeholder 4">
            <a:extLst>
              <a:ext uri="{FF2B5EF4-FFF2-40B4-BE49-F238E27FC236}">
                <a16:creationId xmlns:a16="http://schemas.microsoft.com/office/drawing/2014/main" id="{2C42E515-73D3-4241-ACC0-7C0C3018A613}"/>
              </a:ext>
            </a:extLst>
          </p:cNvPr>
          <p:cNvSpPr>
            <a:spLocks noGrp="1"/>
          </p:cNvSpPr>
          <p:nvPr>
            <p:ph type="sldNum" sz="quarter" idx="10"/>
          </p:nvPr>
        </p:nvSpPr>
        <p:spPr/>
        <p:txBody>
          <a:bodyPr/>
          <a:lstStyle/>
          <a:p>
            <a:pPr>
              <a:defRPr/>
            </a:pPr>
            <a:fld id="{711C7190-9AC8-425E-9BFB-53B55D98068D}" type="slidenum">
              <a:rPr lang="en-US" altLang="en-US" smtClean="0"/>
              <a:pPr>
                <a:defRPr/>
              </a:pPr>
              <a:t>42</a:t>
            </a:fld>
            <a:endParaRPr lang="en-US" altLang="en-US"/>
          </a:p>
        </p:txBody>
      </p:sp>
    </p:spTree>
    <p:extLst>
      <p:ext uri="{BB962C8B-B14F-4D97-AF65-F5344CB8AC3E}">
        <p14:creationId xmlns:p14="http://schemas.microsoft.com/office/powerpoint/2010/main" val="265832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7CC4-112C-4FCF-AD94-96901B13E56B}"/>
              </a:ext>
            </a:extLst>
          </p:cNvPr>
          <p:cNvSpPr>
            <a:spLocks noGrp="1"/>
          </p:cNvSpPr>
          <p:nvPr>
            <p:ph type="title"/>
          </p:nvPr>
        </p:nvSpPr>
        <p:spPr/>
        <p:txBody>
          <a:bodyPr/>
          <a:lstStyle/>
          <a:p>
            <a:r>
              <a:rPr lang="en-US" dirty="0"/>
              <a:t>Closing Remarks</a:t>
            </a:r>
          </a:p>
        </p:txBody>
      </p:sp>
      <p:sp>
        <p:nvSpPr>
          <p:cNvPr id="3" name="Content Placeholder 2">
            <a:extLst>
              <a:ext uri="{FF2B5EF4-FFF2-40B4-BE49-F238E27FC236}">
                <a16:creationId xmlns:a16="http://schemas.microsoft.com/office/drawing/2014/main" id="{1EF31792-E3C4-4D04-B47F-45394635166A}"/>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pPr marL="0" lvl="0" indent="0">
              <a:spcBef>
                <a:spcPts val="0"/>
              </a:spcBef>
              <a:spcAft>
                <a:spcPts val="600"/>
              </a:spcAft>
              <a:buNone/>
            </a:pPr>
            <a:endParaRPr lang="en-US" sz="2400" dirty="0">
              <a:solidFill>
                <a:srgbClr val="FF0000"/>
              </a:solidFill>
              <a:latin typeface="Arial"/>
              <a:cs typeface="+mn-cs"/>
            </a:endParaRPr>
          </a:p>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endParaRPr lang="en-US" dirty="0"/>
          </a:p>
        </p:txBody>
      </p:sp>
      <p:sp>
        <p:nvSpPr>
          <p:cNvPr id="4" name="Slide Number Placeholder 3">
            <a:extLst>
              <a:ext uri="{FF2B5EF4-FFF2-40B4-BE49-F238E27FC236}">
                <a16:creationId xmlns:a16="http://schemas.microsoft.com/office/drawing/2014/main" id="{D562DFFD-33D0-4F09-9688-32F1CEAE979D}"/>
              </a:ext>
            </a:extLst>
          </p:cNvPr>
          <p:cNvSpPr>
            <a:spLocks noGrp="1"/>
          </p:cNvSpPr>
          <p:nvPr>
            <p:ph type="sldNum" sz="quarter" idx="10"/>
          </p:nvPr>
        </p:nvSpPr>
        <p:spPr/>
        <p:txBody>
          <a:bodyPr/>
          <a:lstStyle/>
          <a:p>
            <a:pPr>
              <a:defRPr/>
            </a:pPr>
            <a:fld id="{711C7190-9AC8-425E-9BFB-53B55D98068D}" type="slidenum">
              <a:rPr lang="en-US" altLang="en-US" smtClean="0"/>
              <a:pPr>
                <a:defRPr/>
              </a:pPr>
              <a:t>43</a:t>
            </a:fld>
            <a:endParaRPr lang="en-US" altLang="en-US" dirty="0"/>
          </a:p>
        </p:txBody>
      </p:sp>
    </p:spTree>
    <p:extLst>
      <p:ext uri="{BB962C8B-B14F-4D97-AF65-F5344CB8AC3E}">
        <p14:creationId xmlns:p14="http://schemas.microsoft.com/office/powerpoint/2010/main" val="2421554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425E-A2FE-477C-8223-6A40560D2349}"/>
              </a:ext>
            </a:extLst>
          </p:cNvPr>
          <p:cNvSpPr>
            <a:spLocks noGrp="1"/>
          </p:cNvSpPr>
          <p:nvPr>
            <p:ph type="title"/>
          </p:nvPr>
        </p:nvSpPr>
        <p:spPr/>
        <p:txBody>
          <a:bodyPr/>
          <a:lstStyle/>
          <a:p>
            <a:r>
              <a:rPr lang="en-US" dirty="0"/>
              <a:t>Adjournment</a:t>
            </a:r>
          </a:p>
        </p:txBody>
      </p:sp>
      <p:sp>
        <p:nvSpPr>
          <p:cNvPr id="3" name="Slide Number Placeholder 2">
            <a:extLst>
              <a:ext uri="{FF2B5EF4-FFF2-40B4-BE49-F238E27FC236}">
                <a16:creationId xmlns:a16="http://schemas.microsoft.com/office/drawing/2014/main" id="{C91F84F5-34C0-4932-96D1-FABA8336F828}"/>
              </a:ext>
            </a:extLst>
          </p:cNvPr>
          <p:cNvSpPr>
            <a:spLocks noGrp="1"/>
          </p:cNvSpPr>
          <p:nvPr>
            <p:ph type="sldNum" sz="quarter" idx="10"/>
          </p:nvPr>
        </p:nvSpPr>
        <p:spPr/>
        <p:txBody>
          <a:bodyPr/>
          <a:lstStyle/>
          <a:p>
            <a:pPr>
              <a:defRPr/>
            </a:pPr>
            <a:fld id="{BB727DF1-B45D-4B1C-B6A4-B449F2C0AC69}" type="slidenum">
              <a:rPr lang="en-US" altLang="en-US" smtClean="0"/>
              <a:pPr>
                <a:defRPr/>
              </a:pPr>
              <a:t>44</a:t>
            </a:fld>
            <a:endParaRPr lang="en-US" altLang="en-US"/>
          </a:p>
        </p:txBody>
      </p:sp>
    </p:spTree>
    <p:extLst>
      <p:ext uri="{BB962C8B-B14F-4D97-AF65-F5344CB8AC3E}">
        <p14:creationId xmlns:p14="http://schemas.microsoft.com/office/powerpoint/2010/main" val="1014198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Active Shooter Tabletop Exercise&#10;Exercise Conduct Briefing " title="Active Shooter Tabletop Exercise">
            <a:extLst>
              <a:ext uri="{FF2B5EF4-FFF2-40B4-BE49-F238E27FC236}">
                <a16:creationId xmlns:a16="http://schemas.microsoft.com/office/drawing/2014/main" id="{BF577B6B-A6DE-4FA6-9C3E-ACDB8D06BE8E}"/>
              </a:ext>
            </a:extLst>
          </p:cNvPr>
          <p:cNvSpPr txBox="1"/>
          <p:nvPr/>
        </p:nvSpPr>
        <p:spPr>
          <a:xfrm>
            <a:off x="315687" y="4267200"/>
            <a:ext cx="8512626" cy="1692771"/>
          </a:xfrm>
          <a:prstGeom prst="rect">
            <a:avLst/>
          </a:prstGeom>
          <a:noFill/>
        </p:spPr>
        <p:txBody>
          <a:bodyPr wrap="square" rtlCol="0">
            <a:spAutoFit/>
          </a:bodyPr>
          <a:lstStyle/>
          <a:p>
            <a:pPr>
              <a:spcBef>
                <a:spcPts val="1200"/>
              </a:spcBef>
              <a:spcAft>
                <a:spcPts val="1200"/>
              </a:spcAft>
            </a:pPr>
            <a:r>
              <a:rPr lang="en-US" sz="3200" b="1" dirty="0">
                <a:latin typeface="+mj-lt"/>
              </a:rPr>
              <a:t>Active Shooter: High School Tabletop Exercise</a:t>
            </a:r>
          </a:p>
          <a:p>
            <a:r>
              <a:rPr lang="en-US" sz="2800" dirty="0">
                <a:latin typeface="+mj-lt"/>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800" i="1" dirty="0">
                <a:solidFill>
                  <a:schemeClr val="tx1"/>
                </a:solidFill>
                <a:ea typeface="+mn-ea"/>
                <a:cs typeface="+mn-cs"/>
              </a:rPr>
              <a:t>Campus Resilience Program       Exercise Starter Kit </a:t>
            </a:r>
          </a:p>
        </p:txBody>
      </p:sp>
    </p:spTree>
    <p:extLst>
      <p:ext uri="{BB962C8B-B14F-4D97-AF65-F5344CB8AC3E}">
        <p14:creationId xmlns:p14="http://schemas.microsoft.com/office/powerpoint/2010/main" val="141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E60A-1A87-4E11-B2DC-79D374202639}"/>
              </a:ext>
            </a:extLst>
          </p:cNvPr>
          <p:cNvSpPr>
            <a:spLocks noGrp="1"/>
          </p:cNvSpPr>
          <p:nvPr>
            <p:ph type="title"/>
          </p:nvPr>
        </p:nvSpPr>
        <p:spPr/>
        <p:txBody>
          <a:bodyPr/>
          <a:lstStyle/>
          <a:p>
            <a:r>
              <a:rPr lang="en-US" dirty="0"/>
              <a:t>Exercise Schedule</a:t>
            </a:r>
          </a:p>
        </p:txBody>
      </p:sp>
      <p:sp>
        <p:nvSpPr>
          <p:cNvPr id="4" name="Slide Number Placeholder 3">
            <a:extLst>
              <a:ext uri="{FF2B5EF4-FFF2-40B4-BE49-F238E27FC236}">
                <a16:creationId xmlns:a16="http://schemas.microsoft.com/office/drawing/2014/main" id="{29F425AC-E981-45E7-A136-54BD5ACD4D5D}"/>
              </a:ext>
            </a:extLst>
          </p:cNvPr>
          <p:cNvSpPr>
            <a:spLocks noGrp="1"/>
          </p:cNvSpPr>
          <p:nvPr>
            <p:ph type="sldNum" sz="quarter" idx="10"/>
          </p:nvPr>
        </p:nvSpPr>
        <p:spPr/>
        <p:txBody>
          <a:bodyPr/>
          <a:lstStyle/>
          <a:p>
            <a:pPr>
              <a:defRPr/>
            </a:pPr>
            <a:fld id="{711C7190-9AC8-425E-9BFB-53B55D98068D}" type="slidenum">
              <a:rPr lang="en-US" altLang="en-US" smtClean="0"/>
              <a:pPr>
                <a:defRPr/>
              </a:pPr>
              <a:t>5</a:t>
            </a:fld>
            <a:endParaRPr lang="en-US" altLang="en-US" dirty="0"/>
          </a:p>
        </p:txBody>
      </p:sp>
      <p:graphicFrame>
        <p:nvGraphicFramePr>
          <p:cNvPr id="5" name="Table 4">
            <a:extLst>
              <a:ext uri="{FF2B5EF4-FFF2-40B4-BE49-F238E27FC236}">
                <a16:creationId xmlns:a16="http://schemas.microsoft.com/office/drawing/2014/main" id="{EFF04D66-F426-44AC-B9A3-369B210986F2}"/>
              </a:ext>
            </a:extLst>
          </p:cNvPr>
          <p:cNvGraphicFramePr>
            <a:graphicFrameLocks noGrp="1"/>
          </p:cNvGraphicFramePr>
          <p:nvPr>
            <p:extLst>
              <p:ext uri="{D42A27DB-BD31-4B8C-83A1-F6EECF244321}">
                <p14:modId xmlns:p14="http://schemas.microsoft.com/office/powerpoint/2010/main" val="2417261683"/>
              </p:ext>
            </p:extLst>
          </p:nvPr>
        </p:nvGraphicFramePr>
        <p:xfrm>
          <a:off x="914400" y="1417320"/>
          <a:ext cx="7315200" cy="3688080"/>
        </p:xfrm>
        <a:graphic>
          <a:graphicData uri="http://schemas.openxmlformats.org/drawingml/2006/table">
            <a:tbl>
              <a:tblPr firstRow="1" bandRow="1">
                <a:tableStyleId>{F5AB1C69-6EDB-4FF4-983F-18BD219EF322}</a:tableStyleId>
              </a:tblPr>
              <a:tblGrid>
                <a:gridCol w="4191000">
                  <a:extLst>
                    <a:ext uri="{9D8B030D-6E8A-4147-A177-3AD203B41FA5}">
                      <a16:colId xmlns:a16="http://schemas.microsoft.com/office/drawing/2014/main" val="3963347002"/>
                    </a:ext>
                  </a:extLst>
                </a:gridCol>
                <a:gridCol w="3124200">
                  <a:extLst>
                    <a:ext uri="{9D8B030D-6E8A-4147-A177-3AD203B41FA5}">
                      <a16:colId xmlns:a16="http://schemas.microsoft.com/office/drawing/2014/main" val="3448575807"/>
                    </a:ext>
                  </a:extLst>
                </a:gridCol>
              </a:tblGrid>
              <a:tr h="373457">
                <a:tc>
                  <a:txBody>
                    <a:bodyPr/>
                    <a:lstStyle/>
                    <a:p>
                      <a:r>
                        <a:rPr lang="en-US" sz="2000" dirty="0">
                          <a:latin typeface="+mj-lt"/>
                        </a:rPr>
                        <a:t>Activity</a:t>
                      </a:r>
                    </a:p>
                  </a:txBody>
                  <a:tcPr/>
                </a:tc>
                <a:tc>
                  <a:txBody>
                    <a:bodyPr/>
                    <a:lstStyle/>
                    <a:p>
                      <a:r>
                        <a:rPr lang="en-US" sz="2000" dirty="0">
                          <a:latin typeface="+mj-lt"/>
                        </a:rPr>
                        <a:t>Time</a:t>
                      </a:r>
                    </a:p>
                  </a:txBody>
                  <a:tcPr/>
                </a:tc>
                <a:extLst>
                  <a:ext uri="{0D108BD9-81ED-4DB2-BD59-A6C34878D82A}">
                    <a16:rowId xmlns:a16="http://schemas.microsoft.com/office/drawing/2014/main" val="2733432528"/>
                  </a:ext>
                </a:extLst>
              </a:tr>
              <a:tr h="344730">
                <a:tc>
                  <a:txBody>
                    <a:bodyPr/>
                    <a:lstStyle/>
                    <a:p>
                      <a:pPr>
                        <a:spcBef>
                          <a:spcPts val="600"/>
                        </a:spcBef>
                        <a:spcAft>
                          <a:spcPts val="600"/>
                        </a:spcAft>
                      </a:pPr>
                      <a:r>
                        <a:rPr lang="en-US" dirty="0">
                          <a:solidFill>
                            <a:srgbClr val="FF0000"/>
                          </a:solidFill>
                          <a:latin typeface="+mj-lt"/>
                        </a:rPr>
                        <a:t>[Welcome and Introductions]</a:t>
                      </a:r>
                    </a:p>
                  </a:txBody>
                  <a:tcPr/>
                </a:tc>
                <a:tc>
                  <a:txBody>
                    <a:bodyPr/>
                    <a:lstStyle/>
                    <a:p>
                      <a:pPr>
                        <a:spcBef>
                          <a:spcPts val="600"/>
                        </a:spcBef>
                        <a:spcAft>
                          <a:spcPts val="600"/>
                        </a:spcAft>
                      </a:pPr>
                      <a:r>
                        <a:rPr lang="en-US" dirty="0">
                          <a:solidFill>
                            <a:srgbClr val="FF0000"/>
                          </a:solidFill>
                          <a:latin typeface="+mj-lt"/>
                        </a:rPr>
                        <a:t>[00:00 a.m.]</a:t>
                      </a:r>
                    </a:p>
                  </a:txBody>
                  <a:tcPr/>
                </a:tc>
                <a:extLst>
                  <a:ext uri="{0D108BD9-81ED-4DB2-BD59-A6C34878D82A}">
                    <a16:rowId xmlns:a16="http://schemas.microsoft.com/office/drawing/2014/main" val="1055219570"/>
                  </a:ext>
                </a:extLst>
              </a:tr>
              <a:tr h="344730">
                <a:tc>
                  <a:txBody>
                    <a:bodyPr/>
                    <a:lstStyle/>
                    <a:p>
                      <a:pPr>
                        <a:spcBef>
                          <a:spcPts val="600"/>
                        </a:spcBef>
                        <a:spcAft>
                          <a:spcPts val="600"/>
                        </a:spcAft>
                      </a:pPr>
                      <a:r>
                        <a:rPr lang="en-US" dirty="0">
                          <a:solidFill>
                            <a:srgbClr val="FF0000"/>
                          </a:solidFill>
                          <a:latin typeface="+mj-lt"/>
                        </a:rPr>
                        <a:t>[Exercise Overview]</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613660368"/>
                  </a:ext>
                </a:extLst>
              </a:tr>
              <a:tr h="344730">
                <a:tc>
                  <a:txBody>
                    <a:bodyPr/>
                    <a:lstStyle/>
                    <a:p>
                      <a:pPr>
                        <a:spcBef>
                          <a:spcPts val="600"/>
                        </a:spcBef>
                        <a:spcAft>
                          <a:spcPts val="600"/>
                        </a:spcAft>
                      </a:pPr>
                      <a:r>
                        <a:rPr lang="en-US" dirty="0">
                          <a:solidFill>
                            <a:srgbClr val="000000"/>
                          </a:solidFill>
                          <a:latin typeface="+mj-lt"/>
                        </a:rPr>
                        <a:t>Module 1: Initial Response</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985242980"/>
                  </a:ext>
                </a:extLst>
              </a:tr>
              <a:tr h="344730">
                <a:tc>
                  <a:txBody>
                    <a:bodyPr/>
                    <a:lstStyle/>
                    <a:p>
                      <a:pPr>
                        <a:spcBef>
                          <a:spcPts val="600"/>
                        </a:spcBef>
                        <a:spcAft>
                          <a:spcPts val="600"/>
                        </a:spcAft>
                      </a:pPr>
                      <a:r>
                        <a:rPr lang="en-US" dirty="0">
                          <a:solidFill>
                            <a:srgbClr val="000000"/>
                          </a:solidFill>
                          <a:latin typeface="+mj-lt"/>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4104195714"/>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2: Continued Response</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182442540"/>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000000"/>
                          </a:solidFill>
                          <a:latin typeface="+mj-lt"/>
                          <a:ea typeface="+mn-ea"/>
                          <a:cs typeface="+mn-cs"/>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569418042"/>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3: Short-Term Recovery</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757569685"/>
                  </a:ext>
                </a:extLst>
              </a:tr>
              <a:tr h="344730">
                <a:tc>
                  <a:txBody>
                    <a:bodyPr/>
                    <a:lstStyle/>
                    <a:p>
                      <a:pPr>
                        <a:spcBef>
                          <a:spcPts val="600"/>
                        </a:spcBef>
                        <a:spcAft>
                          <a:spcPts val="600"/>
                        </a:spcAft>
                      </a:pPr>
                      <a:r>
                        <a:rPr lang="en-US" dirty="0">
                          <a:solidFill>
                            <a:srgbClr val="FF0000"/>
                          </a:solidFill>
                          <a:latin typeface="+mj-lt"/>
                        </a:rPr>
                        <a:t>[Exercise Hot Wash]</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388495616"/>
                  </a:ext>
                </a:extLst>
              </a:tr>
              <a:tr h="344730">
                <a:tc>
                  <a:txBody>
                    <a:bodyPr/>
                    <a:lstStyle/>
                    <a:p>
                      <a:pPr>
                        <a:spcBef>
                          <a:spcPts val="600"/>
                        </a:spcBef>
                        <a:spcAft>
                          <a:spcPts val="600"/>
                        </a:spcAft>
                      </a:pPr>
                      <a:r>
                        <a:rPr lang="en-US" dirty="0">
                          <a:solidFill>
                            <a:srgbClr val="FF0000"/>
                          </a:solidFill>
                          <a:latin typeface="+mj-lt"/>
                        </a:rPr>
                        <a:t>[Closing Remarks]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403050161"/>
                  </a:ext>
                </a:extLst>
              </a:tr>
            </a:tbl>
          </a:graphicData>
        </a:graphic>
      </p:graphicFrame>
    </p:spTree>
    <p:extLst>
      <p:ext uri="{BB962C8B-B14F-4D97-AF65-F5344CB8AC3E}">
        <p14:creationId xmlns:p14="http://schemas.microsoft.com/office/powerpoint/2010/main" val="405204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CB48-7D67-459D-9696-AB98AB24C0C4}"/>
              </a:ext>
            </a:extLst>
          </p:cNvPr>
          <p:cNvSpPr>
            <a:spLocks noGrp="1"/>
          </p:cNvSpPr>
          <p:nvPr>
            <p:ph type="title"/>
          </p:nvPr>
        </p:nvSpPr>
        <p:spPr/>
        <p:txBody>
          <a:bodyPr/>
          <a:lstStyle/>
          <a:p>
            <a:r>
              <a:rPr lang="en-US" dirty="0"/>
              <a:t>Exercise Overview</a:t>
            </a:r>
          </a:p>
        </p:txBody>
      </p:sp>
      <p:sp>
        <p:nvSpPr>
          <p:cNvPr id="3" name="Slide Number Placeholder 2">
            <a:extLst>
              <a:ext uri="{FF2B5EF4-FFF2-40B4-BE49-F238E27FC236}">
                <a16:creationId xmlns:a16="http://schemas.microsoft.com/office/drawing/2014/main" id="{23722621-DA8F-4E90-89BB-3A95CBB66F2B}"/>
              </a:ext>
            </a:extLst>
          </p:cNvPr>
          <p:cNvSpPr>
            <a:spLocks noGrp="1"/>
          </p:cNvSpPr>
          <p:nvPr>
            <p:ph type="sldNum" sz="quarter" idx="10"/>
          </p:nvPr>
        </p:nvSpPr>
        <p:spPr/>
        <p:txBody>
          <a:bodyPr/>
          <a:lstStyle/>
          <a:p>
            <a:pPr>
              <a:defRPr/>
            </a:pPr>
            <a:fld id="{BB727DF1-B45D-4B1C-B6A4-B449F2C0AC69}" type="slidenum">
              <a:rPr lang="en-US" altLang="en-US" smtClean="0"/>
              <a:pPr>
                <a:defRPr/>
              </a:pPr>
              <a:t>6</a:t>
            </a:fld>
            <a:endParaRPr lang="en-US" altLang="en-US"/>
          </a:p>
        </p:txBody>
      </p:sp>
    </p:spTree>
    <p:extLst>
      <p:ext uri="{BB962C8B-B14F-4D97-AF65-F5344CB8AC3E}">
        <p14:creationId xmlns:p14="http://schemas.microsoft.com/office/powerpoint/2010/main" val="272263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D01-0F41-4325-93DA-C06E3A9595C8}"/>
              </a:ext>
            </a:extLst>
          </p:cNvPr>
          <p:cNvSpPr>
            <a:spLocks noGrp="1"/>
          </p:cNvSpPr>
          <p:nvPr>
            <p:ph type="title"/>
          </p:nvPr>
        </p:nvSpPr>
        <p:spPr/>
        <p:txBody>
          <a:bodyPr/>
          <a:lstStyle/>
          <a:p>
            <a:r>
              <a:rPr lang="en-US" dirty="0"/>
              <a:t>Exercise Overview</a:t>
            </a:r>
          </a:p>
        </p:txBody>
      </p:sp>
      <p:sp>
        <p:nvSpPr>
          <p:cNvPr id="3" name="Content Placeholder 2">
            <a:extLst>
              <a:ext uri="{FF2B5EF4-FFF2-40B4-BE49-F238E27FC236}">
                <a16:creationId xmlns:a16="http://schemas.microsoft.com/office/drawing/2014/main" id="{5963D98A-86A4-48F7-9F65-E24BB34AADBA}"/>
              </a:ext>
            </a:extLst>
          </p:cNvPr>
          <p:cNvSpPr>
            <a:spLocks noGrp="1"/>
          </p:cNvSpPr>
          <p:nvPr>
            <p:ph idx="1"/>
          </p:nvPr>
        </p:nvSpPr>
        <p:spPr>
          <a:xfrm>
            <a:off x="723900" y="1295400"/>
            <a:ext cx="7886700" cy="4800600"/>
          </a:xfrm>
        </p:spPr>
        <p:txBody>
          <a:bodyPr/>
          <a:lstStyle/>
          <a:p>
            <a:pPr marL="0" indent="0">
              <a:buNone/>
            </a:pPr>
            <a:r>
              <a:rPr lang="en-US" b="1" dirty="0"/>
              <a:t>Background:</a:t>
            </a:r>
          </a:p>
          <a:p>
            <a:pPr lvl="1">
              <a:buFont typeface="Wingdings" panose="05000000000000000000" pitchFamily="2" charset="2"/>
              <a:buChar char="§"/>
            </a:pPr>
            <a:r>
              <a:rPr lang="en-US" dirty="0"/>
              <a:t>This Tabletop Exercise (TTX) is made available through the Campus Resilience Program (CR Program) Exercise Starter Kits</a:t>
            </a:r>
          </a:p>
          <a:p>
            <a:pPr lvl="1">
              <a:buFont typeface="Wingdings" panose="05000000000000000000" pitchFamily="2" charset="2"/>
              <a:buChar char="§"/>
            </a:pPr>
            <a:r>
              <a:rPr lang="en-US" dirty="0"/>
              <a:t>Each Exercise Starter Kit aims to support practitioners and senior leaders from the High School academic community in assessing emergency plans, policies, and procedures while also enhancing overall school resilience</a:t>
            </a:r>
          </a:p>
          <a:p>
            <a:pPr marL="0" indent="0">
              <a:buNone/>
            </a:pPr>
            <a:r>
              <a:rPr lang="en-US" b="1" dirty="0"/>
              <a:t>Purpose:</a:t>
            </a:r>
          </a:p>
          <a:p>
            <a:pPr lvl="1">
              <a:buFont typeface="Wingdings" panose="05000000000000000000" pitchFamily="2" charset="2"/>
              <a:buChar char="§"/>
            </a:pPr>
            <a:r>
              <a:rPr lang="en-US" dirty="0"/>
              <a:t>This specific Exercise Starter Kit will provide the opportunity to examine response and recovery operations related to an active shooter incident</a:t>
            </a:r>
          </a:p>
          <a:p>
            <a:pPr lvl="1"/>
            <a:endParaRPr lang="en-US" dirty="0"/>
          </a:p>
        </p:txBody>
      </p:sp>
      <p:sp>
        <p:nvSpPr>
          <p:cNvPr id="5" name="Slide Number Placeholder 4">
            <a:extLst>
              <a:ext uri="{FF2B5EF4-FFF2-40B4-BE49-F238E27FC236}">
                <a16:creationId xmlns:a16="http://schemas.microsoft.com/office/drawing/2014/main" id="{38DBA7C3-77EA-40E3-AE10-200C5BF81181}"/>
              </a:ext>
            </a:extLst>
          </p:cNvPr>
          <p:cNvSpPr>
            <a:spLocks noGrp="1"/>
          </p:cNvSpPr>
          <p:nvPr>
            <p:ph type="sldNum" sz="quarter" idx="10"/>
          </p:nvPr>
        </p:nvSpPr>
        <p:spPr/>
        <p:txBody>
          <a:bodyPr/>
          <a:lstStyle/>
          <a:p>
            <a:pPr>
              <a:defRPr/>
            </a:pPr>
            <a:fld id="{711C7190-9AC8-425E-9BFB-53B55D98068D}" type="slidenum">
              <a:rPr lang="en-US" altLang="en-US" smtClean="0"/>
              <a:pPr>
                <a:defRPr/>
              </a:pPr>
              <a:t>7</a:t>
            </a:fld>
            <a:endParaRPr lang="en-US" altLang="en-US"/>
          </a:p>
        </p:txBody>
      </p:sp>
    </p:spTree>
    <p:extLst>
      <p:ext uri="{BB962C8B-B14F-4D97-AF65-F5344CB8AC3E}">
        <p14:creationId xmlns:p14="http://schemas.microsoft.com/office/powerpoint/2010/main" val="407530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9BA2-833C-4798-874F-AE418CC95EFD}"/>
              </a:ext>
            </a:extLst>
          </p:cNvPr>
          <p:cNvSpPr>
            <a:spLocks noGrp="1"/>
          </p:cNvSpPr>
          <p:nvPr>
            <p:ph type="title"/>
          </p:nvPr>
        </p:nvSpPr>
        <p:spPr/>
        <p:txBody>
          <a:bodyPr/>
          <a:lstStyle/>
          <a:p>
            <a:r>
              <a:rPr lang="en-US" dirty="0"/>
              <a:t>Exercise Overview (cont.)</a:t>
            </a:r>
          </a:p>
        </p:txBody>
      </p:sp>
      <p:sp>
        <p:nvSpPr>
          <p:cNvPr id="3" name="Content Placeholder 2">
            <a:extLst>
              <a:ext uri="{FF2B5EF4-FFF2-40B4-BE49-F238E27FC236}">
                <a16:creationId xmlns:a16="http://schemas.microsoft.com/office/drawing/2014/main" id="{088EDC8E-D553-41D5-816E-5B0D60EBBEDA}"/>
              </a:ext>
            </a:extLst>
          </p:cNvPr>
          <p:cNvSpPr>
            <a:spLocks noGrp="1"/>
          </p:cNvSpPr>
          <p:nvPr>
            <p:ph idx="1"/>
          </p:nvPr>
        </p:nvSpPr>
        <p:spPr>
          <a:xfrm>
            <a:off x="723900" y="1066800"/>
            <a:ext cx="8115300" cy="4351338"/>
          </a:xfrm>
        </p:spPr>
        <p:txBody>
          <a:bodyPr/>
          <a:lstStyle/>
          <a:p>
            <a:pPr marL="0" indent="0">
              <a:buNone/>
            </a:pPr>
            <a:r>
              <a:rPr lang="en-US" b="1" dirty="0"/>
              <a:t>Scope:</a:t>
            </a:r>
          </a:p>
          <a:p>
            <a:pPr lvl="1">
              <a:buFont typeface="Wingdings" panose="05000000000000000000" pitchFamily="2" charset="2"/>
              <a:buChar char="§"/>
            </a:pPr>
            <a:r>
              <a:rPr lang="en-US" dirty="0"/>
              <a:t>This </a:t>
            </a:r>
            <a:r>
              <a:rPr lang="en-US" dirty="0">
                <a:solidFill>
                  <a:srgbClr val="FF0000"/>
                </a:solidFill>
              </a:rPr>
              <a:t>[insert duration]</a:t>
            </a:r>
            <a:r>
              <a:rPr lang="en-US" dirty="0">
                <a:solidFill>
                  <a:srgbClr val="000000"/>
                </a:solidFill>
              </a:rPr>
              <a:t>-TTX is divided into three Modules:</a:t>
            </a:r>
          </a:p>
          <a:p>
            <a:pPr lvl="2">
              <a:buFont typeface="Times New Roman" panose="02020603050405020304" pitchFamily="18" charset="0"/>
              <a:buChar char="–"/>
            </a:pPr>
            <a:r>
              <a:rPr lang="en-US" b="1" dirty="0">
                <a:solidFill>
                  <a:srgbClr val="000000"/>
                </a:solidFill>
              </a:rPr>
              <a:t>Module 1 </a:t>
            </a:r>
            <a:r>
              <a:rPr lang="en-US" dirty="0">
                <a:solidFill>
                  <a:srgbClr val="000000"/>
                </a:solidFill>
              </a:rPr>
              <a:t>will examine initial response operations to an active shooter incident</a:t>
            </a:r>
          </a:p>
          <a:p>
            <a:pPr lvl="2">
              <a:buFont typeface="Times New Roman" panose="02020603050405020304" pitchFamily="18" charset="0"/>
              <a:buChar char="–"/>
            </a:pPr>
            <a:r>
              <a:rPr lang="en-US" b="1" dirty="0">
                <a:solidFill>
                  <a:srgbClr val="000000"/>
                </a:solidFill>
              </a:rPr>
              <a:t>Module 2</a:t>
            </a:r>
            <a:r>
              <a:rPr lang="en-US" dirty="0">
                <a:solidFill>
                  <a:srgbClr val="000000"/>
                </a:solidFill>
              </a:rPr>
              <a:t> will examine continued response operations to an active shooter incident</a:t>
            </a:r>
          </a:p>
          <a:p>
            <a:pPr lvl="2">
              <a:buFont typeface="Times New Roman" panose="02020603050405020304" pitchFamily="18" charset="0"/>
              <a:buChar char="–"/>
            </a:pPr>
            <a:r>
              <a:rPr lang="en-US" b="1" dirty="0">
                <a:solidFill>
                  <a:srgbClr val="000000"/>
                </a:solidFill>
              </a:rPr>
              <a:t>Module 3</a:t>
            </a:r>
            <a:r>
              <a:rPr lang="en-US" dirty="0">
                <a:solidFill>
                  <a:srgbClr val="000000"/>
                </a:solidFill>
              </a:rPr>
              <a:t> will examine short-term recovery operations following an active shooter incident</a:t>
            </a:r>
          </a:p>
          <a:p>
            <a:pPr lvl="1">
              <a:buFont typeface="Wingdings" panose="05000000000000000000" pitchFamily="2" charset="2"/>
              <a:buChar char="§"/>
            </a:pPr>
            <a:r>
              <a:rPr lang="en-US" dirty="0"/>
              <a:t>Each Module will consist of two activities: </a:t>
            </a:r>
          </a:p>
          <a:p>
            <a:pPr marL="1030288" lvl="2" indent="-342900">
              <a:buFont typeface="+mj-lt"/>
              <a:buAutoNum type="arabicPeriod"/>
            </a:pPr>
            <a:r>
              <a:rPr lang="en-US" b="1" dirty="0">
                <a:solidFill>
                  <a:srgbClr val="000000"/>
                </a:solidFill>
              </a:rPr>
              <a:t>Scenario Overview: </a:t>
            </a:r>
            <a:r>
              <a:rPr lang="en-US" dirty="0">
                <a:solidFill>
                  <a:srgbClr val="000000"/>
                </a:solidFill>
              </a:rPr>
              <a:t>Each Module will contain a detailed overview of the scenario </a:t>
            </a:r>
          </a:p>
          <a:p>
            <a:pPr marL="1030288" lvl="2" indent="-342900">
              <a:buFont typeface="+mj-lt"/>
              <a:buAutoNum type="arabicPeriod"/>
            </a:pPr>
            <a:r>
              <a:rPr lang="en-US" b="1" dirty="0">
                <a:solidFill>
                  <a:srgbClr val="000000"/>
                </a:solidFill>
              </a:rPr>
              <a:t>Facilitated Discussions: </a:t>
            </a:r>
            <a:r>
              <a:rPr lang="en-US" dirty="0">
                <a:solidFill>
                  <a:srgbClr val="000000"/>
                </a:solidFill>
              </a:rPr>
              <a:t>Participants will engage in facilitated discussions surrounding a set of discussion questions </a:t>
            </a:r>
          </a:p>
          <a:p>
            <a:pPr lvl="1"/>
            <a:endParaRPr lang="en-US" sz="2200" dirty="0">
              <a:solidFill>
                <a:srgbClr val="000000"/>
              </a:solidFill>
              <a:highlight>
                <a:srgbClr val="FFFF00"/>
              </a:highlight>
            </a:endParaRPr>
          </a:p>
        </p:txBody>
      </p:sp>
      <p:sp>
        <p:nvSpPr>
          <p:cNvPr id="5" name="Slide Number Placeholder 4">
            <a:extLst>
              <a:ext uri="{FF2B5EF4-FFF2-40B4-BE49-F238E27FC236}">
                <a16:creationId xmlns:a16="http://schemas.microsoft.com/office/drawing/2014/main" id="{2BA06EFE-1485-4DE8-8290-AA4D8E6F250C}"/>
              </a:ext>
            </a:extLst>
          </p:cNvPr>
          <p:cNvSpPr>
            <a:spLocks noGrp="1"/>
          </p:cNvSpPr>
          <p:nvPr>
            <p:ph type="sldNum" sz="quarter" idx="10"/>
          </p:nvPr>
        </p:nvSpPr>
        <p:spPr/>
        <p:txBody>
          <a:bodyPr/>
          <a:lstStyle/>
          <a:p>
            <a:pPr>
              <a:defRPr/>
            </a:pPr>
            <a:fld id="{711C7190-9AC8-425E-9BFB-53B55D98068D}" type="slidenum">
              <a:rPr lang="en-US" altLang="en-US" smtClean="0"/>
              <a:pPr>
                <a:defRPr/>
              </a:pPr>
              <a:t>8</a:t>
            </a:fld>
            <a:endParaRPr lang="en-US" altLang="en-US"/>
          </a:p>
        </p:txBody>
      </p:sp>
    </p:spTree>
    <p:extLst>
      <p:ext uri="{BB962C8B-B14F-4D97-AF65-F5344CB8AC3E}">
        <p14:creationId xmlns:p14="http://schemas.microsoft.com/office/powerpoint/2010/main" val="296952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8A017-23C4-4EF3-B15A-9635359B7BF1}"/>
              </a:ext>
            </a:extLst>
          </p:cNvPr>
          <p:cNvSpPr>
            <a:spLocks noGrp="1"/>
          </p:cNvSpPr>
          <p:nvPr>
            <p:ph type="title"/>
          </p:nvPr>
        </p:nvSpPr>
        <p:spPr/>
        <p:txBody>
          <a:bodyPr/>
          <a:lstStyle/>
          <a:p>
            <a:r>
              <a:rPr lang="en-US" dirty="0"/>
              <a:t>READ FIRST</a:t>
            </a:r>
          </a:p>
        </p:txBody>
      </p:sp>
      <p:sp>
        <p:nvSpPr>
          <p:cNvPr id="3" name="Text Placeholder 2">
            <a:extLst>
              <a:ext uri="{FF2B5EF4-FFF2-40B4-BE49-F238E27FC236}">
                <a16:creationId xmlns:a16="http://schemas.microsoft.com/office/drawing/2014/main" id="{820AD200-E80D-4560-8FE6-0D23B05585BA}"/>
              </a:ext>
            </a:extLst>
          </p:cNvPr>
          <p:cNvSpPr>
            <a:spLocks noGrp="1"/>
          </p:cNvSpPr>
          <p:nvPr>
            <p:ph type="body" sz="quarter" idx="10"/>
          </p:nvPr>
        </p:nvSpPr>
        <p:spPr/>
        <p:txBody>
          <a:bodyPr/>
          <a:lstStyle/>
          <a:p>
            <a:r>
              <a:rPr lang="en-US" dirty="0"/>
              <a:t>The exercise objectives contained in the following slide(s) are provided as sample objectives</a:t>
            </a:r>
          </a:p>
          <a:p>
            <a:r>
              <a:rPr lang="en-US" dirty="0"/>
              <a:t>These can be tailored as appropriate to align with the overarching goals and desired outcomes for the exercise</a:t>
            </a:r>
          </a:p>
          <a:p>
            <a:r>
              <a:rPr lang="en-US" dirty="0"/>
              <a:t>Please note that changes made to these objectives will need to be reflected in the associated Facilitator Guide and Situation Manual for this scenario </a:t>
            </a:r>
          </a:p>
          <a:p>
            <a:pPr marL="0" indent="0" algn="ctr">
              <a:buNone/>
            </a:pPr>
            <a:endParaRPr lang="en-US" dirty="0"/>
          </a:p>
        </p:txBody>
      </p:sp>
      <p:sp>
        <p:nvSpPr>
          <p:cNvPr id="4" name="TextBox 3">
            <a:extLst>
              <a:ext uri="{FF2B5EF4-FFF2-40B4-BE49-F238E27FC236}">
                <a16:creationId xmlns:a16="http://schemas.microsoft.com/office/drawing/2014/main" id="{DBED728A-7E9E-461D-9817-405B4E69CDCF}"/>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a:solidFill>
                  <a:prstClr val="white"/>
                </a:solidFill>
                <a:latin typeface="Times New Roman" panose="02020603050405020304" pitchFamily="18" charset="0"/>
                <a:cs typeface="Times New Roman" panose="02020603050405020304" pitchFamily="18" charset="0"/>
              </a:rPr>
              <a:t>**</a:t>
            </a:r>
            <a:r>
              <a:rPr lang="en-US" sz="2200" b="1">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794178"/>
      </p:ext>
    </p:extLst>
  </p:cSld>
  <p:clrMapOvr>
    <a:masterClrMapping/>
  </p:clrMapOvr>
</p:sld>
</file>

<file path=ppt/theme/theme1.xml><?xml version="1.0" encoding="utf-8"?>
<a:theme xmlns:a="http://schemas.openxmlformats.org/drawingml/2006/main" name="DHS_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5D9F2B1D00E49AB3E55494F3229D5" ma:contentTypeVersion="7" ma:contentTypeDescription="Create a new document." ma:contentTypeScope="" ma:versionID="d3bad78f75f7059781eba6a60b26c4a9">
  <xsd:schema xmlns:xsd="http://www.w3.org/2001/XMLSchema" xmlns:xs="http://www.w3.org/2001/XMLSchema" xmlns:p="http://schemas.microsoft.com/office/2006/metadata/properties" xmlns:ns2="e3c597a9-c3b6-49bf-afce-075b0a87068d" xmlns:ns3="0593e740-68c4-44c0-a756-34a7f4774939" targetNamespace="http://schemas.microsoft.com/office/2006/metadata/properties" ma:root="true" ma:fieldsID="2dda20b3deb7c576131152cd42bdeae4" ns2:_="" ns3:_="">
    <xsd:import namespace="e3c597a9-c3b6-49bf-afce-075b0a87068d"/>
    <xsd:import namespace="0593e740-68c4-44c0-a756-34a7f477493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597a9-c3b6-49bf-afce-075b0a8706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93e740-68c4-44c0-a756-34a7f47749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3c597a9-c3b6-49bf-afce-075b0a87068d">CGPROJECT-1159893215-679</_dlc_DocId>
    <_dlc_DocIdUrl xmlns="e3c597a9-c3b6-49bf-afce-075b0a87068d">
      <Url>https://cadmus.sharepoint.com/sites/projects/2495/_layouts/15/DocIdRedir.aspx?ID=CGPROJECT-1159893215-679</Url>
      <Description>CGPROJECT-1159893215-679</Description>
    </_dlc_DocIdUrl>
  </documentManagement>
</p:properties>
</file>

<file path=customXml/itemProps1.xml><?xml version="1.0" encoding="utf-8"?>
<ds:datastoreItem xmlns:ds="http://schemas.openxmlformats.org/officeDocument/2006/customXml" ds:itemID="{F1585FD3-5F7A-45D3-9BAE-91AB3C7C1651}"/>
</file>

<file path=customXml/itemProps2.xml><?xml version="1.0" encoding="utf-8"?>
<ds:datastoreItem xmlns:ds="http://schemas.openxmlformats.org/officeDocument/2006/customXml" ds:itemID="{FAC934D4-E510-40D5-8BAB-01B944C49D8E}"/>
</file>

<file path=customXml/itemProps3.xml><?xml version="1.0" encoding="utf-8"?>
<ds:datastoreItem xmlns:ds="http://schemas.openxmlformats.org/officeDocument/2006/customXml" ds:itemID="{CF8E2CFA-3121-4D05-9FC1-5F3B64D0310D}"/>
</file>

<file path=customXml/itemProps4.xml><?xml version="1.0" encoding="utf-8"?>
<ds:datastoreItem xmlns:ds="http://schemas.openxmlformats.org/officeDocument/2006/customXml" ds:itemID="{CAAB6AF0-0BC8-43A1-BF3C-A02930BCFE40}"/>
</file>

<file path=docProps/app.xml><?xml version="1.0" encoding="utf-8"?>
<Properties xmlns="http://schemas.openxmlformats.org/officeDocument/2006/extended-properties" xmlns:vt="http://schemas.openxmlformats.org/officeDocument/2006/docPropsVTypes">
  <Template>DHS_Template</Template>
  <TotalTime>0</TotalTime>
  <Words>2597</Words>
  <Application>Microsoft Office PowerPoint</Application>
  <PresentationFormat>On-screen Show (4:3)</PresentationFormat>
  <Paragraphs>333</Paragraphs>
  <Slides>45</Slides>
  <Notes>44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Times</vt:lpstr>
      <vt:lpstr>Times New Roman</vt:lpstr>
      <vt:lpstr>Wingdings</vt:lpstr>
      <vt:lpstr>DHS_Template</vt:lpstr>
      <vt:lpstr>Custom Design</vt:lpstr>
      <vt:lpstr>Campus Resilience Program       Exercise Starter Kit </vt:lpstr>
      <vt:lpstr>READ FIRST</vt:lpstr>
      <vt:lpstr>Welcome and Introductions</vt:lpstr>
      <vt:lpstr>Administrative Remarks</vt:lpstr>
      <vt:lpstr>Exercise Schedule</vt:lpstr>
      <vt:lpstr>Exercise Overview</vt:lpstr>
      <vt:lpstr>Exercise Overview</vt:lpstr>
      <vt:lpstr>Exercise Overview (cont.)</vt:lpstr>
      <vt:lpstr>READ FIRST</vt:lpstr>
      <vt:lpstr>Exercise Objectives</vt:lpstr>
      <vt:lpstr>Participant Roles and Responsibilities</vt:lpstr>
      <vt:lpstr>Participating Organizations</vt:lpstr>
      <vt:lpstr>Exercise Guidelines </vt:lpstr>
      <vt:lpstr>Assumptions and Artificialities</vt:lpstr>
      <vt:lpstr>Start of Exercise</vt:lpstr>
      <vt:lpstr>Module 1: Initial Response</vt:lpstr>
      <vt:lpstr>Scenario Background </vt:lpstr>
      <vt:lpstr>Module 1: Scenario Overview </vt:lpstr>
      <vt:lpstr>Module 1: Scenario Overview (cont.)</vt:lpstr>
      <vt:lpstr>Module 1: Discussion Questions (1/4)</vt:lpstr>
      <vt:lpstr>Module 1: Discussion Questions (2/4)</vt:lpstr>
      <vt:lpstr>Module 1: Discussion Questions (3/4)</vt:lpstr>
      <vt:lpstr>Module 1: Discussion Questions (4/4)</vt:lpstr>
      <vt:lpstr>Break</vt:lpstr>
      <vt:lpstr>Module 2: Continued Response</vt:lpstr>
      <vt:lpstr>Module 2: Scenario Overview </vt:lpstr>
      <vt:lpstr>Module 2: Scenario Overview (cont.)</vt:lpstr>
      <vt:lpstr>Module 2: Discussion Questions (1/4)</vt:lpstr>
      <vt:lpstr>Module 2: Discussion Questions (2/4)</vt:lpstr>
      <vt:lpstr>Module 2: Discussion Questions (3/4)</vt:lpstr>
      <vt:lpstr>Module 2: Discussion Questions (4/4)</vt:lpstr>
      <vt:lpstr>Break</vt:lpstr>
      <vt:lpstr>Module 3: Short-Term Recovery</vt:lpstr>
      <vt:lpstr>Module 3: Scenario Overview </vt:lpstr>
      <vt:lpstr>Module 3: Discussion Questions (1/5)</vt:lpstr>
      <vt:lpstr>Module 3: Discussion Questions (2/5)</vt:lpstr>
      <vt:lpstr>Module 3: Discussion Questions (3/5)</vt:lpstr>
      <vt:lpstr>Module 3: Discussion Questions (4/5)</vt:lpstr>
      <vt:lpstr>Module 3: Discussion Questions (5/5)</vt:lpstr>
      <vt:lpstr>End of Exercise</vt:lpstr>
      <vt:lpstr>Exercise Hot Wash</vt:lpstr>
      <vt:lpstr>Exercise Hot Wash</vt:lpstr>
      <vt:lpstr>Closing Remarks</vt:lpstr>
      <vt:lpstr>Adjournment</vt:lpstr>
      <vt:lpstr>Campus Resilience Program       Exercise Starter Kit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2018-08-31T15:25:28Z</dcterms:created>
  <dcterms:modified xsi:type="dcterms:W3CDTF">2018-08-31T15:51:51Z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0x01010080D5D9F2B1D00E49AB3E55494F3229D5</vt:lpwstr>
  </property>
  <property fmtid="{D5CDD505-2E9C-101B-9397-08002B2CF9AE}" pid="3" name="docIndexRef">
    <vt:lpwstr>f9b1f5bc-9ab0-47e1-ab02-21ea1216b239</vt:lpwstr>
  </property>
  <property fmtid="{D5CDD505-2E9C-101B-9397-08002B2CF9AE}" pid="4" name="bjSaver">
    <vt:lpwstr>OTqy6eCOAKNLJURFiUbVBKjMo0CUia4p</vt:lpwstr>
  </property>
  <property fmtid="{D5CDD505-2E9C-101B-9397-08002B2CF9AE}" pid="5" name="bjDocumentLabelXML-0">
    <vt:lpwstr>ames.com/2008/01/sie/internal/label"&gt;&lt;element uid="42834bfb-1ec1-4beb-bd64-eb83fb3cb3f3" value="" /&gt;&lt;/sisl&gt;</vt:lpwstr>
  </property>
  <property fmtid="{D5CDD505-2E9C-101B-9397-08002B2CF9AE}" pid="6" name="_dlc_DocIdItemGuid">
    <vt:lpwstr>1859b069-81ee-4e00-9eb7-3b4cb8285bd8</vt:lpwstr>
  </property>
  <property fmtid="{D5CDD505-2E9C-101B-9397-08002B2CF9AE}" pid="7" name="bjLabelHistoryID">
    <vt:lpwstr>{3075342F-D0C6-44E9-8971-3D44CD716351}</vt:lpwstr>
  </property>
  <property fmtid="{D5CDD505-2E9C-101B-9397-08002B2CF9AE}" pid="8"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9" name="bjDocumentSecurityLabel">
    <vt:lpwstr>Unrestricted</vt:lpwstr>
  </property>
</Properties>
</file>