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2"/>
  </p:notesMasterIdLst>
  <p:sldIdLst>
    <p:sldId id="256" r:id="rId3"/>
    <p:sldId id="258" r:id="rId4"/>
    <p:sldId id="300" r:id="rId5"/>
    <p:sldId id="329" r:id="rId6"/>
    <p:sldId id="330" r:id="rId7"/>
    <p:sldId id="331" r:id="rId8"/>
    <p:sldId id="332" r:id="rId9"/>
    <p:sldId id="333" r:id="rId10"/>
    <p:sldId id="334" r:id="rId11"/>
    <p:sldId id="370" r:id="rId12"/>
    <p:sldId id="371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73" r:id="rId30"/>
    <p:sldId id="375" r:id="rId31"/>
    <p:sldId id="376" r:id="rId32"/>
    <p:sldId id="377" r:id="rId33"/>
    <p:sldId id="378" r:id="rId34"/>
    <p:sldId id="351" r:id="rId35"/>
    <p:sldId id="374" r:id="rId36"/>
    <p:sldId id="389" r:id="rId37"/>
    <p:sldId id="390" r:id="rId38"/>
    <p:sldId id="391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359" r:id="rId47"/>
    <p:sldId id="360" r:id="rId48"/>
    <p:sldId id="361" r:id="rId49"/>
    <p:sldId id="362" r:id="rId50"/>
    <p:sldId id="363" r:id="rId51"/>
    <p:sldId id="364" r:id="rId52"/>
    <p:sldId id="365" r:id="rId53"/>
    <p:sldId id="366" r:id="rId54"/>
    <p:sldId id="367" r:id="rId55"/>
    <p:sldId id="368" r:id="rId56"/>
    <p:sldId id="369" r:id="rId57"/>
    <p:sldId id="392" r:id="rId58"/>
    <p:sldId id="393" r:id="rId59"/>
    <p:sldId id="394" r:id="rId60"/>
    <p:sldId id="395" r:id="rId61"/>
    <p:sldId id="396" r:id="rId62"/>
    <p:sldId id="397" r:id="rId63"/>
    <p:sldId id="398" r:id="rId64"/>
    <p:sldId id="399" r:id="rId65"/>
    <p:sldId id="400" r:id="rId66"/>
    <p:sldId id="401" r:id="rId67"/>
    <p:sldId id="402" r:id="rId68"/>
    <p:sldId id="403" r:id="rId69"/>
    <p:sldId id="263" r:id="rId70"/>
    <p:sldId id="267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79F4EB1-70F5-4157-93B8-BE004219728C}">
          <p14:sldIdLst>
            <p14:sldId id="256"/>
            <p14:sldId id="258"/>
            <p14:sldId id="300"/>
            <p14:sldId id="329"/>
            <p14:sldId id="330"/>
            <p14:sldId id="331"/>
            <p14:sldId id="332"/>
            <p14:sldId id="333"/>
            <p14:sldId id="334"/>
            <p14:sldId id="370"/>
            <p14:sldId id="371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73"/>
            <p14:sldId id="375"/>
            <p14:sldId id="376"/>
            <p14:sldId id="377"/>
            <p14:sldId id="378"/>
            <p14:sldId id="351"/>
            <p14:sldId id="374"/>
            <p14:sldId id="389"/>
            <p14:sldId id="390"/>
            <p14:sldId id="39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</p14:sldIdLst>
        </p14:section>
        <p14:section name="Untitled Section" id="{01DFFBA4-8A08-4F5C-8A7A-1303C83F5C6D}">
          <p14:sldIdLst>
            <p14:sldId id="263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8" d="100"/>
          <a:sy n="58" d="100"/>
        </p:scale>
        <p:origin x="7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E4EBF-9296-43BE-9B71-3F56A6B62FAE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A4717-1526-459F-93D1-8E5E64405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36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acto.org/publication/urban-street-design-guide/" TargetMode="External"/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dot.state.tx.us/insdtdot/orgchart/cmd/cserve/standard/rdwylse.htm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https://nacto.org/publication/urban-street-design-guide/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 CHA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https://www.dot.state.tx.us/insdtdot/orgchart/cmd/cserve/standard/rdwylse.htm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KEITH MARVIN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ftp://ftp.dot.state.tx.us/pub/txdot-info/cmd/cserve/standard/roadway/ped18.pdf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 CHA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https://www.dot.state.tx.us/insdtdot/orgchart/cmd/cserve/standard/rdwylse.htm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MGBF - search for that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5C0F2-E8B4-4FF0-8D24-A2C530B4EAD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94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5F208-689F-4AD5-BF6D-3817819E3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7F5ACD-0687-4DE2-A902-3BDE3325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8A624-F323-463E-95B0-69F82D9DF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A6B6-D478-4960-AE6D-7D51AD0691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5E312-1095-46EC-A809-B7A45B889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63C60-0EA7-47FF-BC4A-4B0D6075D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6AF8-5A38-49B7-A496-D98056BE2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5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168D4-7BD2-4727-AABD-124DEFE82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3C8DC6-0BD5-493A-BCEB-0DD61F33E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E1E9F-A791-4EBB-9593-13D27E8DD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A6B6-D478-4960-AE6D-7D51AD0691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EA54D-2483-46A6-A767-72E21790B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43CD9-5E0D-4AC5-96B6-BEE23158F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6AF8-5A38-49B7-A496-D98056BE2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4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A6CE5A-AA0A-4B56-9991-1F8A82BACA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1D2F53-F027-42BF-99DC-8303D3565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1AABE-9204-4490-A958-1017A8DC0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A6B6-D478-4960-AE6D-7D51AD0691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F60B0-57EE-48C6-80EB-876E78858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7CC93-F241-4C13-82A0-491328E65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6AF8-5A38-49B7-A496-D98056BE2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29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10B-3FD2-4561-BF58-335AAD89EBF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8CC5-4ADC-4A13-8309-AF7392D62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13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10B-3FD2-4561-BF58-335AAD89EBF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8CC5-4ADC-4A13-8309-AF7392D62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54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10B-3FD2-4561-BF58-335AAD89EBF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8CC5-4ADC-4A13-8309-AF7392D62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21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10B-3FD2-4561-BF58-335AAD89EBF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8CC5-4ADC-4A13-8309-AF7392D62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96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10B-3FD2-4561-BF58-335AAD89EBF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8CC5-4ADC-4A13-8309-AF7392D62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6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10B-3FD2-4561-BF58-335AAD89EBF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8CC5-4ADC-4A13-8309-AF7392D62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22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10B-3FD2-4561-BF58-335AAD89EBF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8CC5-4ADC-4A13-8309-AF7392D62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04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10B-3FD2-4561-BF58-335AAD89EBF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8CC5-4ADC-4A13-8309-AF7392D62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0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C6CA6-172D-4B95-BFC4-59216722D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A6B90-0161-42C6-99E1-65BFED3D2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2FA5F-4346-4D71-8EB1-44375CEC6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A6B6-D478-4960-AE6D-7D51AD0691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D99-F153-4DF8-AE34-C68865620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64634-17C5-478F-A002-61FE43122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6AF8-5A38-49B7-A496-D98056BE2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00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10B-3FD2-4561-BF58-335AAD89EBF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8CC5-4ADC-4A13-8309-AF7392D62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48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10B-3FD2-4561-BF58-335AAD89EBF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8CC5-4ADC-4A13-8309-AF7392D62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1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10B-3FD2-4561-BF58-335AAD89EBF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8CC5-4ADC-4A13-8309-AF7392D62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27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5334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76399-65DA-4455-92D2-7EF88063E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F0BAE-28DF-4B4F-960A-07E6AE29A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4C40C-1B28-4AD7-B9F8-3A60006BE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A6B6-D478-4960-AE6D-7D51AD0691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D1AB8-6E12-4773-8703-F1C9141B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C89BB-599C-48B1-8978-E2AEB6BDD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6AF8-5A38-49B7-A496-D98056BE2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8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3D2A2-D2EA-4BAE-908D-AE9620DBD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669A-61AC-4121-A0FB-51026A070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775E5-5BFC-495F-B2B0-74C2C148D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47A3C-24AC-4581-8DA4-A2759B3B0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A6B6-D478-4960-AE6D-7D51AD0691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86FC2-4490-4BC1-B08E-9D6C1291E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A2AC8-07F3-44CF-B3BF-56844561E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6AF8-5A38-49B7-A496-D98056BE2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5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BE0E8-9ED1-43CD-97F7-31F248DE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3ED2F-9D1D-455B-9B0C-FEFBA64D8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B6429-116C-4004-A7D8-B52B4133D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BC9BEA-1CAD-4AFC-AFDE-B61064C3FA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1E8467-FAB8-49F6-A480-EBFA7242D5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7112A9-3FE9-46F6-912C-611D0CC25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A6B6-D478-4960-AE6D-7D51AD0691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6DA501-41F0-4074-946C-B9054872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334C87-4B62-4012-9843-58FE4676A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6AF8-5A38-49B7-A496-D98056BE2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95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B1858-34D4-4FD3-BF78-A3F630BB0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3F15DC-AA20-4158-928F-AD81E1427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A6B6-D478-4960-AE6D-7D51AD0691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44753C-011D-42E6-B668-EE976B2F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3C4BB-42D1-4C65-B8ED-A877E5346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6AF8-5A38-49B7-A496-D98056BE2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2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D0887A-7B01-4B37-9624-E50B617E9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A6B6-D478-4960-AE6D-7D51AD0691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51F862-A01E-454D-A973-9FE18836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AD42A-E5DE-4C4B-9A98-E692893EC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6AF8-5A38-49B7-A496-D98056BE2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8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5A996-F8E4-4C95-ABFE-4514D54C6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03BEE-7B67-4FA7-A5BD-1BF6F38ED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6B3E3-490F-407A-8A03-963C5CFB1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9EB35-1A19-49CA-BD68-3D2ED05B3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A6B6-D478-4960-AE6D-7D51AD0691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3B59C-2371-42C2-8617-CFF480947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98FA64-4515-4669-B4D9-194E18D8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6AF8-5A38-49B7-A496-D98056BE2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1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4204C-BE13-4E10-B3EA-7EB51F1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B31ADA-4F57-4969-B589-E3B73B8315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A78E0-885E-42D5-957B-0320B8196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2BAA2-A7FD-4219-830D-CDDBC15A7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A6B6-D478-4960-AE6D-7D51AD0691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7C59D-4276-49D4-80E2-845381820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DC1A7A-812B-4242-B670-87D70355B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6AF8-5A38-49B7-A496-D98056BE2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6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AE3E88-EA67-4BCE-A54B-6C80FF62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22753-AE51-41FB-BFD3-61831D0B1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A4341-8512-4ED3-A02C-E121456C3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FA6B6-D478-4960-AE6D-7D51AD0691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02357-0777-430B-9CED-44007AE9A5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7722-D6A5-48DA-B70C-49A307D73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06AF8-5A38-49B7-A496-D98056BE2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1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E210B-3FD2-4561-BF58-335AAD89EBF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C8CC5-4ADC-4A13-8309-AF7392D62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3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cc01.safelinks.protection.outlook.com/?url=https%3A%2F%2Fwww.dot.state.tx.us%2Finsdtdot%2Forgchart%2Fcmd%2Fcserve%2Fstandard%2Frdwylse.htm&amp;data=02%7C01%7COKale%40nctcog.org%7C6a5cb2cacf484dafa0ec08d7dfd7eb39%7C2f5e7ebc22b04fbe934caabddb4e29b1%7C0%7C0%7C637223990769447796&amp;sdata=P%2BLI9iFDtueaAmBPUEN%2BccJFcUELOAkwAXupBBq2nIg%3D&amp;reserved=0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gcc01.safelinks.protection.outlook.com/?url=https%3A%2F%2Fstore.transportation.org%2FItem%2FCollectionDetail%3FID%3D116&amp;data=02%7C01%7COKale%40nctcog.org%7Cd003ee5c2c134be843d908d7e0a76760%7C2f5e7ebc22b04fbe934caabddb4e29b1%7C0%7C0%7C637224881922110092&amp;sdata=Tub7qhKgDjki4G%2FFIxlSy9LK2AZ9FjyZxCuvdQCfLk4%3D&amp;reserved=0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cc01.safelinks.protection.outlook.com/?url=https%3A%2F%2Fmutcd.fhwa.dot.gov%2Fresources%2Fstate_info%2Ftexas%2Ftx.htm&amp;data=02%7C01%7COKale%40nctcog.org%7Cd003ee5c2c134be843d908d7e0a76760%7C2f5e7ebc22b04fbe934caabddb4e29b1%7C0%7C0%7C637224881922110092&amp;sdata=cDHjp2YmbSOdCZHw6N4ELXzMyAbIcnv5w0RmUpxtF2w%3D&amp;reserved=0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18207-3E22-4959-911E-CF1FA4210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149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Public Works </a:t>
            </a:r>
            <a:br>
              <a:rPr lang="en-US" b="1" dirty="0"/>
            </a:br>
            <a:r>
              <a:rPr lang="en-US" b="1" dirty="0"/>
              <a:t>Standard Drawings</a:t>
            </a:r>
            <a:br>
              <a:rPr lang="en-US" b="1" dirty="0"/>
            </a:br>
            <a:r>
              <a:rPr lang="en-US" b="1" dirty="0"/>
              <a:t>Subcommittee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7EEA33-2F9B-4233-AA68-E0F57DFDC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6217"/>
            <a:ext cx="9144000" cy="969961"/>
          </a:xfrm>
        </p:spPr>
        <p:txBody>
          <a:bodyPr/>
          <a:lstStyle/>
          <a:p>
            <a:r>
              <a:rPr lang="en-US" dirty="0"/>
              <a:t>Monday, June 15, 2020</a:t>
            </a:r>
          </a:p>
          <a:p>
            <a:r>
              <a:rPr lang="en-US" dirty="0"/>
              <a:t>UberConference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3351E8-0565-4A38-8075-FA478CB6EE31}"/>
              </a:ext>
            </a:extLst>
          </p:cNvPr>
          <p:cNvCxnSpPr>
            <a:cxnSpLocks/>
          </p:cNvCxnSpPr>
          <p:nvPr/>
        </p:nvCxnSpPr>
        <p:spPr>
          <a:xfrm>
            <a:off x="1524000" y="3708401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417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43D155-65B7-442E-B8EB-45728DBB5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77066" y="0"/>
            <a:ext cx="663786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3BCCD1-C4AD-46CC-984F-4C44A8421BF0}"/>
              </a:ext>
            </a:extLst>
          </p:cNvPr>
          <p:cNvSpPr txBox="1"/>
          <p:nvPr/>
        </p:nvSpPr>
        <p:spPr>
          <a:xfrm>
            <a:off x="9648825" y="2171700"/>
            <a:ext cx="24479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If there’s a required bike lane the buffer should be 1’-3’ depending on the speed.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Sidewalks should be 5’ as directed by city but can be reduced to a minimum of 3’ sidewalk with 5’ bulb out.</a:t>
            </a:r>
          </a:p>
        </p:txBody>
      </p:sp>
    </p:spTree>
    <p:extLst>
      <p:ext uri="{BB962C8B-B14F-4D97-AF65-F5344CB8AC3E}">
        <p14:creationId xmlns:p14="http://schemas.microsoft.com/office/powerpoint/2010/main" val="2603663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1710C8-EF05-43A5-A44D-00607AF53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6" y="0"/>
            <a:ext cx="1203901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53F219-8E5E-4BA2-BD0C-FF7D6D42CB5D}"/>
              </a:ext>
            </a:extLst>
          </p:cNvPr>
          <p:cNvSpPr txBox="1"/>
          <p:nvPr/>
        </p:nvSpPr>
        <p:spPr>
          <a:xfrm>
            <a:off x="7153275" y="4572000"/>
            <a:ext cx="1114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Don’t use refences from NACTO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A1BA5B5-70E6-49E8-9553-A99D2A46852F}"/>
              </a:ext>
            </a:extLst>
          </p:cNvPr>
          <p:cNvCxnSpPr/>
          <p:nvPr/>
        </p:nvCxnSpPr>
        <p:spPr>
          <a:xfrm>
            <a:off x="4772025" y="5886450"/>
            <a:ext cx="3190875" cy="266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A6617A-E8E9-4DD3-9262-EDED36800EFA}"/>
              </a:ext>
            </a:extLst>
          </p:cNvPr>
          <p:cNvCxnSpPr>
            <a:cxnSpLocks/>
          </p:cNvCxnSpPr>
          <p:nvPr/>
        </p:nvCxnSpPr>
        <p:spPr>
          <a:xfrm flipV="1">
            <a:off x="4876800" y="5543550"/>
            <a:ext cx="2152650" cy="97146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88595B-3E86-4771-8CC8-35005A98E092}"/>
              </a:ext>
            </a:extLst>
          </p:cNvPr>
          <p:cNvCxnSpPr>
            <a:cxnSpLocks/>
          </p:cNvCxnSpPr>
          <p:nvPr/>
        </p:nvCxnSpPr>
        <p:spPr>
          <a:xfrm>
            <a:off x="8324556" y="5038725"/>
            <a:ext cx="3334044" cy="9334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26A990-17A8-4E97-A6A7-38AC4B7AC2FF}"/>
              </a:ext>
            </a:extLst>
          </p:cNvPr>
          <p:cNvCxnSpPr>
            <a:cxnSpLocks/>
          </p:cNvCxnSpPr>
          <p:nvPr/>
        </p:nvCxnSpPr>
        <p:spPr>
          <a:xfrm flipV="1">
            <a:off x="8429331" y="5038725"/>
            <a:ext cx="3286125" cy="62856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6761D13-8D69-4356-88F1-9843717C000C}"/>
              </a:ext>
            </a:extLst>
          </p:cNvPr>
          <p:cNvSpPr txBox="1"/>
          <p:nvPr/>
        </p:nvSpPr>
        <p:spPr>
          <a:xfrm>
            <a:off x="10616643" y="3228620"/>
            <a:ext cx="1603050" cy="150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Ref. FHWA Federal Highway Administration IA-18</a:t>
            </a:r>
          </a:p>
        </p:txBody>
      </p:sp>
    </p:spTree>
    <p:extLst>
      <p:ext uri="{BB962C8B-B14F-4D97-AF65-F5344CB8AC3E}">
        <p14:creationId xmlns:p14="http://schemas.microsoft.com/office/powerpoint/2010/main" val="978922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CC1030-47CF-4077-81A6-9BD0B00E4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169" y="3738"/>
            <a:ext cx="4905662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6ADB24A-AABF-4E81-9800-2F96AA390913}"/>
              </a:ext>
            </a:extLst>
          </p:cNvPr>
          <p:cNvCxnSpPr>
            <a:cxnSpLocks/>
          </p:cNvCxnSpPr>
          <p:nvPr/>
        </p:nvCxnSpPr>
        <p:spPr>
          <a:xfrm>
            <a:off x="4118994" y="5243119"/>
            <a:ext cx="1501630" cy="1342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F58851-3D70-4BDD-B84E-0F94BAD4495B}"/>
              </a:ext>
            </a:extLst>
          </p:cNvPr>
          <p:cNvCxnSpPr>
            <a:cxnSpLocks/>
          </p:cNvCxnSpPr>
          <p:nvPr/>
        </p:nvCxnSpPr>
        <p:spPr>
          <a:xfrm flipV="1">
            <a:off x="4118994" y="5243119"/>
            <a:ext cx="1719744" cy="1342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D3E3615-CBE3-4549-B3CF-E2D24176DDD5}"/>
              </a:ext>
            </a:extLst>
          </p:cNvPr>
          <p:cNvCxnSpPr>
            <a:cxnSpLocks/>
          </p:cNvCxnSpPr>
          <p:nvPr/>
        </p:nvCxnSpPr>
        <p:spPr>
          <a:xfrm>
            <a:off x="4647501" y="1932484"/>
            <a:ext cx="1293111" cy="7561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AE2368-F5DE-423C-B50A-AEEC5F852EC5}"/>
              </a:ext>
            </a:extLst>
          </p:cNvPr>
          <p:cNvCxnSpPr>
            <a:cxnSpLocks/>
          </p:cNvCxnSpPr>
          <p:nvPr/>
        </p:nvCxnSpPr>
        <p:spPr>
          <a:xfrm flipV="1">
            <a:off x="5934635" y="1932487"/>
            <a:ext cx="1279897" cy="6963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63F0799-6BDF-4530-A0DA-ADADACC8C59D}"/>
              </a:ext>
            </a:extLst>
          </p:cNvPr>
          <p:cNvCxnSpPr>
            <a:cxnSpLocks/>
          </p:cNvCxnSpPr>
          <p:nvPr/>
        </p:nvCxnSpPr>
        <p:spPr>
          <a:xfrm>
            <a:off x="5546055" y="1906640"/>
            <a:ext cx="149138" cy="43919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170D4A5-699D-466C-9F1D-9B909FF70B1B}"/>
              </a:ext>
            </a:extLst>
          </p:cNvPr>
          <p:cNvCxnSpPr>
            <a:cxnSpLocks/>
          </p:cNvCxnSpPr>
          <p:nvPr/>
        </p:nvCxnSpPr>
        <p:spPr>
          <a:xfrm flipV="1">
            <a:off x="5546055" y="1884680"/>
            <a:ext cx="149138" cy="65879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CE40FC5-9CB8-4719-A31D-0B959838BA45}"/>
              </a:ext>
            </a:extLst>
          </p:cNvPr>
          <p:cNvCxnSpPr>
            <a:cxnSpLocks/>
          </p:cNvCxnSpPr>
          <p:nvPr/>
        </p:nvCxnSpPr>
        <p:spPr>
          <a:xfrm>
            <a:off x="6839166" y="1862721"/>
            <a:ext cx="149138" cy="43919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3ADF165-08FD-49ED-98EA-79016DC390A9}"/>
              </a:ext>
            </a:extLst>
          </p:cNvPr>
          <p:cNvCxnSpPr>
            <a:cxnSpLocks/>
          </p:cNvCxnSpPr>
          <p:nvPr/>
        </p:nvCxnSpPr>
        <p:spPr>
          <a:xfrm flipV="1">
            <a:off x="6839166" y="1840761"/>
            <a:ext cx="149138" cy="65879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E4B99E6-9C88-4E8A-B34E-6128A75FF070}"/>
              </a:ext>
            </a:extLst>
          </p:cNvPr>
          <p:cNvCxnSpPr>
            <a:cxnSpLocks/>
          </p:cNvCxnSpPr>
          <p:nvPr/>
        </p:nvCxnSpPr>
        <p:spPr>
          <a:xfrm>
            <a:off x="4710223" y="1840761"/>
            <a:ext cx="1238539" cy="84990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5AFB24B-2174-4B27-A96A-8A843A586063}"/>
              </a:ext>
            </a:extLst>
          </p:cNvPr>
          <p:cNvCxnSpPr>
            <a:cxnSpLocks/>
          </p:cNvCxnSpPr>
          <p:nvPr/>
        </p:nvCxnSpPr>
        <p:spPr>
          <a:xfrm flipV="1">
            <a:off x="5942785" y="1850141"/>
            <a:ext cx="1271747" cy="69635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28A1831-BBEE-4BF2-99AE-7AB7035BFC31}"/>
              </a:ext>
            </a:extLst>
          </p:cNvPr>
          <p:cNvCxnSpPr>
            <a:cxnSpLocks/>
          </p:cNvCxnSpPr>
          <p:nvPr/>
        </p:nvCxnSpPr>
        <p:spPr>
          <a:xfrm>
            <a:off x="4820182" y="1855766"/>
            <a:ext cx="149138" cy="43919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A615441-E4DD-465F-B038-14072CD9B418}"/>
              </a:ext>
            </a:extLst>
          </p:cNvPr>
          <p:cNvCxnSpPr>
            <a:cxnSpLocks/>
          </p:cNvCxnSpPr>
          <p:nvPr/>
        </p:nvCxnSpPr>
        <p:spPr>
          <a:xfrm flipV="1">
            <a:off x="4820182" y="1833806"/>
            <a:ext cx="149138" cy="65879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B169D53-789D-4FB7-A9E0-ADC05C00322A}"/>
              </a:ext>
            </a:extLst>
          </p:cNvPr>
          <p:cNvCxnSpPr>
            <a:cxnSpLocks/>
          </p:cNvCxnSpPr>
          <p:nvPr/>
        </p:nvCxnSpPr>
        <p:spPr>
          <a:xfrm>
            <a:off x="6348700" y="1906640"/>
            <a:ext cx="149138" cy="43919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6E2595D-00AA-4500-82A3-41754B57D538}"/>
              </a:ext>
            </a:extLst>
          </p:cNvPr>
          <p:cNvCxnSpPr>
            <a:cxnSpLocks/>
          </p:cNvCxnSpPr>
          <p:nvPr/>
        </p:nvCxnSpPr>
        <p:spPr>
          <a:xfrm flipV="1">
            <a:off x="6348700" y="1884680"/>
            <a:ext cx="149138" cy="65879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2549ED1-8BE0-4A4E-9EDE-B7A4019ADE1C}"/>
              </a:ext>
            </a:extLst>
          </p:cNvPr>
          <p:cNvCxnSpPr>
            <a:cxnSpLocks/>
          </p:cNvCxnSpPr>
          <p:nvPr/>
        </p:nvCxnSpPr>
        <p:spPr>
          <a:xfrm>
            <a:off x="5230510" y="2080305"/>
            <a:ext cx="149138" cy="43919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9BD7BF0-38E8-4DF5-B751-FFE0179886E1}"/>
              </a:ext>
            </a:extLst>
          </p:cNvPr>
          <p:cNvCxnSpPr>
            <a:cxnSpLocks/>
          </p:cNvCxnSpPr>
          <p:nvPr/>
        </p:nvCxnSpPr>
        <p:spPr>
          <a:xfrm flipV="1">
            <a:off x="5230510" y="2058345"/>
            <a:ext cx="149138" cy="65879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88F8636-2CB4-42EA-9D69-503973F244AB}"/>
              </a:ext>
            </a:extLst>
          </p:cNvPr>
          <p:cNvCxnSpPr>
            <a:cxnSpLocks/>
          </p:cNvCxnSpPr>
          <p:nvPr/>
        </p:nvCxnSpPr>
        <p:spPr>
          <a:xfrm>
            <a:off x="7065394" y="2047365"/>
            <a:ext cx="425243" cy="188188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961E5A6-59D3-4362-BB83-5D1A2A000FA8}"/>
              </a:ext>
            </a:extLst>
          </p:cNvPr>
          <p:cNvCxnSpPr>
            <a:cxnSpLocks/>
          </p:cNvCxnSpPr>
          <p:nvPr/>
        </p:nvCxnSpPr>
        <p:spPr>
          <a:xfrm flipV="1">
            <a:off x="7128877" y="1991802"/>
            <a:ext cx="361760" cy="243751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75BBC9B-4A4F-4A2D-B201-E246A85D7009}"/>
              </a:ext>
            </a:extLst>
          </p:cNvPr>
          <p:cNvCxnSpPr>
            <a:cxnSpLocks/>
          </p:cNvCxnSpPr>
          <p:nvPr/>
        </p:nvCxnSpPr>
        <p:spPr>
          <a:xfrm>
            <a:off x="4647501" y="4312844"/>
            <a:ext cx="1293111" cy="7561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3CD5C1A-4089-4CFE-87C9-FAF7BA523DD4}"/>
              </a:ext>
            </a:extLst>
          </p:cNvPr>
          <p:cNvCxnSpPr>
            <a:cxnSpLocks/>
          </p:cNvCxnSpPr>
          <p:nvPr/>
        </p:nvCxnSpPr>
        <p:spPr>
          <a:xfrm flipV="1">
            <a:off x="5934635" y="4312847"/>
            <a:ext cx="1279897" cy="6963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51066E6-DE4D-41CA-9745-4C3566DCDDD3}"/>
              </a:ext>
            </a:extLst>
          </p:cNvPr>
          <p:cNvCxnSpPr>
            <a:cxnSpLocks/>
          </p:cNvCxnSpPr>
          <p:nvPr/>
        </p:nvCxnSpPr>
        <p:spPr>
          <a:xfrm>
            <a:off x="4710223" y="4221121"/>
            <a:ext cx="1238539" cy="84990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1431F77-18AB-408F-820B-890DB3A54DED}"/>
              </a:ext>
            </a:extLst>
          </p:cNvPr>
          <p:cNvCxnSpPr>
            <a:cxnSpLocks/>
          </p:cNvCxnSpPr>
          <p:nvPr/>
        </p:nvCxnSpPr>
        <p:spPr>
          <a:xfrm flipV="1">
            <a:off x="5942785" y="4230501"/>
            <a:ext cx="1271747" cy="69635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0CE119F-E0B4-4A02-9E14-B19409B8CFF5}"/>
              </a:ext>
            </a:extLst>
          </p:cNvPr>
          <p:cNvCxnSpPr>
            <a:cxnSpLocks/>
          </p:cNvCxnSpPr>
          <p:nvPr/>
        </p:nvCxnSpPr>
        <p:spPr>
          <a:xfrm>
            <a:off x="5260120" y="4290732"/>
            <a:ext cx="149138" cy="43919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8918D54-0F09-4C12-8F3A-3C5AD5A1E260}"/>
              </a:ext>
            </a:extLst>
          </p:cNvPr>
          <p:cNvCxnSpPr>
            <a:cxnSpLocks/>
          </p:cNvCxnSpPr>
          <p:nvPr/>
        </p:nvCxnSpPr>
        <p:spPr>
          <a:xfrm flipV="1">
            <a:off x="5260120" y="4268772"/>
            <a:ext cx="149138" cy="65879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BA79CB8-8F69-48A4-8EC9-2FA0BC1B8A60}"/>
              </a:ext>
            </a:extLst>
          </p:cNvPr>
          <p:cNvCxnSpPr>
            <a:cxnSpLocks/>
          </p:cNvCxnSpPr>
          <p:nvPr/>
        </p:nvCxnSpPr>
        <p:spPr>
          <a:xfrm>
            <a:off x="5785497" y="4236345"/>
            <a:ext cx="149138" cy="43919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A87EE78-1DFB-40D8-973E-1728F2DF6F38}"/>
              </a:ext>
            </a:extLst>
          </p:cNvPr>
          <p:cNvCxnSpPr>
            <a:cxnSpLocks/>
          </p:cNvCxnSpPr>
          <p:nvPr/>
        </p:nvCxnSpPr>
        <p:spPr>
          <a:xfrm flipV="1">
            <a:off x="5785497" y="4214385"/>
            <a:ext cx="149138" cy="65879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0CDCBD4-9E58-42A8-9F6E-0528411E748D}"/>
              </a:ext>
            </a:extLst>
          </p:cNvPr>
          <p:cNvCxnSpPr>
            <a:cxnSpLocks/>
          </p:cNvCxnSpPr>
          <p:nvPr/>
        </p:nvCxnSpPr>
        <p:spPr>
          <a:xfrm>
            <a:off x="6333151" y="4308608"/>
            <a:ext cx="149138" cy="43919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1C2C683-E3BC-46B3-8FFC-613EED9CF122}"/>
              </a:ext>
            </a:extLst>
          </p:cNvPr>
          <p:cNvCxnSpPr>
            <a:cxnSpLocks/>
          </p:cNvCxnSpPr>
          <p:nvPr/>
        </p:nvCxnSpPr>
        <p:spPr>
          <a:xfrm flipV="1">
            <a:off x="6333151" y="4286648"/>
            <a:ext cx="149138" cy="65879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EF611D7-D6DE-448C-B7B4-A5B61F358E09}"/>
              </a:ext>
            </a:extLst>
          </p:cNvPr>
          <p:cNvCxnSpPr>
            <a:cxnSpLocks/>
          </p:cNvCxnSpPr>
          <p:nvPr/>
        </p:nvCxnSpPr>
        <p:spPr>
          <a:xfrm>
            <a:off x="5230510" y="4450934"/>
            <a:ext cx="149138" cy="43919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774288B-1266-49EE-8D5E-231F76407C4E}"/>
              </a:ext>
            </a:extLst>
          </p:cNvPr>
          <p:cNvCxnSpPr>
            <a:cxnSpLocks/>
          </p:cNvCxnSpPr>
          <p:nvPr/>
        </p:nvCxnSpPr>
        <p:spPr>
          <a:xfrm flipV="1">
            <a:off x="5230510" y="4428974"/>
            <a:ext cx="149138" cy="65879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F30803C-6902-4146-998D-8A465193FD8F}"/>
              </a:ext>
            </a:extLst>
          </p:cNvPr>
          <p:cNvCxnSpPr>
            <a:cxnSpLocks/>
          </p:cNvCxnSpPr>
          <p:nvPr/>
        </p:nvCxnSpPr>
        <p:spPr>
          <a:xfrm>
            <a:off x="5507665" y="5422605"/>
            <a:ext cx="187528" cy="87208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4FF0560-542D-4D7F-808E-EB78FAD1F7EF}"/>
              </a:ext>
            </a:extLst>
          </p:cNvPr>
          <p:cNvCxnSpPr>
            <a:cxnSpLocks/>
          </p:cNvCxnSpPr>
          <p:nvPr/>
        </p:nvCxnSpPr>
        <p:spPr>
          <a:xfrm flipV="1">
            <a:off x="5546055" y="5417288"/>
            <a:ext cx="149138" cy="92526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6A99750D-B6FB-443C-940D-F5AA1D6A9297}"/>
              </a:ext>
            </a:extLst>
          </p:cNvPr>
          <p:cNvSpPr txBox="1"/>
          <p:nvPr/>
        </p:nvSpPr>
        <p:spPr>
          <a:xfrm>
            <a:off x="5576767" y="5249609"/>
            <a:ext cx="4174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18”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19FA3F2-4842-4F7F-8D8E-7D8433E7C031}"/>
              </a:ext>
            </a:extLst>
          </p:cNvPr>
          <p:cNvSpPr txBox="1"/>
          <p:nvPr/>
        </p:nvSpPr>
        <p:spPr>
          <a:xfrm>
            <a:off x="4582742" y="5414120"/>
            <a:ext cx="15938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Or as approved by owner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BA2F1FF-B79E-46E9-BAD4-C4AA260CCFBA}"/>
              </a:ext>
            </a:extLst>
          </p:cNvPr>
          <p:cNvSpPr txBox="1"/>
          <p:nvPr/>
        </p:nvSpPr>
        <p:spPr>
          <a:xfrm>
            <a:off x="163260" y="5789901"/>
            <a:ext cx="3443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3. Alternative subgrade, thickness, and steel may be utilized with more detailed study and analysis and as approved by owner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C5DEBDE-4461-4515-B5D0-104D644F2D86}"/>
              </a:ext>
            </a:extLst>
          </p:cNvPr>
          <p:cNvCxnSpPr>
            <a:cxnSpLocks/>
          </p:cNvCxnSpPr>
          <p:nvPr/>
        </p:nvCxnSpPr>
        <p:spPr>
          <a:xfrm>
            <a:off x="4065753" y="5614617"/>
            <a:ext cx="1501630" cy="1342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B054D9E-B3D0-48A3-9D60-BF69B2E4310F}"/>
              </a:ext>
            </a:extLst>
          </p:cNvPr>
          <p:cNvCxnSpPr>
            <a:cxnSpLocks/>
          </p:cNvCxnSpPr>
          <p:nvPr/>
        </p:nvCxnSpPr>
        <p:spPr>
          <a:xfrm flipV="1">
            <a:off x="4065753" y="5614617"/>
            <a:ext cx="1719744" cy="1342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C9C8530-F923-4D5D-AAAC-EF3A374BAD14}"/>
              </a:ext>
            </a:extLst>
          </p:cNvPr>
          <p:cNvCxnSpPr>
            <a:cxnSpLocks/>
          </p:cNvCxnSpPr>
          <p:nvPr/>
        </p:nvCxnSpPr>
        <p:spPr>
          <a:xfrm>
            <a:off x="7354464" y="4315367"/>
            <a:ext cx="906941" cy="36795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25F80C0-A517-4B88-B4D7-DF596BAB3070}"/>
              </a:ext>
            </a:extLst>
          </p:cNvPr>
          <p:cNvCxnSpPr>
            <a:cxnSpLocks/>
          </p:cNvCxnSpPr>
          <p:nvPr/>
        </p:nvCxnSpPr>
        <p:spPr>
          <a:xfrm flipV="1">
            <a:off x="7406182" y="4230501"/>
            <a:ext cx="1095484" cy="48462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DD8A6DF-4200-40F8-B530-C7CCAD238F20}"/>
              </a:ext>
            </a:extLst>
          </p:cNvPr>
          <p:cNvCxnSpPr>
            <a:cxnSpLocks/>
          </p:cNvCxnSpPr>
          <p:nvPr/>
        </p:nvCxnSpPr>
        <p:spPr>
          <a:xfrm>
            <a:off x="5049078" y="3597146"/>
            <a:ext cx="571546" cy="30198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9823BB2-8DD7-474A-B890-7477C659E76A}"/>
              </a:ext>
            </a:extLst>
          </p:cNvPr>
          <p:cNvCxnSpPr>
            <a:cxnSpLocks/>
          </p:cNvCxnSpPr>
          <p:nvPr/>
        </p:nvCxnSpPr>
        <p:spPr>
          <a:xfrm flipV="1">
            <a:off x="5025224" y="3614058"/>
            <a:ext cx="669969" cy="24043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A34A0CA-B4CC-4755-80DF-91C03497D124}"/>
              </a:ext>
            </a:extLst>
          </p:cNvPr>
          <p:cNvCxnSpPr>
            <a:cxnSpLocks/>
          </p:cNvCxnSpPr>
          <p:nvPr/>
        </p:nvCxnSpPr>
        <p:spPr>
          <a:xfrm>
            <a:off x="4623908" y="4094946"/>
            <a:ext cx="149138" cy="43919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9F859CD-E0FB-4C09-B14F-52EA9DB3DF7F}"/>
              </a:ext>
            </a:extLst>
          </p:cNvPr>
          <p:cNvCxnSpPr>
            <a:cxnSpLocks/>
          </p:cNvCxnSpPr>
          <p:nvPr/>
        </p:nvCxnSpPr>
        <p:spPr>
          <a:xfrm flipV="1">
            <a:off x="4623908" y="4072986"/>
            <a:ext cx="149138" cy="65879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9BDB9AC-8F97-4296-8F8C-D6D176644EF5}"/>
              </a:ext>
            </a:extLst>
          </p:cNvPr>
          <p:cNvCxnSpPr>
            <a:cxnSpLocks/>
          </p:cNvCxnSpPr>
          <p:nvPr/>
        </p:nvCxnSpPr>
        <p:spPr>
          <a:xfrm>
            <a:off x="7111634" y="4116906"/>
            <a:ext cx="149138" cy="43919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6B1BC8B-A00A-471C-81EE-0F83CF68D0BD}"/>
              </a:ext>
            </a:extLst>
          </p:cNvPr>
          <p:cNvCxnSpPr>
            <a:cxnSpLocks/>
          </p:cNvCxnSpPr>
          <p:nvPr/>
        </p:nvCxnSpPr>
        <p:spPr>
          <a:xfrm flipV="1">
            <a:off x="7111634" y="4094946"/>
            <a:ext cx="149138" cy="65879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1D9A5E5B-5D3C-4DCC-80E6-9F972954BB2D}"/>
              </a:ext>
            </a:extLst>
          </p:cNvPr>
          <p:cNvSpPr txBox="1"/>
          <p:nvPr/>
        </p:nvSpPr>
        <p:spPr>
          <a:xfrm>
            <a:off x="355737" y="2232412"/>
            <a:ext cx="3168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8” minimum stabilized subgrade per section 301 and as approved or specified by owner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84E33AA-4AC5-4736-856D-5BEEEA4DB08D}"/>
              </a:ext>
            </a:extLst>
          </p:cNvPr>
          <p:cNvCxnSpPr>
            <a:cxnSpLocks/>
          </p:cNvCxnSpPr>
          <p:nvPr/>
        </p:nvCxnSpPr>
        <p:spPr>
          <a:xfrm flipV="1">
            <a:off x="2860814" y="1980616"/>
            <a:ext cx="1636631" cy="43646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30A98D69-75B0-42CF-93CB-AEFF3B39D7EB}"/>
              </a:ext>
            </a:extLst>
          </p:cNvPr>
          <p:cNvCxnSpPr>
            <a:cxnSpLocks/>
          </p:cNvCxnSpPr>
          <p:nvPr/>
        </p:nvCxnSpPr>
        <p:spPr>
          <a:xfrm>
            <a:off x="3273274" y="2937087"/>
            <a:ext cx="1250427" cy="134956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CE2E77A-9F58-4096-BF26-2DF1D095D90A}"/>
              </a:ext>
            </a:extLst>
          </p:cNvPr>
          <p:cNvCxnSpPr>
            <a:cxnSpLocks/>
          </p:cNvCxnSpPr>
          <p:nvPr/>
        </p:nvCxnSpPr>
        <p:spPr>
          <a:xfrm>
            <a:off x="4540863" y="4327699"/>
            <a:ext cx="1399749" cy="937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6D94F2A-5C60-4C4B-8ABB-3B05CBE61D9C}"/>
              </a:ext>
            </a:extLst>
          </p:cNvPr>
          <p:cNvCxnSpPr>
            <a:cxnSpLocks/>
          </p:cNvCxnSpPr>
          <p:nvPr/>
        </p:nvCxnSpPr>
        <p:spPr>
          <a:xfrm flipV="1">
            <a:off x="5934635" y="4330688"/>
            <a:ext cx="1372664" cy="847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EE6D171-8531-4593-8420-18AD36287B1E}"/>
              </a:ext>
            </a:extLst>
          </p:cNvPr>
          <p:cNvCxnSpPr>
            <a:cxnSpLocks/>
          </p:cNvCxnSpPr>
          <p:nvPr/>
        </p:nvCxnSpPr>
        <p:spPr>
          <a:xfrm>
            <a:off x="4547296" y="1948691"/>
            <a:ext cx="1399749" cy="937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98383DB-C390-42AF-AC06-837CD082A5F6}"/>
              </a:ext>
            </a:extLst>
          </p:cNvPr>
          <p:cNvCxnSpPr>
            <a:cxnSpLocks/>
          </p:cNvCxnSpPr>
          <p:nvPr/>
        </p:nvCxnSpPr>
        <p:spPr>
          <a:xfrm flipV="1">
            <a:off x="5941068" y="1951680"/>
            <a:ext cx="1372664" cy="847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CBF8B040-5F01-4902-9C90-E05573F6F9F4}"/>
              </a:ext>
            </a:extLst>
          </p:cNvPr>
          <p:cNvSpPr txBox="1"/>
          <p:nvPr/>
        </p:nvSpPr>
        <p:spPr>
          <a:xfrm>
            <a:off x="6363049" y="3837787"/>
            <a:ext cx="1702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*(see note 1)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56CD909-1541-4E04-B891-7FFDB34183B9}"/>
              </a:ext>
            </a:extLst>
          </p:cNvPr>
          <p:cNvSpPr txBox="1"/>
          <p:nvPr/>
        </p:nvSpPr>
        <p:spPr>
          <a:xfrm>
            <a:off x="355737" y="5054600"/>
            <a:ext cx="3069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1. Crown section may be used in lieu of invert with provision of an adequate drainage design and as approved by owner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1B43802-02B6-4487-BC7F-1FE54FA90715}"/>
              </a:ext>
            </a:extLst>
          </p:cNvPr>
          <p:cNvCxnSpPr/>
          <p:nvPr/>
        </p:nvCxnSpPr>
        <p:spPr>
          <a:xfrm flipV="1">
            <a:off x="4553255" y="1795731"/>
            <a:ext cx="0" cy="1100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806CBFD-B65F-440D-9106-621297221F97}"/>
              </a:ext>
            </a:extLst>
          </p:cNvPr>
          <p:cNvCxnSpPr/>
          <p:nvPr/>
        </p:nvCxnSpPr>
        <p:spPr>
          <a:xfrm>
            <a:off x="4385224" y="1854454"/>
            <a:ext cx="17442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947CB82-3FE0-4329-8AA9-9F94040E51A5}"/>
              </a:ext>
            </a:extLst>
          </p:cNvPr>
          <p:cNvCxnSpPr/>
          <p:nvPr/>
        </p:nvCxnSpPr>
        <p:spPr>
          <a:xfrm flipV="1">
            <a:off x="2780148" y="1486250"/>
            <a:ext cx="0" cy="1100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A4269A4-C8C2-4CD3-8F90-6B91AE15DFF6}"/>
              </a:ext>
            </a:extLst>
          </p:cNvPr>
          <p:cNvCxnSpPr/>
          <p:nvPr/>
        </p:nvCxnSpPr>
        <p:spPr>
          <a:xfrm>
            <a:off x="2612117" y="1544973"/>
            <a:ext cx="17442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022CF26-014A-4212-BA85-CD59DB68D3E9}"/>
              </a:ext>
            </a:extLst>
          </p:cNvPr>
          <p:cNvCxnSpPr/>
          <p:nvPr/>
        </p:nvCxnSpPr>
        <p:spPr>
          <a:xfrm flipV="1">
            <a:off x="2932548" y="1638650"/>
            <a:ext cx="0" cy="1100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20652740-614B-4022-9B27-16A9DAAAE33D}"/>
              </a:ext>
            </a:extLst>
          </p:cNvPr>
          <p:cNvCxnSpPr/>
          <p:nvPr/>
        </p:nvCxnSpPr>
        <p:spPr>
          <a:xfrm>
            <a:off x="2764517" y="1697373"/>
            <a:ext cx="17442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E3F1115D-90A6-4D82-A751-533D5A97043D}"/>
              </a:ext>
            </a:extLst>
          </p:cNvPr>
          <p:cNvSpPr txBox="1"/>
          <p:nvPr/>
        </p:nvSpPr>
        <p:spPr>
          <a:xfrm>
            <a:off x="4179190" y="1782546"/>
            <a:ext cx="3442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1’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25231D7-71B4-43C6-99E2-01B8332CEE95}"/>
              </a:ext>
            </a:extLst>
          </p:cNvPr>
          <p:cNvCxnSpPr/>
          <p:nvPr/>
        </p:nvCxnSpPr>
        <p:spPr>
          <a:xfrm flipV="1">
            <a:off x="4538603" y="4111992"/>
            <a:ext cx="0" cy="1100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19CD6D99-D1F6-4507-9A50-15754B9D6CCF}"/>
              </a:ext>
            </a:extLst>
          </p:cNvPr>
          <p:cNvCxnSpPr/>
          <p:nvPr/>
        </p:nvCxnSpPr>
        <p:spPr>
          <a:xfrm>
            <a:off x="4370572" y="4170715"/>
            <a:ext cx="17442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283BCE55-06AA-47D8-9710-D3346DE6B127}"/>
              </a:ext>
            </a:extLst>
          </p:cNvPr>
          <p:cNvSpPr txBox="1"/>
          <p:nvPr/>
        </p:nvSpPr>
        <p:spPr>
          <a:xfrm>
            <a:off x="4139517" y="4088578"/>
            <a:ext cx="496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1’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9BFF873-9D31-49E5-8D55-FE280F2861D5}"/>
              </a:ext>
            </a:extLst>
          </p:cNvPr>
          <p:cNvSpPr txBox="1"/>
          <p:nvPr/>
        </p:nvSpPr>
        <p:spPr>
          <a:xfrm>
            <a:off x="1836658" y="6291451"/>
            <a:ext cx="1415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6. See detail 2170 for sidewalks</a:t>
            </a:r>
          </a:p>
        </p:txBody>
      </p:sp>
    </p:spTree>
    <p:extLst>
      <p:ext uri="{BB962C8B-B14F-4D97-AF65-F5344CB8AC3E}">
        <p14:creationId xmlns:p14="http://schemas.microsoft.com/office/powerpoint/2010/main" val="2293270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30F8BF-A270-4D60-B863-7EA52DE15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861" y="0"/>
            <a:ext cx="4916277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9AEF25-327E-4CF6-8ABA-33E03421CEDB}"/>
              </a:ext>
            </a:extLst>
          </p:cNvPr>
          <p:cNvCxnSpPr/>
          <p:nvPr/>
        </p:nvCxnSpPr>
        <p:spPr>
          <a:xfrm>
            <a:off x="4728754" y="1071154"/>
            <a:ext cx="731520" cy="35705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E2CB05-D274-472F-B7C2-540C04634903}"/>
              </a:ext>
            </a:extLst>
          </p:cNvPr>
          <p:cNvCxnSpPr>
            <a:cxnSpLocks/>
          </p:cNvCxnSpPr>
          <p:nvPr/>
        </p:nvCxnSpPr>
        <p:spPr>
          <a:xfrm flipV="1">
            <a:off x="4728754" y="1132114"/>
            <a:ext cx="731520" cy="29609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491ADC-9975-46A0-85FF-6649E3143850}"/>
              </a:ext>
            </a:extLst>
          </p:cNvPr>
          <p:cNvCxnSpPr/>
          <p:nvPr/>
        </p:nvCxnSpPr>
        <p:spPr>
          <a:xfrm>
            <a:off x="5839097" y="3071948"/>
            <a:ext cx="731520" cy="35705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268C5F-713A-4CDB-95A3-5CFBD6A5687B}"/>
              </a:ext>
            </a:extLst>
          </p:cNvPr>
          <p:cNvCxnSpPr>
            <a:cxnSpLocks/>
          </p:cNvCxnSpPr>
          <p:nvPr/>
        </p:nvCxnSpPr>
        <p:spPr>
          <a:xfrm flipV="1">
            <a:off x="5839097" y="3132908"/>
            <a:ext cx="731520" cy="29609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04BAF9-782E-456E-9D22-32B06E6FD4AA}"/>
              </a:ext>
            </a:extLst>
          </p:cNvPr>
          <p:cNvCxnSpPr/>
          <p:nvPr/>
        </p:nvCxnSpPr>
        <p:spPr>
          <a:xfrm>
            <a:off x="3637861" y="1876696"/>
            <a:ext cx="731520" cy="35705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8C378-E67B-4527-86A0-D5FE260D16CB}"/>
              </a:ext>
            </a:extLst>
          </p:cNvPr>
          <p:cNvCxnSpPr>
            <a:cxnSpLocks/>
          </p:cNvCxnSpPr>
          <p:nvPr/>
        </p:nvCxnSpPr>
        <p:spPr>
          <a:xfrm flipV="1">
            <a:off x="3637861" y="1937656"/>
            <a:ext cx="731520" cy="29609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99E6EF5-FCEA-4690-B897-9F3D53285D67}"/>
              </a:ext>
            </a:extLst>
          </p:cNvPr>
          <p:cNvCxnSpPr>
            <a:cxnSpLocks/>
          </p:cNvCxnSpPr>
          <p:nvPr/>
        </p:nvCxnSpPr>
        <p:spPr>
          <a:xfrm>
            <a:off x="4369381" y="3901438"/>
            <a:ext cx="960265" cy="12192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0924DE4-A912-43DF-A964-EA8798C86FA3}"/>
              </a:ext>
            </a:extLst>
          </p:cNvPr>
          <p:cNvCxnSpPr>
            <a:cxnSpLocks/>
          </p:cNvCxnSpPr>
          <p:nvPr/>
        </p:nvCxnSpPr>
        <p:spPr>
          <a:xfrm flipV="1">
            <a:off x="4369381" y="3805646"/>
            <a:ext cx="1003808" cy="30479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928CC5E-A53F-4C7A-8F86-05AB3D44AAFC}"/>
              </a:ext>
            </a:extLst>
          </p:cNvPr>
          <p:cNvSpPr txBox="1"/>
          <p:nvPr/>
        </p:nvSpPr>
        <p:spPr>
          <a:xfrm>
            <a:off x="3592885" y="1049327"/>
            <a:ext cx="150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No. 4 Bars on 18” CTRS. Both ways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DBFE8A-229A-43C4-9668-DBC6A8D50CEA}"/>
              </a:ext>
            </a:extLst>
          </p:cNvPr>
          <p:cNvSpPr txBox="1"/>
          <p:nvPr/>
        </p:nvSpPr>
        <p:spPr>
          <a:xfrm>
            <a:off x="2136232" y="1854869"/>
            <a:ext cx="150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No. 4 Bars on 18” CTRS. Both ways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001FB8-1028-4235-97AB-FFD4DD6B154A}"/>
              </a:ext>
            </a:extLst>
          </p:cNvPr>
          <p:cNvSpPr txBox="1"/>
          <p:nvPr/>
        </p:nvSpPr>
        <p:spPr>
          <a:xfrm>
            <a:off x="5263677" y="3405536"/>
            <a:ext cx="1192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No. 4 Bars on 18” CTRS. Both ways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DDD9D1-C9B3-4578-87EC-0B97891749C3}"/>
              </a:ext>
            </a:extLst>
          </p:cNvPr>
          <p:cNvCxnSpPr>
            <a:cxnSpLocks/>
          </p:cNvCxnSpPr>
          <p:nvPr/>
        </p:nvCxnSpPr>
        <p:spPr>
          <a:xfrm>
            <a:off x="6455817" y="331917"/>
            <a:ext cx="7636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58B620E-5B31-4BAA-8D6B-59BF15D0D9F6}"/>
              </a:ext>
            </a:extLst>
          </p:cNvPr>
          <p:cNvCxnSpPr>
            <a:cxnSpLocks/>
          </p:cNvCxnSpPr>
          <p:nvPr/>
        </p:nvCxnSpPr>
        <p:spPr>
          <a:xfrm>
            <a:off x="7373761" y="2044589"/>
            <a:ext cx="7636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517952B-DF11-41B7-A473-253C20FC65CD}"/>
              </a:ext>
            </a:extLst>
          </p:cNvPr>
          <p:cNvCxnSpPr>
            <a:cxnSpLocks/>
          </p:cNvCxnSpPr>
          <p:nvPr/>
        </p:nvCxnSpPr>
        <p:spPr>
          <a:xfrm>
            <a:off x="5052522" y="2176632"/>
            <a:ext cx="7636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B3FF12F-BEC7-4991-B5B5-998CC57DF22B}"/>
              </a:ext>
            </a:extLst>
          </p:cNvPr>
          <p:cNvCxnSpPr>
            <a:cxnSpLocks/>
          </p:cNvCxnSpPr>
          <p:nvPr/>
        </p:nvCxnSpPr>
        <p:spPr>
          <a:xfrm>
            <a:off x="4609499" y="4791333"/>
            <a:ext cx="7636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C58AC4C-DCB2-4674-9EBF-10730CE12C6A}"/>
              </a:ext>
            </a:extLst>
          </p:cNvPr>
          <p:cNvSpPr txBox="1"/>
          <p:nvPr/>
        </p:nvSpPr>
        <p:spPr>
          <a:xfrm>
            <a:off x="1735723" y="3727212"/>
            <a:ext cx="1902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1. Apply backer rod as approved by owner </a:t>
            </a:r>
          </a:p>
        </p:txBody>
      </p:sp>
    </p:spTree>
    <p:extLst>
      <p:ext uri="{BB962C8B-B14F-4D97-AF65-F5344CB8AC3E}">
        <p14:creationId xmlns:p14="http://schemas.microsoft.com/office/powerpoint/2010/main" val="4255550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E0C41F-D502-441D-A92D-4A60486B8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090" y="0"/>
            <a:ext cx="492581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2CA4A8-76AB-4854-9686-B99CEBE901D8}"/>
              </a:ext>
            </a:extLst>
          </p:cNvPr>
          <p:cNvSpPr txBox="1"/>
          <p:nvPr/>
        </p:nvSpPr>
        <p:spPr>
          <a:xfrm>
            <a:off x="8899451" y="2424223"/>
            <a:ext cx="2254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*cleanup lines through median</a:t>
            </a:r>
          </a:p>
        </p:txBody>
      </p:sp>
    </p:spTree>
    <p:extLst>
      <p:ext uri="{BB962C8B-B14F-4D97-AF65-F5344CB8AC3E}">
        <p14:creationId xmlns:p14="http://schemas.microsoft.com/office/powerpoint/2010/main" val="887422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5C2B1A-BA6F-414B-BB67-85DBF38BE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237" y="0"/>
            <a:ext cx="491752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93A71F-B6E9-46F1-8A04-575E4A696B00}"/>
              </a:ext>
            </a:extLst>
          </p:cNvPr>
          <p:cNvSpPr txBox="1"/>
          <p:nvPr/>
        </p:nvSpPr>
        <p:spPr>
          <a:xfrm>
            <a:off x="7694592" y="4607551"/>
            <a:ext cx="8601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Symmetrical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EA2C71-CE73-47F7-A552-49AE451A73C4}"/>
              </a:ext>
            </a:extLst>
          </p:cNvPr>
          <p:cNvCxnSpPr/>
          <p:nvPr/>
        </p:nvCxnSpPr>
        <p:spPr>
          <a:xfrm>
            <a:off x="7857067" y="4888089"/>
            <a:ext cx="519289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976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E153C7-9269-4949-8492-5ED5A9348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944" y="0"/>
            <a:ext cx="4934111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F0FD1D-D095-4945-8C4C-7741F2212F46}"/>
              </a:ext>
            </a:extLst>
          </p:cNvPr>
          <p:cNvCxnSpPr/>
          <p:nvPr/>
        </p:nvCxnSpPr>
        <p:spPr>
          <a:xfrm>
            <a:off x="3341511" y="237067"/>
            <a:ext cx="6028267" cy="61637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0B1F7B-AC7F-4A5C-B843-51C4AE896C1C}"/>
              </a:ext>
            </a:extLst>
          </p:cNvPr>
          <p:cNvCxnSpPr>
            <a:cxnSpLocks/>
          </p:cNvCxnSpPr>
          <p:nvPr/>
        </p:nvCxnSpPr>
        <p:spPr>
          <a:xfrm flipH="1">
            <a:off x="3127022" y="237067"/>
            <a:ext cx="5723466" cy="6400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83C94BE-8C97-44CD-847B-69F0D0BF2C20}"/>
              </a:ext>
            </a:extLst>
          </p:cNvPr>
          <p:cNvSpPr txBox="1"/>
          <p:nvPr/>
        </p:nvSpPr>
        <p:spPr>
          <a:xfrm>
            <a:off x="9369778" y="2302933"/>
            <a:ext cx="1998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Remove detail and</a:t>
            </a:r>
          </a:p>
          <a:p>
            <a:r>
              <a:rPr lang="en-US" dirty="0">
                <a:solidFill>
                  <a:srgbClr val="FF0000"/>
                </a:solidFill>
              </a:rPr>
              <a:t>reference </a:t>
            </a:r>
            <a:r>
              <a:rPr lang="en-US" dirty="0" err="1">
                <a:solidFill>
                  <a:srgbClr val="FF0000"/>
                </a:solidFill>
              </a:rPr>
              <a:t>TxDoT</a:t>
            </a:r>
            <a:r>
              <a:rPr lang="en-US" dirty="0">
                <a:solidFill>
                  <a:srgbClr val="FF0000"/>
                </a:solidFill>
              </a:rPr>
              <a:t> detail in specs if needed</a:t>
            </a:r>
          </a:p>
        </p:txBody>
      </p:sp>
    </p:spTree>
    <p:extLst>
      <p:ext uri="{BB962C8B-B14F-4D97-AF65-F5344CB8AC3E}">
        <p14:creationId xmlns:p14="http://schemas.microsoft.com/office/powerpoint/2010/main" val="3819800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1509A1-FD9C-459D-9A40-8C6CC822F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276" y="0"/>
            <a:ext cx="492944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89BF6A-0194-4D8F-859F-EB0D426E2CC1}"/>
              </a:ext>
            </a:extLst>
          </p:cNvPr>
          <p:cNvSpPr txBox="1"/>
          <p:nvPr/>
        </p:nvSpPr>
        <p:spPr>
          <a:xfrm>
            <a:off x="7878186" y="717122"/>
            <a:ext cx="285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93F0F08-573C-4A82-85EB-15950860355A}"/>
              </a:ext>
            </a:extLst>
          </p:cNvPr>
          <p:cNvCxnSpPr>
            <a:cxnSpLocks/>
          </p:cNvCxnSpPr>
          <p:nvPr/>
        </p:nvCxnSpPr>
        <p:spPr>
          <a:xfrm>
            <a:off x="7878186" y="977072"/>
            <a:ext cx="142613" cy="674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77C2D70-1922-451B-B72F-18362CF21298}"/>
              </a:ext>
            </a:extLst>
          </p:cNvPr>
          <p:cNvSpPr txBox="1"/>
          <p:nvPr/>
        </p:nvSpPr>
        <p:spPr>
          <a:xfrm>
            <a:off x="4134849" y="594011"/>
            <a:ext cx="2852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75ECA8-D967-4623-8BE9-0695EC03B090}"/>
              </a:ext>
            </a:extLst>
          </p:cNvPr>
          <p:cNvCxnSpPr>
            <a:cxnSpLocks/>
          </p:cNvCxnSpPr>
          <p:nvPr/>
        </p:nvCxnSpPr>
        <p:spPr>
          <a:xfrm>
            <a:off x="4185683" y="807055"/>
            <a:ext cx="142613" cy="674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3E7EEC0-17C3-45A2-9706-EEC336F32E24}"/>
              </a:ext>
            </a:extLst>
          </p:cNvPr>
          <p:cNvSpPr txBox="1"/>
          <p:nvPr/>
        </p:nvSpPr>
        <p:spPr>
          <a:xfrm>
            <a:off x="4134849" y="2381884"/>
            <a:ext cx="2852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18AD70-D8AA-400F-A881-99CC552D5AE9}"/>
              </a:ext>
            </a:extLst>
          </p:cNvPr>
          <p:cNvCxnSpPr>
            <a:cxnSpLocks/>
          </p:cNvCxnSpPr>
          <p:nvPr/>
        </p:nvCxnSpPr>
        <p:spPr>
          <a:xfrm>
            <a:off x="4206155" y="2594386"/>
            <a:ext cx="142613" cy="674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0420FF5-CA07-4EEC-BE75-75EDA77CE779}"/>
              </a:ext>
            </a:extLst>
          </p:cNvPr>
          <p:cNvSpPr txBox="1"/>
          <p:nvPr/>
        </p:nvSpPr>
        <p:spPr>
          <a:xfrm>
            <a:off x="7801325" y="2628105"/>
            <a:ext cx="2852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795EF60-4AAB-4FBA-AAE1-1BE52D934F53}"/>
              </a:ext>
            </a:extLst>
          </p:cNvPr>
          <p:cNvCxnSpPr>
            <a:cxnSpLocks/>
          </p:cNvCxnSpPr>
          <p:nvPr/>
        </p:nvCxnSpPr>
        <p:spPr>
          <a:xfrm>
            <a:off x="7872631" y="2840607"/>
            <a:ext cx="142613" cy="674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0266F9-D394-45C0-820F-9F207A0E66E1}"/>
              </a:ext>
            </a:extLst>
          </p:cNvPr>
          <p:cNvCxnSpPr>
            <a:cxnSpLocks/>
          </p:cNvCxnSpPr>
          <p:nvPr/>
        </p:nvCxnSpPr>
        <p:spPr>
          <a:xfrm>
            <a:off x="7522765" y="1949977"/>
            <a:ext cx="16950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335FDF5-830C-48A2-8BA5-4A88302D7226}"/>
              </a:ext>
            </a:extLst>
          </p:cNvPr>
          <p:cNvSpPr txBox="1"/>
          <p:nvPr/>
        </p:nvSpPr>
        <p:spPr>
          <a:xfrm>
            <a:off x="7644970" y="1860343"/>
            <a:ext cx="788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4:1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744516B-B5DB-4FD6-A9DA-8B84C8BFB801}"/>
              </a:ext>
            </a:extLst>
          </p:cNvPr>
          <p:cNvCxnSpPr>
            <a:cxnSpLocks/>
          </p:cNvCxnSpPr>
          <p:nvPr/>
        </p:nvCxnSpPr>
        <p:spPr>
          <a:xfrm>
            <a:off x="7509117" y="3807091"/>
            <a:ext cx="16950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7AEB399-A180-483E-B8AC-6CAA7E219436}"/>
              </a:ext>
            </a:extLst>
          </p:cNvPr>
          <p:cNvSpPr txBox="1"/>
          <p:nvPr/>
        </p:nvSpPr>
        <p:spPr>
          <a:xfrm>
            <a:off x="7678620" y="3691044"/>
            <a:ext cx="788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4:1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4750C5-0CA1-4320-9FD9-D6B4185743F0}"/>
              </a:ext>
            </a:extLst>
          </p:cNvPr>
          <p:cNvSpPr txBox="1"/>
          <p:nvPr/>
        </p:nvSpPr>
        <p:spPr>
          <a:xfrm>
            <a:off x="473015" y="2348701"/>
            <a:ext cx="3168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8” minimum stabilized subgrade per section 301 and as approved or specified by owner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B65A26-501A-450E-AE14-3CADB7F374DF}"/>
              </a:ext>
            </a:extLst>
          </p:cNvPr>
          <p:cNvCxnSpPr>
            <a:cxnSpLocks/>
          </p:cNvCxnSpPr>
          <p:nvPr/>
        </p:nvCxnSpPr>
        <p:spPr>
          <a:xfrm flipV="1">
            <a:off x="4492663" y="1130647"/>
            <a:ext cx="1478387" cy="1974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14283F3-57B0-4E34-A151-892723F09D7C}"/>
              </a:ext>
            </a:extLst>
          </p:cNvPr>
          <p:cNvCxnSpPr>
            <a:cxnSpLocks/>
          </p:cNvCxnSpPr>
          <p:nvPr/>
        </p:nvCxnSpPr>
        <p:spPr>
          <a:xfrm flipV="1">
            <a:off x="4453591" y="2968690"/>
            <a:ext cx="1427092" cy="1864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87C8446-D3A7-4367-9EE0-8217B4AB676E}"/>
              </a:ext>
            </a:extLst>
          </p:cNvPr>
          <p:cNvCxnSpPr/>
          <p:nvPr/>
        </p:nvCxnSpPr>
        <p:spPr>
          <a:xfrm>
            <a:off x="6205653" y="1136949"/>
            <a:ext cx="1451296" cy="1768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D11419-633D-4272-95E8-14306DF1D9C2}"/>
              </a:ext>
            </a:extLst>
          </p:cNvPr>
          <p:cNvCxnSpPr>
            <a:cxnSpLocks/>
          </p:cNvCxnSpPr>
          <p:nvPr/>
        </p:nvCxnSpPr>
        <p:spPr>
          <a:xfrm>
            <a:off x="5903053" y="2961866"/>
            <a:ext cx="1728132" cy="2345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7A3DDA-D118-497D-8AC9-9E4B7456634D}"/>
              </a:ext>
            </a:extLst>
          </p:cNvPr>
          <p:cNvCxnSpPr>
            <a:cxnSpLocks/>
          </p:cNvCxnSpPr>
          <p:nvPr/>
        </p:nvCxnSpPr>
        <p:spPr>
          <a:xfrm flipV="1">
            <a:off x="2978092" y="1328139"/>
            <a:ext cx="1517971" cy="120522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D3BF42E-2246-4628-8718-1D977DFD66F8}"/>
              </a:ext>
            </a:extLst>
          </p:cNvPr>
          <p:cNvCxnSpPr/>
          <p:nvPr/>
        </p:nvCxnSpPr>
        <p:spPr>
          <a:xfrm>
            <a:off x="3390552" y="3053376"/>
            <a:ext cx="1028784" cy="1221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18D74BE-4FBA-4983-8D84-C0D3BC0B97D4}"/>
              </a:ext>
            </a:extLst>
          </p:cNvPr>
          <p:cNvSpPr txBox="1"/>
          <p:nvPr/>
        </p:nvSpPr>
        <p:spPr>
          <a:xfrm>
            <a:off x="6316936" y="628271"/>
            <a:ext cx="4691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Min.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2025DB-A199-4864-9102-18BCDDE6C353}"/>
              </a:ext>
            </a:extLst>
          </p:cNvPr>
          <p:cNvSpPr txBox="1"/>
          <p:nvPr/>
        </p:nvSpPr>
        <p:spPr>
          <a:xfrm>
            <a:off x="6550723" y="1190697"/>
            <a:ext cx="4691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Min.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A5B40A-474A-4C8E-B87B-519BEF80AD71}"/>
              </a:ext>
            </a:extLst>
          </p:cNvPr>
          <p:cNvSpPr txBox="1"/>
          <p:nvPr/>
        </p:nvSpPr>
        <p:spPr>
          <a:xfrm>
            <a:off x="6328524" y="2474555"/>
            <a:ext cx="4691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Min.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36B221-5E98-4FA7-A664-52A5D22F3E49}"/>
              </a:ext>
            </a:extLst>
          </p:cNvPr>
          <p:cNvSpPr txBox="1"/>
          <p:nvPr/>
        </p:nvSpPr>
        <p:spPr>
          <a:xfrm>
            <a:off x="6328524" y="3031987"/>
            <a:ext cx="4691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Min.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CB60BD5-43FB-4DEB-AE1A-9787222DA723}"/>
              </a:ext>
            </a:extLst>
          </p:cNvPr>
          <p:cNvCxnSpPr/>
          <p:nvPr/>
        </p:nvCxnSpPr>
        <p:spPr>
          <a:xfrm flipV="1">
            <a:off x="4489668" y="1194828"/>
            <a:ext cx="0" cy="1100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43AED6E-3784-4E4A-B243-E59EE56821A7}"/>
              </a:ext>
            </a:extLst>
          </p:cNvPr>
          <p:cNvCxnSpPr/>
          <p:nvPr/>
        </p:nvCxnSpPr>
        <p:spPr>
          <a:xfrm>
            <a:off x="4321637" y="1253551"/>
            <a:ext cx="17442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E035A36-AD80-4938-AD0C-A2C65552B7E3}"/>
              </a:ext>
            </a:extLst>
          </p:cNvPr>
          <p:cNvSpPr txBox="1"/>
          <p:nvPr/>
        </p:nvSpPr>
        <p:spPr>
          <a:xfrm>
            <a:off x="4050940" y="1176652"/>
            <a:ext cx="3244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1’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744ADB-4639-4A9E-BB50-1D838563B239}"/>
              </a:ext>
            </a:extLst>
          </p:cNvPr>
          <p:cNvCxnSpPr/>
          <p:nvPr/>
        </p:nvCxnSpPr>
        <p:spPr>
          <a:xfrm flipV="1">
            <a:off x="4447536" y="3017344"/>
            <a:ext cx="0" cy="1100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C8D7D27-D772-43F0-BB0B-59E3C080ECB3}"/>
              </a:ext>
            </a:extLst>
          </p:cNvPr>
          <p:cNvCxnSpPr/>
          <p:nvPr/>
        </p:nvCxnSpPr>
        <p:spPr>
          <a:xfrm>
            <a:off x="4279505" y="3076067"/>
            <a:ext cx="17442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17300C5-16A3-489A-A541-D44D070A0929}"/>
              </a:ext>
            </a:extLst>
          </p:cNvPr>
          <p:cNvSpPr txBox="1"/>
          <p:nvPr/>
        </p:nvSpPr>
        <p:spPr>
          <a:xfrm>
            <a:off x="4023472" y="2950190"/>
            <a:ext cx="3244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1’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5D3AD5B-82B1-4DA3-B934-822454EEB889}"/>
              </a:ext>
            </a:extLst>
          </p:cNvPr>
          <p:cNvSpPr txBox="1"/>
          <p:nvPr/>
        </p:nvSpPr>
        <p:spPr>
          <a:xfrm>
            <a:off x="7036904" y="5796501"/>
            <a:ext cx="1415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5. See detail 2170 for sidewalks</a:t>
            </a:r>
          </a:p>
        </p:txBody>
      </p:sp>
    </p:spTree>
    <p:extLst>
      <p:ext uri="{BB962C8B-B14F-4D97-AF65-F5344CB8AC3E}">
        <p14:creationId xmlns:p14="http://schemas.microsoft.com/office/powerpoint/2010/main" val="1450926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3B4BDD-2258-45D1-B6FA-4D1CA0F3C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503" y="0"/>
            <a:ext cx="496499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0D9081-7446-4150-9F87-D83E251854D9}"/>
              </a:ext>
            </a:extLst>
          </p:cNvPr>
          <p:cNvSpPr txBox="1"/>
          <p:nvPr/>
        </p:nvSpPr>
        <p:spPr>
          <a:xfrm>
            <a:off x="7878186" y="876148"/>
            <a:ext cx="285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3966A4-4DF9-463F-BF01-EEF644D61B44}"/>
              </a:ext>
            </a:extLst>
          </p:cNvPr>
          <p:cNvCxnSpPr>
            <a:endCxn id="3" idx="2"/>
          </p:cNvCxnSpPr>
          <p:nvPr/>
        </p:nvCxnSpPr>
        <p:spPr>
          <a:xfrm>
            <a:off x="7878186" y="1178043"/>
            <a:ext cx="142613" cy="674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9B9F688-CE99-458D-A6A3-FC8F69BDD410}"/>
              </a:ext>
            </a:extLst>
          </p:cNvPr>
          <p:cNvSpPr txBox="1"/>
          <p:nvPr/>
        </p:nvSpPr>
        <p:spPr>
          <a:xfrm>
            <a:off x="4134849" y="753037"/>
            <a:ext cx="2852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7EC0AD-2B99-4AE5-806B-65BCF0A57838}"/>
              </a:ext>
            </a:extLst>
          </p:cNvPr>
          <p:cNvCxnSpPr>
            <a:cxnSpLocks/>
          </p:cNvCxnSpPr>
          <p:nvPr/>
        </p:nvCxnSpPr>
        <p:spPr>
          <a:xfrm>
            <a:off x="4185683" y="966081"/>
            <a:ext cx="142613" cy="674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B8DA910-51A8-416A-8999-F7B0143D2347}"/>
              </a:ext>
            </a:extLst>
          </p:cNvPr>
          <p:cNvSpPr txBox="1"/>
          <p:nvPr/>
        </p:nvSpPr>
        <p:spPr>
          <a:xfrm>
            <a:off x="4134849" y="2540910"/>
            <a:ext cx="2852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9A466C-B81D-4676-9CC0-3FE390CAF34E}"/>
              </a:ext>
            </a:extLst>
          </p:cNvPr>
          <p:cNvCxnSpPr>
            <a:cxnSpLocks/>
          </p:cNvCxnSpPr>
          <p:nvPr/>
        </p:nvCxnSpPr>
        <p:spPr>
          <a:xfrm>
            <a:off x="4206155" y="2753412"/>
            <a:ext cx="142613" cy="674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BBCBAB3-1C36-4E2F-8B83-EB8AF3C50595}"/>
              </a:ext>
            </a:extLst>
          </p:cNvPr>
          <p:cNvSpPr txBox="1"/>
          <p:nvPr/>
        </p:nvSpPr>
        <p:spPr>
          <a:xfrm>
            <a:off x="7801325" y="2787131"/>
            <a:ext cx="2852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982DF0-D9EF-466C-9286-3C99EB633B14}"/>
              </a:ext>
            </a:extLst>
          </p:cNvPr>
          <p:cNvCxnSpPr>
            <a:cxnSpLocks/>
          </p:cNvCxnSpPr>
          <p:nvPr/>
        </p:nvCxnSpPr>
        <p:spPr>
          <a:xfrm>
            <a:off x="7872631" y="2999633"/>
            <a:ext cx="142613" cy="674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DDBB6D-E78D-4CA6-B3D9-553B53DFE5A2}"/>
              </a:ext>
            </a:extLst>
          </p:cNvPr>
          <p:cNvCxnSpPr>
            <a:cxnSpLocks/>
          </p:cNvCxnSpPr>
          <p:nvPr/>
        </p:nvCxnSpPr>
        <p:spPr>
          <a:xfrm>
            <a:off x="7391481" y="2039629"/>
            <a:ext cx="16950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1EE7161-B371-48D2-86E3-E812EFFE4E3C}"/>
              </a:ext>
            </a:extLst>
          </p:cNvPr>
          <p:cNvSpPr txBox="1"/>
          <p:nvPr/>
        </p:nvSpPr>
        <p:spPr>
          <a:xfrm>
            <a:off x="7528858" y="1936962"/>
            <a:ext cx="788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4:1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E7DCFD-D7F9-412F-9BFA-68CB431B48CF}"/>
              </a:ext>
            </a:extLst>
          </p:cNvPr>
          <p:cNvCxnSpPr>
            <a:cxnSpLocks/>
          </p:cNvCxnSpPr>
          <p:nvPr/>
        </p:nvCxnSpPr>
        <p:spPr>
          <a:xfrm>
            <a:off x="7438013" y="3934312"/>
            <a:ext cx="16950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0112F20-9B01-480A-B479-4EB1DF1EBAD4}"/>
              </a:ext>
            </a:extLst>
          </p:cNvPr>
          <p:cNvSpPr txBox="1"/>
          <p:nvPr/>
        </p:nvSpPr>
        <p:spPr>
          <a:xfrm>
            <a:off x="7607516" y="3818629"/>
            <a:ext cx="788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4:1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2CA261-01D7-489E-B305-69A5279C6C8E}"/>
              </a:ext>
            </a:extLst>
          </p:cNvPr>
          <p:cNvSpPr txBox="1"/>
          <p:nvPr/>
        </p:nvSpPr>
        <p:spPr>
          <a:xfrm>
            <a:off x="473015" y="2507727"/>
            <a:ext cx="3168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8” minimum stabilized subgrade per section 301 and as approved or specified by owner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ABC509-FA98-402E-80F7-766E55CDBCA1}"/>
              </a:ext>
            </a:extLst>
          </p:cNvPr>
          <p:cNvCxnSpPr>
            <a:cxnSpLocks/>
          </p:cNvCxnSpPr>
          <p:nvPr/>
        </p:nvCxnSpPr>
        <p:spPr>
          <a:xfrm flipV="1">
            <a:off x="4461019" y="1349653"/>
            <a:ext cx="1478387" cy="1974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5F6D24-FE97-4EC3-A576-C64EFEBB0C9B}"/>
              </a:ext>
            </a:extLst>
          </p:cNvPr>
          <p:cNvCxnSpPr>
            <a:cxnSpLocks/>
          </p:cNvCxnSpPr>
          <p:nvPr/>
        </p:nvCxnSpPr>
        <p:spPr>
          <a:xfrm flipV="1">
            <a:off x="4453591" y="3127716"/>
            <a:ext cx="1427092" cy="1864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8F706E-BC0C-4241-ACF0-B344134DBE46}"/>
              </a:ext>
            </a:extLst>
          </p:cNvPr>
          <p:cNvCxnSpPr/>
          <p:nvPr/>
        </p:nvCxnSpPr>
        <p:spPr>
          <a:xfrm>
            <a:off x="6179889" y="1346321"/>
            <a:ext cx="1451296" cy="1768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15BF3C-B594-4362-B9BA-689ECCB8ACB9}"/>
              </a:ext>
            </a:extLst>
          </p:cNvPr>
          <p:cNvCxnSpPr>
            <a:cxnSpLocks/>
          </p:cNvCxnSpPr>
          <p:nvPr/>
        </p:nvCxnSpPr>
        <p:spPr>
          <a:xfrm>
            <a:off x="5903053" y="3120892"/>
            <a:ext cx="1728132" cy="2345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745711-60CB-41FB-B228-E3222C1C9D23}"/>
              </a:ext>
            </a:extLst>
          </p:cNvPr>
          <p:cNvCxnSpPr>
            <a:cxnSpLocks/>
          </p:cNvCxnSpPr>
          <p:nvPr/>
        </p:nvCxnSpPr>
        <p:spPr>
          <a:xfrm flipV="1">
            <a:off x="2978092" y="1637032"/>
            <a:ext cx="1543574" cy="105536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CA17172-25B6-4688-BD7E-F6A02D774BEC}"/>
              </a:ext>
            </a:extLst>
          </p:cNvPr>
          <p:cNvCxnSpPr/>
          <p:nvPr/>
        </p:nvCxnSpPr>
        <p:spPr>
          <a:xfrm>
            <a:off x="3390552" y="3212402"/>
            <a:ext cx="1028784" cy="1221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85A68C7-434A-4D2D-ABB0-4243D2BCC01A}"/>
              </a:ext>
            </a:extLst>
          </p:cNvPr>
          <p:cNvSpPr txBox="1"/>
          <p:nvPr/>
        </p:nvSpPr>
        <p:spPr>
          <a:xfrm>
            <a:off x="6413457" y="800273"/>
            <a:ext cx="4691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Min.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A9685F-B4B0-4066-A6A3-F197353F90BA}"/>
              </a:ext>
            </a:extLst>
          </p:cNvPr>
          <p:cNvSpPr txBox="1"/>
          <p:nvPr/>
        </p:nvSpPr>
        <p:spPr>
          <a:xfrm>
            <a:off x="6252596" y="1464014"/>
            <a:ext cx="4691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Min.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5AB886-FCB6-4541-A00C-8CA2748D1978}"/>
              </a:ext>
            </a:extLst>
          </p:cNvPr>
          <p:cNvSpPr txBox="1"/>
          <p:nvPr/>
        </p:nvSpPr>
        <p:spPr>
          <a:xfrm>
            <a:off x="6167233" y="2643070"/>
            <a:ext cx="4691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Min.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F92D48-9C53-4EC1-8EF9-95C74703B8C6}"/>
              </a:ext>
            </a:extLst>
          </p:cNvPr>
          <p:cNvSpPr txBox="1"/>
          <p:nvPr/>
        </p:nvSpPr>
        <p:spPr>
          <a:xfrm>
            <a:off x="6413456" y="3184836"/>
            <a:ext cx="4691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Min.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CB22E1F-52C0-4BF7-808F-A8095B08C663}"/>
              </a:ext>
            </a:extLst>
          </p:cNvPr>
          <p:cNvCxnSpPr/>
          <p:nvPr/>
        </p:nvCxnSpPr>
        <p:spPr>
          <a:xfrm flipV="1">
            <a:off x="4455084" y="1408987"/>
            <a:ext cx="0" cy="1100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3C3EF76-DA6C-4496-95BF-63AFC30B7694}"/>
              </a:ext>
            </a:extLst>
          </p:cNvPr>
          <p:cNvCxnSpPr/>
          <p:nvPr/>
        </p:nvCxnSpPr>
        <p:spPr>
          <a:xfrm>
            <a:off x="4287053" y="1467710"/>
            <a:ext cx="17442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D971588-EC8A-4E58-A884-4EF154AD6C1C}"/>
              </a:ext>
            </a:extLst>
          </p:cNvPr>
          <p:cNvSpPr txBox="1"/>
          <p:nvPr/>
        </p:nvSpPr>
        <p:spPr>
          <a:xfrm>
            <a:off x="4016356" y="1390811"/>
            <a:ext cx="3244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1’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B8E1DD3-3B18-4220-8618-191E8C667235}"/>
              </a:ext>
            </a:extLst>
          </p:cNvPr>
          <p:cNvCxnSpPr/>
          <p:nvPr/>
        </p:nvCxnSpPr>
        <p:spPr>
          <a:xfrm flipV="1">
            <a:off x="4457935" y="3169947"/>
            <a:ext cx="0" cy="1100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F00B0D0-2318-41AD-B9DD-7CA27573B0E5}"/>
              </a:ext>
            </a:extLst>
          </p:cNvPr>
          <p:cNvCxnSpPr/>
          <p:nvPr/>
        </p:nvCxnSpPr>
        <p:spPr>
          <a:xfrm>
            <a:off x="4289904" y="3228670"/>
            <a:ext cx="17442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E8E1F7E-66F6-42F6-9AAF-B1EB49AB9A8E}"/>
              </a:ext>
            </a:extLst>
          </p:cNvPr>
          <p:cNvSpPr txBox="1"/>
          <p:nvPr/>
        </p:nvSpPr>
        <p:spPr>
          <a:xfrm>
            <a:off x="4011768" y="3089291"/>
            <a:ext cx="3244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1’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3FB78D-978C-403A-95E0-E4434B13CAFE}"/>
              </a:ext>
            </a:extLst>
          </p:cNvPr>
          <p:cNvSpPr txBox="1"/>
          <p:nvPr/>
        </p:nvSpPr>
        <p:spPr>
          <a:xfrm>
            <a:off x="7036904" y="5796501"/>
            <a:ext cx="1415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5. See detail 2170 for sidewalks</a:t>
            </a:r>
          </a:p>
        </p:txBody>
      </p:sp>
    </p:spTree>
    <p:extLst>
      <p:ext uri="{BB962C8B-B14F-4D97-AF65-F5344CB8AC3E}">
        <p14:creationId xmlns:p14="http://schemas.microsoft.com/office/powerpoint/2010/main" val="673103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4D020D-FE00-4529-917B-332FA06FF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819" y="0"/>
            <a:ext cx="4910361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50EAEC-C603-4C0C-B78F-BF47277C0AAD}"/>
              </a:ext>
            </a:extLst>
          </p:cNvPr>
          <p:cNvCxnSpPr/>
          <p:nvPr/>
        </p:nvCxnSpPr>
        <p:spPr>
          <a:xfrm>
            <a:off x="5730799" y="3290842"/>
            <a:ext cx="24649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4C3C7CB-1389-45F1-AFF2-0F2EC2B2014B}"/>
              </a:ext>
            </a:extLst>
          </p:cNvPr>
          <p:cNvSpPr txBox="1"/>
          <p:nvPr/>
        </p:nvSpPr>
        <p:spPr>
          <a:xfrm>
            <a:off x="7059956" y="5027486"/>
            <a:ext cx="1405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4. Straight crown or parabolic crown as approved by owner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82C9E-90E8-4EBF-B48A-3025CC7F3475}"/>
              </a:ext>
            </a:extLst>
          </p:cNvPr>
          <p:cNvSpPr txBox="1"/>
          <p:nvPr/>
        </p:nvSpPr>
        <p:spPr>
          <a:xfrm>
            <a:off x="7036904" y="5796501"/>
            <a:ext cx="1415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5. See detail 2170 for sidewalks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BB3BFC-3254-4B1D-8732-6625BF5AA753}"/>
              </a:ext>
            </a:extLst>
          </p:cNvPr>
          <p:cNvSpPr txBox="1"/>
          <p:nvPr/>
        </p:nvSpPr>
        <p:spPr>
          <a:xfrm>
            <a:off x="5496236" y="3484380"/>
            <a:ext cx="4691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Min.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D18CFC-9FAF-44D2-9CC6-C8A9DC198E09}"/>
              </a:ext>
            </a:extLst>
          </p:cNvPr>
          <p:cNvSpPr txBox="1"/>
          <p:nvPr/>
        </p:nvSpPr>
        <p:spPr>
          <a:xfrm>
            <a:off x="5192201" y="1259431"/>
            <a:ext cx="4691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Min.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3AC965-2CFE-48EB-A42F-CD1C39C8C93E}"/>
              </a:ext>
            </a:extLst>
          </p:cNvPr>
          <p:cNvSpPr txBox="1"/>
          <p:nvPr/>
        </p:nvSpPr>
        <p:spPr>
          <a:xfrm>
            <a:off x="4869734" y="1487069"/>
            <a:ext cx="4691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Min.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0D082C-350B-4299-B2FC-237A5A574F1B}"/>
              </a:ext>
            </a:extLst>
          </p:cNvPr>
          <p:cNvSpPr txBox="1"/>
          <p:nvPr/>
        </p:nvSpPr>
        <p:spPr>
          <a:xfrm>
            <a:off x="5181599" y="480328"/>
            <a:ext cx="4691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Min.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B1BDE-E050-4CF3-9AF8-7B054694C4CE}"/>
              </a:ext>
            </a:extLst>
          </p:cNvPr>
          <p:cNvSpPr txBox="1"/>
          <p:nvPr/>
        </p:nvSpPr>
        <p:spPr>
          <a:xfrm>
            <a:off x="7514611" y="588049"/>
            <a:ext cx="285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3FCAB6-E886-414D-840E-EF9C7BBD6993}"/>
              </a:ext>
            </a:extLst>
          </p:cNvPr>
          <p:cNvCxnSpPr>
            <a:cxnSpLocks/>
          </p:cNvCxnSpPr>
          <p:nvPr/>
        </p:nvCxnSpPr>
        <p:spPr>
          <a:xfrm>
            <a:off x="7514611" y="774167"/>
            <a:ext cx="186827" cy="9088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580414B-E1E4-41B8-813A-5D303399D032}"/>
              </a:ext>
            </a:extLst>
          </p:cNvPr>
          <p:cNvSpPr txBox="1"/>
          <p:nvPr/>
        </p:nvSpPr>
        <p:spPr>
          <a:xfrm>
            <a:off x="4727121" y="3440092"/>
            <a:ext cx="2852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A56F77-A09E-4F3B-A5C9-81C249C044A0}"/>
              </a:ext>
            </a:extLst>
          </p:cNvPr>
          <p:cNvCxnSpPr>
            <a:cxnSpLocks/>
          </p:cNvCxnSpPr>
          <p:nvPr/>
        </p:nvCxnSpPr>
        <p:spPr>
          <a:xfrm>
            <a:off x="4836460" y="3670330"/>
            <a:ext cx="142613" cy="674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A15E380-3A5E-4872-A1DB-343E5DE9054D}"/>
              </a:ext>
            </a:extLst>
          </p:cNvPr>
          <p:cNvSpPr txBox="1"/>
          <p:nvPr/>
        </p:nvSpPr>
        <p:spPr>
          <a:xfrm>
            <a:off x="7188518" y="3550827"/>
            <a:ext cx="2852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1B92B4-5D6B-471C-BF3D-22990663005C}"/>
              </a:ext>
            </a:extLst>
          </p:cNvPr>
          <p:cNvCxnSpPr>
            <a:cxnSpLocks/>
          </p:cNvCxnSpPr>
          <p:nvPr/>
        </p:nvCxnSpPr>
        <p:spPr>
          <a:xfrm>
            <a:off x="7259824" y="3763329"/>
            <a:ext cx="142613" cy="674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1342F05-91DB-490A-8121-B6CDA210052B}"/>
              </a:ext>
            </a:extLst>
          </p:cNvPr>
          <p:cNvCxnSpPr>
            <a:cxnSpLocks/>
          </p:cNvCxnSpPr>
          <p:nvPr/>
        </p:nvCxnSpPr>
        <p:spPr>
          <a:xfrm>
            <a:off x="8265955" y="1801331"/>
            <a:ext cx="16950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32A0E66-8184-4DBC-9296-46D98E55F420}"/>
              </a:ext>
            </a:extLst>
          </p:cNvPr>
          <p:cNvSpPr txBox="1"/>
          <p:nvPr/>
        </p:nvSpPr>
        <p:spPr>
          <a:xfrm>
            <a:off x="8057954" y="1826498"/>
            <a:ext cx="788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4:1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598A28-E862-4753-B36A-E3ABCCDF259B}"/>
              </a:ext>
            </a:extLst>
          </p:cNvPr>
          <p:cNvCxnSpPr>
            <a:cxnSpLocks/>
          </p:cNvCxnSpPr>
          <p:nvPr/>
        </p:nvCxnSpPr>
        <p:spPr>
          <a:xfrm>
            <a:off x="7923949" y="4776007"/>
            <a:ext cx="16950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AEAFDB5-7B5D-447B-B321-E56041C846AB}"/>
              </a:ext>
            </a:extLst>
          </p:cNvPr>
          <p:cNvSpPr txBox="1"/>
          <p:nvPr/>
        </p:nvSpPr>
        <p:spPr>
          <a:xfrm>
            <a:off x="7910284" y="4694382"/>
            <a:ext cx="788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4:1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C1C9B0-1353-401F-9D0C-79FD8FE847A4}"/>
              </a:ext>
            </a:extLst>
          </p:cNvPr>
          <p:cNvSpPr txBox="1"/>
          <p:nvPr/>
        </p:nvSpPr>
        <p:spPr>
          <a:xfrm>
            <a:off x="465003" y="2243511"/>
            <a:ext cx="3168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8” minimum stabilized subgrade per section 301 and as approved or specified by owner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8DB9D2C-6042-40EC-9241-32FBD8CEF0B4}"/>
              </a:ext>
            </a:extLst>
          </p:cNvPr>
          <p:cNvCxnSpPr>
            <a:cxnSpLocks/>
          </p:cNvCxnSpPr>
          <p:nvPr/>
        </p:nvCxnSpPr>
        <p:spPr>
          <a:xfrm flipV="1">
            <a:off x="4778849" y="1051167"/>
            <a:ext cx="1317151" cy="1854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A375D24-CB37-44F4-9454-C3BCC797D7C9}"/>
              </a:ext>
            </a:extLst>
          </p:cNvPr>
          <p:cNvCxnSpPr>
            <a:cxnSpLocks/>
          </p:cNvCxnSpPr>
          <p:nvPr/>
        </p:nvCxnSpPr>
        <p:spPr>
          <a:xfrm flipV="1">
            <a:off x="5025326" y="4070079"/>
            <a:ext cx="1047678" cy="1400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9655792-C724-46C1-8E8F-0B8047CDD367}"/>
              </a:ext>
            </a:extLst>
          </p:cNvPr>
          <p:cNvCxnSpPr>
            <a:cxnSpLocks/>
          </p:cNvCxnSpPr>
          <p:nvPr/>
        </p:nvCxnSpPr>
        <p:spPr>
          <a:xfrm>
            <a:off x="6019137" y="1051167"/>
            <a:ext cx="1410864" cy="1737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3F7278C-37C3-436B-97EB-5DB7EC059849}"/>
              </a:ext>
            </a:extLst>
          </p:cNvPr>
          <p:cNvCxnSpPr>
            <a:cxnSpLocks/>
          </p:cNvCxnSpPr>
          <p:nvPr/>
        </p:nvCxnSpPr>
        <p:spPr>
          <a:xfrm>
            <a:off x="6019137" y="4063542"/>
            <a:ext cx="1055767" cy="1352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107479A-E7DB-467E-BA29-4D1C8E717DD4}"/>
              </a:ext>
            </a:extLst>
          </p:cNvPr>
          <p:cNvCxnSpPr>
            <a:cxnSpLocks/>
          </p:cNvCxnSpPr>
          <p:nvPr/>
        </p:nvCxnSpPr>
        <p:spPr>
          <a:xfrm flipV="1">
            <a:off x="2970080" y="1312361"/>
            <a:ext cx="1808769" cy="111581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AF4AC79-5B90-4A2C-A1C4-5EFA01DBD9DA}"/>
              </a:ext>
            </a:extLst>
          </p:cNvPr>
          <p:cNvCxnSpPr>
            <a:cxnSpLocks/>
          </p:cNvCxnSpPr>
          <p:nvPr/>
        </p:nvCxnSpPr>
        <p:spPr>
          <a:xfrm>
            <a:off x="1400961" y="3388638"/>
            <a:ext cx="3617971" cy="82150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EEE8AE0-8A68-48F0-A29E-AE1673298ED4}"/>
              </a:ext>
            </a:extLst>
          </p:cNvPr>
          <p:cNvSpPr txBox="1"/>
          <p:nvPr/>
        </p:nvSpPr>
        <p:spPr>
          <a:xfrm>
            <a:off x="5311660" y="4161582"/>
            <a:ext cx="4691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Min.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50ED560-16CB-4E34-91B6-E695BAD2BB8E}"/>
              </a:ext>
            </a:extLst>
          </p:cNvPr>
          <p:cNvCxnSpPr>
            <a:cxnSpLocks/>
          </p:cNvCxnSpPr>
          <p:nvPr/>
        </p:nvCxnSpPr>
        <p:spPr>
          <a:xfrm flipV="1">
            <a:off x="4780582" y="1084316"/>
            <a:ext cx="0" cy="110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266B0B1-FE28-4C4D-B5FF-7AB24AB80882}"/>
              </a:ext>
            </a:extLst>
          </p:cNvPr>
          <p:cNvCxnSpPr>
            <a:cxnSpLocks/>
          </p:cNvCxnSpPr>
          <p:nvPr/>
        </p:nvCxnSpPr>
        <p:spPr>
          <a:xfrm>
            <a:off x="4612551" y="1143039"/>
            <a:ext cx="17442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6EF1EA9-B80D-46C8-A464-49B5174CB431}"/>
              </a:ext>
            </a:extLst>
          </p:cNvPr>
          <p:cNvSpPr txBox="1"/>
          <p:nvPr/>
        </p:nvSpPr>
        <p:spPr>
          <a:xfrm>
            <a:off x="4390307" y="1028265"/>
            <a:ext cx="3244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1’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9D82CDB-4632-48C1-BD6C-F9841ED710DD}"/>
              </a:ext>
            </a:extLst>
          </p:cNvPr>
          <p:cNvCxnSpPr>
            <a:cxnSpLocks/>
          </p:cNvCxnSpPr>
          <p:nvPr/>
        </p:nvCxnSpPr>
        <p:spPr>
          <a:xfrm flipV="1">
            <a:off x="5034842" y="4069557"/>
            <a:ext cx="0" cy="110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0A5AA55-35AC-4BA3-A657-171D8EE99217}"/>
              </a:ext>
            </a:extLst>
          </p:cNvPr>
          <p:cNvCxnSpPr>
            <a:cxnSpLocks/>
          </p:cNvCxnSpPr>
          <p:nvPr/>
        </p:nvCxnSpPr>
        <p:spPr>
          <a:xfrm>
            <a:off x="4866811" y="4128280"/>
            <a:ext cx="17442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BCA458F-63A2-4911-A56F-0E97961AC652}"/>
              </a:ext>
            </a:extLst>
          </p:cNvPr>
          <p:cNvSpPr txBox="1"/>
          <p:nvPr/>
        </p:nvSpPr>
        <p:spPr>
          <a:xfrm>
            <a:off x="4673199" y="3963919"/>
            <a:ext cx="3244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1’</a:t>
            </a:r>
          </a:p>
        </p:txBody>
      </p:sp>
    </p:spTree>
    <p:extLst>
      <p:ext uri="{BB962C8B-B14F-4D97-AF65-F5344CB8AC3E}">
        <p14:creationId xmlns:p14="http://schemas.microsoft.com/office/powerpoint/2010/main" val="191055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EA891-97C6-416C-A379-1BAD91E15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00" y="2766218"/>
            <a:ext cx="6451600" cy="1325563"/>
          </a:xfrm>
        </p:spPr>
        <p:txBody>
          <a:bodyPr/>
          <a:lstStyle/>
          <a:p>
            <a:r>
              <a:rPr lang="en-US" b="1" dirty="0"/>
              <a:t>Welcome and Introductions</a:t>
            </a:r>
          </a:p>
        </p:txBody>
      </p:sp>
    </p:spTree>
    <p:extLst>
      <p:ext uri="{BB962C8B-B14F-4D97-AF65-F5344CB8AC3E}">
        <p14:creationId xmlns:p14="http://schemas.microsoft.com/office/powerpoint/2010/main" val="958149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5B54D8-9EBA-412E-96C0-3CF84A9FC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760" y="0"/>
            <a:ext cx="4930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56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EECA60-2AE7-405C-976B-443F9DAFA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002" y="0"/>
            <a:ext cx="50859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1B4CE3-C9E2-4042-B51A-760A4984F6FE}"/>
              </a:ext>
            </a:extLst>
          </p:cNvPr>
          <p:cNvSpPr txBox="1"/>
          <p:nvPr/>
        </p:nvSpPr>
        <p:spPr>
          <a:xfrm>
            <a:off x="8985779" y="1393825"/>
            <a:ext cx="2853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reference TxDOT PED-18</a:t>
            </a:r>
          </a:p>
          <a:p>
            <a:r>
              <a:rPr lang="en-US" u="sng" dirty="0">
                <a:hlinkClick r:id="rId3"/>
              </a:rPr>
              <a:t>https://www.dot.state.tx.us/insdtdot/orgchart/cmd/cserve/standard/rdwylse.htm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4901258-BD95-4956-8168-EE52F69102B6}"/>
              </a:ext>
            </a:extLst>
          </p:cNvPr>
          <p:cNvCxnSpPr/>
          <p:nvPr/>
        </p:nvCxnSpPr>
        <p:spPr>
          <a:xfrm>
            <a:off x="3341511" y="237067"/>
            <a:ext cx="6028267" cy="61637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B61E94-3614-4C2A-BD62-994D1504A815}"/>
              </a:ext>
            </a:extLst>
          </p:cNvPr>
          <p:cNvCxnSpPr>
            <a:cxnSpLocks/>
          </p:cNvCxnSpPr>
          <p:nvPr/>
        </p:nvCxnSpPr>
        <p:spPr>
          <a:xfrm flipH="1">
            <a:off x="3127022" y="237067"/>
            <a:ext cx="5723466" cy="6400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373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48E668-5AD4-4155-A125-91FB2DE3D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233" y="0"/>
            <a:ext cx="508953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20C53A-9101-4310-8416-D568B051876B}"/>
              </a:ext>
            </a:extLst>
          </p:cNvPr>
          <p:cNvSpPr txBox="1"/>
          <p:nvPr/>
        </p:nvSpPr>
        <p:spPr>
          <a:xfrm>
            <a:off x="9087556" y="2291644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Update and remove 2125A or update to reference other detail</a:t>
            </a:r>
          </a:p>
        </p:txBody>
      </p:sp>
    </p:spTree>
    <p:extLst>
      <p:ext uri="{BB962C8B-B14F-4D97-AF65-F5344CB8AC3E}">
        <p14:creationId xmlns:p14="http://schemas.microsoft.com/office/powerpoint/2010/main" val="3681887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0B2512-0074-4073-80AF-B618458E6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641" y="0"/>
            <a:ext cx="4944717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F4D6C1-A21E-43E7-9753-F26366D4CC70}"/>
              </a:ext>
            </a:extLst>
          </p:cNvPr>
          <p:cNvCxnSpPr>
            <a:cxnSpLocks/>
          </p:cNvCxnSpPr>
          <p:nvPr/>
        </p:nvCxnSpPr>
        <p:spPr>
          <a:xfrm>
            <a:off x="6096000" y="573932"/>
            <a:ext cx="0" cy="10992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CED04C1-2616-4DA7-BB38-7E68666CC677}"/>
              </a:ext>
            </a:extLst>
          </p:cNvPr>
          <p:cNvSpPr txBox="1"/>
          <p:nvPr/>
        </p:nvSpPr>
        <p:spPr>
          <a:xfrm rot="16200000">
            <a:off x="5544766" y="831875"/>
            <a:ext cx="885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6’ min.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AE1C9F-D210-4D98-BC6B-49D4E5E44986}"/>
              </a:ext>
            </a:extLst>
          </p:cNvPr>
          <p:cNvSpPr txBox="1"/>
          <p:nvPr/>
        </p:nvSpPr>
        <p:spPr>
          <a:xfrm>
            <a:off x="5215100" y="5716621"/>
            <a:ext cx="1913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as specified by owner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5648C7-0E15-4BF3-AA8E-6B346521424D}"/>
              </a:ext>
            </a:extLst>
          </p:cNvPr>
          <p:cNvSpPr txBox="1"/>
          <p:nvPr/>
        </p:nvSpPr>
        <p:spPr>
          <a:xfrm>
            <a:off x="8568358" y="3850640"/>
            <a:ext cx="2465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Move arrows to outside lines or change to “B. to B.”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68B4D0-6707-4308-A7B2-781CD48CD8D6}"/>
              </a:ext>
            </a:extLst>
          </p:cNvPr>
          <p:cNvCxnSpPr>
            <a:endCxn id="3" idx="1"/>
          </p:cNvCxnSpPr>
          <p:nvPr/>
        </p:nvCxnSpPr>
        <p:spPr>
          <a:xfrm flipV="1">
            <a:off x="6797040" y="4081473"/>
            <a:ext cx="1771318" cy="8867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16FDEA3-B85B-421E-A9E8-CA77AF498711}"/>
              </a:ext>
            </a:extLst>
          </p:cNvPr>
          <p:cNvSpPr txBox="1"/>
          <p:nvPr/>
        </p:nvSpPr>
        <p:spPr>
          <a:xfrm>
            <a:off x="8720758" y="4737407"/>
            <a:ext cx="1886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Move arrows to inside lines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0935DE-D858-4142-AAB2-7F4A04A72FB8}"/>
              </a:ext>
            </a:extLst>
          </p:cNvPr>
          <p:cNvCxnSpPr>
            <a:endCxn id="11" idx="1"/>
          </p:cNvCxnSpPr>
          <p:nvPr/>
        </p:nvCxnSpPr>
        <p:spPr>
          <a:xfrm>
            <a:off x="8432800" y="4737407"/>
            <a:ext cx="287958" cy="138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330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4C77D1-1C64-4A05-81D2-030BC31E6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505" y="0"/>
            <a:ext cx="495898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0EAA2F-6571-47E4-9A55-457C16FDCE86}"/>
              </a:ext>
            </a:extLst>
          </p:cNvPr>
          <p:cNvSpPr txBox="1"/>
          <p:nvPr/>
        </p:nvSpPr>
        <p:spPr>
          <a:xfrm>
            <a:off x="3540869" y="2655651"/>
            <a:ext cx="127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Low profile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D7D192-82F7-4D52-9A90-885AECE7F5CB}"/>
              </a:ext>
            </a:extLst>
          </p:cNvPr>
          <p:cNvSpPr txBox="1"/>
          <p:nvPr/>
        </p:nvSpPr>
        <p:spPr>
          <a:xfrm>
            <a:off x="7091464" y="5214025"/>
            <a:ext cx="1381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As specified by owner</a:t>
            </a:r>
          </a:p>
        </p:txBody>
      </p:sp>
    </p:spTree>
    <p:extLst>
      <p:ext uri="{BB962C8B-B14F-4D97-AF65-F5344CB8AC3E}">
        <p14:creationId xmlns:p14="http://schemas.microsoft.com/office/powerpoint/2010/main" val="1107831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4834EB-3533-484B-9558-2586585B4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48809" y="-943272"/>
            <a:ext cx="6294381" cy="87445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36585F-5472-4146-81F2-38D31845F404}"/>
              </a:ext>
            </a:extLst>
          </p:cNvPr>
          <p:cNvSpPr txBox="1"/>
          <p:nvPr/>
        </p:nvSpPr>
        <p:spPr>
          <a:xfrm>
            <a:off x="10554511" y="4309353"/>
            <a:ext cx="1225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Show doweling as option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51BCC6-2557-4B51-B903-3473421E017D}"/>
              </a:ext>
            </a:extLst>
          </p:cNvPr>
          <p:cNvSpPr txBox="1"/>
          <p:nvPr/>
        </p:nvSpPr>
        <p:spPr>
          <a:xfrm>
            <a:off x="3183468" y="5850467"/>
            <a:ext cx="124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Residential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A479CC-174B-4772-8F02-E6EB7DE27D94}"/>
              </a:ext>
            </a:extLst>
          </p:cNvPr>
          <p:cNvSpPr txBox="1"/>
          <p:nvPr/>
        </p:nvSpPr>
        <p:spPr>
          <a:xfrm>
            <a:off x="10645422" y="1286933"/>
            <a:ext cx="12982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Update 2150, 2155, 2160 and to include residential, commercial and alley approach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F45C71-84A4-4967-A4B2-139CC518DD51}"/>
              </a:ext>
            </a:extLst>
          </p:cNvPr>
          <p:cNvSpPr txBox="1"/>
          <p:nvPr/>
        </p:nvSpPr>
        <p:spPr>
          <a:xfrm>
            <a:off x="632178" y="3228622"/>
            <a:ext cx="1091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Eliminate keyway joint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3AE816-05E0-4302-BAA3-CEB71D8CAAE3}"/>
              </a:ext>
            </a:extLst>
          </p:cNvPr>
          <p:cNvCxnSpPr/>
          <p:nvPr/>
        </p:nvCxnSpPr>
        <p:spPr>
          <a:xfrm>
            <a:off x="1419225" y="281809"/>
            <a:ext cx="10163175" cy="64237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24D26D-6867-48E4-B00A-656F6011CA3D}"/>
              </a:ext>
            </a:extLst>
          </p:cNvPr>
          <p:cNvCxnSpPr>
            <a:cxnSpLocks/>
          </p:cNvCxnSpPr>
          <p:nvPr/>
        </p:nvCxnSpPr>
        <p:spPr>
          <a:xfrm flipV="1">
            <a:off x="1333500" y="281809"/>
            <a:ext cx="9591675" cy="60523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0B49C17-3BA2-40FD-80E7-C092644FC5A1}"/>
              </a:ext>
            </a:extLst>
          </p:cNvPr>
          <p:cNvSpPr txBox="1"/>
          <p:nvPr/>
        </p:nvSpPr>
        <p:spPr>
          <a:xfrm>
            <a:off x="137173" y="523875"/>
            <a:ext cx="15865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Use Arlington Drawings for residential driveway approaches </a:t>
            </a:r>
          </a:p>
        </p:txBody>
      </p:sp>
    </p:spTree>
    <p:extLst>
      <p:ext uri="{BB962C8B-B14F-4D97-AF65-F5344CB8AC3E}">
        <p14:creationId xmlns:p14="http://schemas.microsoft.com/office/powerpoint/2010/main" val="896694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FECC67-976F-4191-8058-22A834460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64847" y="-802409"/>
            <a:ext cx="6062307" cy="84628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A5FC86-E670-46CA-9AAB-DCCA8FAC1B61}"/>
              </a:ext>
            </a:extLst>
          </p:cNvPr>
          <p:cNvSpPr txBox="1"/>
          <p:nvPr/>
        </p:nvSpPr>
        <p:spPr>
          <a:xfrm>
            <a:off x="3208868" y="5765801"/>
            <a:ext cx="1278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Residential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6A5969-5C96-4854-94B1-81A4BDC75FC3}"/>
              </a:ext>
            </a:extLst>
          </p:cNvPr>
          <p:cNvSpPr txBox="1"/>
          <p:nvPr/>
        </p:nvSpPr>
        <p:spPr>
          <a:xfrm>
            <a:off x="10645422" y="1286933"/>
            <a:ext cx="12982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Update 2150, 2155, 2160 and to include residential, commercial and alley approach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1DDE16-F94F-4DFF-9A39-FE67F9058443}"/>
              </a:ext>
            </a:extLst>
          </p:cNvPr>
          <p:cNvCxnSpPr/>
          <p:nvPr/>
        </p:nvCxnSpPr>
        <p:spPr>
          <a:xfrm>
            <a:off x="1419225" y="281809"/>
            <a:ext cx="10163175" cy="64237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E71F18-49D1-4D52-A678-3790AA932D6E}"/>
              </a:ext>
            </a:extLst>
          </p:cNvPr>
          <p:cNvCxnSpPr>
            <a:cxnSpLocks/>
          </p:cNvCxnSpPr>
          <p:nvPr/>
        </p:nvCxnSpPr>
        <p:spPr>
          <a:xfrm flipV="1">
            <a:off x="1333500" y="281809"/>
            <a:ext cx="9591675" cy="60523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2AAEFB2-B817-4C10-B04E-1BF3CCB710B3}"/>
              </a:ext>
            </a:extLst>
          </p:cNvPr>
          <p:cNvSpPr txBox="1"/>
          <p:nvPr/>
        </p:nvSpPr>
        <p:spPr>
          <a:xfrm>
            <a:off x="137173" y="523875"/>
            <a:ext cx="15865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Use Arlington Drawings for residential driveway approaches </a:t>
            </a:r>
          </a:p>
        </p:txBody>
      </p:sp>
    </p:spTree>
    <p:extLst>
      <p:ext uri="{BB962C8B-B14F-4D97-AF65-F5344CB8AC3E}">
        <p14:creationId xmlns:p14="http://schemas.microsoft.com/office/powerpoint/2010/main" val="1390947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911A3D-1FF7-49C3-8ACD-26C52C28D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560" y="-97276"/>
            <a:ext cx="5062667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313F9BB-AD58-4290-8B50-68CB1F8A9A16}"/>
              </a:ext>
            </a:extLst>
          </p:cNvPr>
          <p:cNvCxnSpPr/>
          <p:nvPr/>
        </p:nvCxnSpPr>
        <p:spPr>
          <a:xfrm>
            <a:off x="3589020" y="2316480"/>
            <a:ext cx="0" cy="120396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E10E234-112A-46AA-8834-1F1078BC846A}"/>
              </a:ext>
            </a:extLst>
          </p:cNvPr>
          <p:cNvSpPr txBox="1"/>
          <p:nvPr/>
        </p:nvSpPr>
        <p:spPr>
          <a:xfrm>
            <a:off x="3870960" y="266700"/>
            <a:ext cx="382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Add cross section view like 2150A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E2C831-6CC9-404A-B8B0-B0B4642BED43}"/>
              </a:ext>
            </a:extLst>
          </p:cNvPr>
          <p:cNvSpPr txBox="1"/>
          <p:nvPr/>
        </p:nvSpPr>
        <p:spPr>
          <a:xfrm>
            <a:off x="3208868" y="5765801"/>
            <a:ext cx="1278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Residential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C97651-AA3E-4FE0-A659-6BC811360359}"/>
              </a:ext>
            </a:extLst>
          </p:cNvPr>
          <p:cNvSpPr txBox="1"/>
          <p:nvPr/>
        </p:nvSpPr>
        <p:spPr>
          <a:xfrm>
            <a:off x="10645422" y="1286933"/>
            <a:ext cx="12982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Update 2150, 2155, 2160 and to include residential, commercial and alley approach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B8EE5A-96DE-4430-8260-5343E7903A05}"/>
              </a:ext>
            </a:extLst>
          </p:cNvPr>
          <p:cNvSpPr txBox="1"/>
          <p:nvPr/>
        </p:nvSpPr>
        <p:spPr>
          <a:xfrm>
            <a:off x="8128001" y="3883377"/>
            <a:ext cx="1557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3600 PSI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C9E6ED-BB1F-4BC1-940C-398CE5A27263}"/>
              </a:ext>
            </a:extLst>
          </p:cNvPr>
          <p:cNvCxnSpPr/>
          <p:nvPr/>
        </p:nvCxnSpPr>
        <p:spPr>
          <a:xfrm>
            <a:off x="1419225" y="281809"/>
            <a:ext cx="10163175" cy="64237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BFCA6F-34BD-4E93-B4BC-17FFE4E069B9}"/>
              </a:ext>
            </a:extLst>
          </p:cNvPr>
          <p:cNvCxnSpPr>
            <a:cxnSpLocks/>
          </p:cNvCxnSpPr>
          <p:nvPr/>
        </p:nvCxnSpPr>
        <p:spPr>
          <a:xfrm flipV="1">
            <a:off x="1333500" y="281809"/>
            <a:ext cx="9591675" cy="60523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7E28416-4423-4A57-9495-99847A1FF8B7}"/>
              </a:ext>
            </a:extLst>
          </p:cNvPr>
          <p:cNvSpPr txBox="1"/>
          <p:nvPr/>
        </p:nvSpPr>
        <p:spPr>
          <a:xfrm>
            <a:off x="137173" y="523875"/>
            <a:ext cx="15865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Use Arlington Drawings for residential driveway approaches </a:t>
            </a:r>
          </a:p>
        </p:txBody>
      </p:sp>
    </p:spTree>
    <p:extLst>
      <p:ext uri="{BB962C8B-B14F-4D97-AF65-F5344CB8AC3E}">
        <p14:creationId xmlns:p14="http://schemas.microsoft.com/office/powerpoint/2010/main" val="54924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F9F644-32E7-4EF8-8705-3D7E304E0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23812"/>
            <a:ext cx="9896475" cy="6810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60AD9F-DA21-4053-A0CD-89D08E0976C1}"/>
              </a:ext>
            </a:extLst>
          </p:cNvPr>
          <p:cNvSpPr txBox="1"/>
          <p:nvPr/>
        </p:nvSpPr>
        <p:spPr>
          <a:xfrm>
            <a:off x="70499" y="1714499"/>
            <a:ext cx="14916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Use Arlington Drawings for residential driveway approaches </a:t>
            </a:r>
          </a:p>
        </p:txBody>
      </p:sp>
    </p:spTree>
    <p:extLst>
      <p:ext uri="{BB962C8B-B14F-4D97-AF65-F5344CB8AC3E}">
        <p14:creationId xmlns:p14="http://schemas.microsoft.com/office/powerpoint/2010/main" val="4068285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B5CB00-5214-4523-AFC4-642AF44A8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142875"/>
            <a:ext cx="9915525" cy="65722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0DB466-AA9B-4761-8EE6-1E78A11C8704}"/>
              </a:ext>
            </a:extLst>
          </p:cNvPr>
          <p:cNvSpPr txBox="1"/>
          <p:nvPr/>
        </p:nvSpPr>
        <p:spPr>
          <a:xfrm>
            <a:off x="70499" y="1714499"/>
            <a:ext cx="14916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Use Arlington Drawings for residential driveway approaches </a:t>
            </a:r>
          </a:p>
        </p:txBody>
      </p:sp>
    </p:spTree>
    <p:extLst>
      <p:ext uri="{BB962C8B-B14F-4D97-AF65-F5344CB8AC3E}">
        <p14:creationId xmlns:p14="http://schemas.microsoft.com/office/powerpoint/2010/main" val="1946285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5D6C4-0E5A-4C5D-874D-74EC5304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609" y="2766218"/>
            <a:ext cx="4592782" cy="1325563"/>
          </a:xfrm>
        </p:spPr>
        <p:txBody>
          <a:bodyPr/>
          <a:lstStyle/>
          <a:p>
            <a:r>
              <a:rPr lang="en-US" b="1" dirty="0"/>
              <a:t>Meeting Summary</a:t>
            </a:r>
          </a:p>
        </p:txBody>
      </p:sp>
    </p:spTree>
    <p:extLst>
      <p:ext uri="{BB962C8B-B14F-4D97-AF65-F5344CB8AC3E}">
        <p14:creationId xmlns:p14="http://schemas.microsoft.com/office/powerpoint/2010/main" val="3847962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9E5D39-1BE2-420C-A59B-4478CFB93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176212"/>
            <a:ext cx="9925050" cy="6505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82A612-6CF3-4C6A-B239-B1C270AC864B}"/>
              </a:ext>
            </a:extLst>
          </p:cNvPr>
          <p:cNvSpPr txBox="1"/>
          <p:nvPr/>
        </p:nvSpPr>
        <p:spPr>
          <a:xfrm>
            <a:off x="70499" y="1714499"/>
            <a:ext cx="14916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Use Arlington Drawings for residential driveway approaches </a:t>
            </a:r>
          </a:p>
        </p:txBody>
      </p:sp>
    </p:spTree>
    <p:extLst>
      <p:ext uri="{BB962C8B-B14F-4D97-AF65-F5344CB8AC3E}">
        <p14:creationId xmlns:p14="http://schemas.microsoft.com/office/powerpoint/2010/main" val="1997355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EC3740-46DC-4072-8881-0B5EC125C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502" y="0"/>
            <a:ext cx="516099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AA211E-DBCE-47B5-9C36-DADE9899B52E}"/>
              </a:ext>
            </a:extLst>
          </p:cNvPr>
          <p:cNvSpPr txBox="1"/>
          <p:nvPr/>
        </p:nvSpPr>
        <p:spPr>
          <a:xfrm>
            <a:off x="70499" y="1714499"/>
            <a:ext cx="14916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Use Carrollton Drawings for commercial driveway approaches </a:t>
            </a:r>
          </a:p>
        </p:txBody>
      </p:sp>
    </p:spTree>
    <p:extLst>
      <p:ext uri="{BB962C8B-B14F-4D97-AF65-F5344CB8AC3E}">
        <p14:creationId xmlns:p14="http://schemas.microsoft.com/office/powerpoint/2010/main" val="617577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AD35AF-4AF6-4940-AFA1-4AE16553D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238" y="0"/>
            <a:ext cx="511752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F4C2D5-AC30-4833-9EEF-268B810662D2}"/>
              </a:ext>
            </a:extLst>
          </p:cNvPr>
          <p:cNvSpPr txBox="1"/>
          <p:nvPr/>
        </p:nvSpPr>
        <p:spPr>
          <a:xfrm>
            <a:off x="70499" y="1714499"/>
            <a:ext cx="14916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Use Carrollton Drawings for commercial driveway approaches </a:t>
            </a:r>
          </a:p>
        </p:txBody>
      </p:sp>
    </p:spTree>
    <p:extLst>
      <p:ext uri="{BB962C8B-B14F-4D97-AF65-F5344CB8AC3E}">
        <p14:creationId xmlns:p14="http://schemas.microsoft.com/office/powerpoint/2010/main" val="2035838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C24C39-79B3-4CE5-B801-A63EEE074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896" y="0"/>
            <a:ext cx="492220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B80B03-D721-4581-8235-C63892065F56}"/>
              </a:ext>
            </a:extLst>
          </p:cNvPr>
          <p:cNvSpPr txBox="1"/>
          <p:nvPr/>
        </p:nvSpPr>
        <p:spPr>
          <a:xfrm>
            <a:off x="2286001" y="6211669"/>
            <a:ext cx="159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Commercial Driveway</a:t>
            </a:r>
            <a:r>
              <a:rPr lang="en-US" dirty="0"/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E77AD6-5385-41BA-923B-4E46D98C0444}"/>
              </a:ext>
            </a:extLst>
          </p:cNvPr>
          <p:cNvCxnSpPr/>
          <p:nvPr/>
        </p:nvCxnSpPr>
        <p:spPr>
          <a:xfrm>
            <a:off x="4174067" y="6434667"/>
            <a:ext cx="55033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2334B23-D406-4668-8B12-60854B4F3415}"/>
              </a:ext>
            </a:extLst>
          </p:cNvPr>
          <p:cNvSpPr txBox="1"/>
          <p:nvPr/>
        </p:nvSpPr>
        <p:spPr>
          <a:xfrm>
            <a:off x="8017932" y="1947333"/>
            <a:ext cx="1888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#4 Bars on 18” CTRS?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4111F-9352-417D-B599-DE59401F9A37}"/>
              </a:ext>
            </a:extLst>
          </p:cNvPr>
          <p:cNvSpPr txBox="1"/>
          <p:nvPr/>
        </p:nvSpPr>
        <p:spPr>
          <a:xfrm>
            <a:off x="10645422" y="1286933"/>
            <a:ext cx="12982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Update 2150, 2155, 2160 and to include residential, commercial and alley approach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F88BDD-3CAF-4C32-89C8-AFD09A1C8F85}"/>
              </a:ext>
            </a:extLst>
          </p:cNvPr>
          <p:cNvSpPr txBox="1"/>
          <p:nvPr/>
        </p:nvSpPr>
        <p:spPr>
          <a:xfrm>
            <a:off x="8771467" y="4492978"/>
            <a:ext cx="257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Over 12% grade break is not recommended?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82727D-63BC-48D3-A812-23A14B739EAB}"/>
              </a:ext>
            </a:extLst>
          </p:cNvPr>
          <p:cNvCxnSpPr/>
          <p:nvPr/>
        </p:nvCxnSpPr>
        <p:spPr>
          <a:xfrm>
            <a:off x="1419225" y="281809"/>
            <a:ext cx="10163175" cy="64237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CF7B53-F542-424F-A66F-C4602992BE70}"/>
              </a:ext>
            </a:extLst>
          </p:cNvPr>
          <p:cNvCxnSpPr>
            <a:cxnSpLocks/>
          </p:cNvCxnSpPr>
          <p:nvPr/>
        </p:nvCxnSpPr>
        <p:spPr>
          <a:xfrm flipV="1">
            <a:off x="1333500" y="281809"/>
            <a:ext cx="9591675" cy="60523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03FD9D-F7B5-4853-8F0E-D8DE589F592E}"/>
              </a:ext>
            </a:extLst>
          </p:cNvPr>
          <p:cNvSpPr txBox="1"/>
          <p:nvPr/>
        </p:nvSpPr>
        <p:spPr>
          <a:xfrm>
            <a:off x="137173" y="523875"/>
            <a:ext cx="1586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Use Coppell Drawings for Alley driveway approaches </a:t>
            </a:r>
          </a:p>
        </p:txBody>
      </p:sp>
    </p:spTree>
    <p:extLst>
      <p:ext uri="{BB962C8B-B14F-4D97-AF65-F5344CB8AC3E}">
        <p14:creationId xmlns:p14="http://schemas.microsoft.com/office/powerpoint/2010/main" val="18709302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CB4188-3E39-4181-B092-BA4582BA0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62" y="0"/>
            <a:ext cx="1054132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76FF50-A671-4C01-925A-05253FB288A8}"/>
              </a:ext>
            </a:extLst>
          </p:cNvPr>
          <p:cNvSpPr txBox="1"/>
          <p:nvPr/>
        </p:nvSpPr>
        <p:spPr>
          <a:xfrm>
            <a:off x="10744687" y="295274"/>
            <a:ext cx="1491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Use Coppell Drawings for Alley approaches </a:t>
            </a:r>
          </a:p>
        </p:txBody>
      </p:sp>
    </p:spTree>
    <p:extLst>
      <p:ext uri="{BB962C8B-B14F-4D97-AF65-F5344CB8AC3E}">
        <p14:creationId xmlns:p14="http://schemas.microsoft.com/office/powerpoint/2010/main" val="38576273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17A856-E0F0-4105-9658-7D6AF1719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"/>
            <a:ext cx="1049230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D776E1-C8B5-4711-9CD4-C98ECFD1E30B}"/>
              </a:ext>
            </a:extLst>
          </p:cNvPr>
          <p:cNvSpPr txBox="1"/>
          <p:nvPr/>
        </p:nvSpPr>
        <p:spPr>
          <a:xfrm>
            <a:off x="10492303" y="419099"/>
            <a:ext cx="1491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Use Coppell Drawings for Alley approaches </a:t>
            </a:r>
          </a:p>
        </p:txBody>
      </p:sp>
    </p:spTree>
    <p:extLst>
      <p:ext uri="{BB962C8B-B14F-4D97-AF65-F5344CB8AC3E}">
        <p14:creationId xmlns:p14="http://schemas.microsoft.com/office/powerpoint/2010/main" val="5914766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984586-46B8-47CE-B646-BEBC9114E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56" y="0"/>
            <a:ext cx="1054003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8E0FA8-AF41-4394-B7D3-8055CDFDDFB3}"/>
              </a:ext>
            </a:extLst>
          </p:cNvPr>
          <p:cNvSpPr txBox="1"/>
          <p:nvPr/>
        </p:nvSpPr>
        <p:spPr>
          <a:xfrm>
            <a:off x="10744687" y="295274"/>
            <a:ext cx="1491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Use Coppell Drawings for Alley approaches </a:t>
            </a:r>
          </a:p>
        </p:txBody>
      </p:sp>
    </p:spTree>
    <p:extLst>
      <p:ext uri="{BB962C8B-B14F-4D97-AF65-F5344CB8AC3E}">
        <p14:creationId xmlns:p14="http://schemas.microsoft.com/office/powerpoint/2010/main" val="35692143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23BE2B-CBA6-48AA-937F-7E22BC794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93" y="0"/>
            <a:ext cx="1045649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09C4DD-54EB-4D68-85AD-D4DE70BC84B5}"/>
              </a:ext>
            </a:extLst>
          </p:cNvPr>
          <p:cNvSpPr txBox="1"/>
          <p:nvPr/>
        </p:nvSpPr>
        <p:spPr>
          <a:xfrm>
            <a:off x="10744687" y="295274"/>
            <a:ext cx="1491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Use Coppell Drawings for Alley approaches </a:t>
            </a:r>
          </a:p>
        </p:txBody>
      </p:sp>
    </p:spTree>
    <p:extLst>
      <p:ext uri="{BB962C8B-B14F-4D97-AF65-F5344CB8AC3E}">
        <p14:creationId xmlns:p14="http://schemas.microsoft.com/office/powerpoint/2010/main" val="23768055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FC9A5-495D-4C90-AD1F-70DCA06C2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237" y="0"/>
            <a:ext cx="491752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BC53D0-22BE-407E-89E4-BC6E5E10EAAD}"/>
              </a:ext>
            </a:extLst>
          </p:cNvPr>
          <p:cNvSpPr txBox="1"/>
          <p:nvPr/>
        </p:nvSpPr>
        <p:spPr>
          <a:xfrm>
            <a:off x="7415996" y="5867400"/>
            <a:ext cx="788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Class C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BDF4C2-DC28-4F7B-B506-493F04F7FC54}"/>
              </a:ext>
            </a:extLst>
          </p:cNvPr>
          <p:cNvCxnSpPr/>
          <p:nvPr/>
        </p:nvCxnSpPr>
        <p:spPr>
          <a:xfrm>
            <a:off x="5494867" y="5825065"/>
            <a:ext cx="1981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EF89DE3-E8FE-4DC7-BBB2-59E6CC3007C3}"/>
              </a:ext>
            </a:extLst>
          </p:cNvPr>
          <p:cNvSpPr txBox="1"/>
          <p:nvPr/>
        </p:nvSpPr>
        <p:spPr>
          <a:xfrm>
            <a:off x="7487964" y="5661164"/>
            <a:ext cx="1845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2% max.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35D302-DC34-4C05-BF5E-11A3747C07D0}"/>
              </a:ext>
            </a:extLst>
          </p:cNvPr>
          <p:cNvCxnSpPr/>
          <p:nvPr/>
        </p:nvCxnSpPr>
        <p:spPr>
          <a:xfrm>
            <a:off x="3917244" y="1625600"/>
            <a:ext cx="4109156" cy="180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1E23647-5E0F-4BC4-815A-1FBFBC87484E}"/>
              </a:ext>
            </a:extLst>
          </p:cNvPr>
          <p:cNvCxnSpPr/>
          <p:nvPr/>
        </p:nvCxnSpPr>
        <p:spPr>
          <a:xfrm flipH="1">
            <a:off x="4120444" y="1659467"/>
            <a:ext cx="3770489" cy="1930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1023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5E635E-C0EA-4A60-87A4-90E78AFE2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57242" y="-940956"/>
            <a:ext cx="6277519" cy="873991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4F540BB-5A29-47AD-B4CA-D0670C54D406}"/>
              </a:ext>
            </a:extLst>
          </p:cNvPr>
          <p:cNvCxnSpPr/>
          <p:nvPr/>
        </p:nvCxnSpPr>
        <p:spPr>
          <a:xfrm>
            <a:off x="6358467" y="3759200"/>
            <a:ext cx="53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1ECF089-C355-4376-BA5C-40C2D890980D}"/>
              </a:ext>
            </a:extLst>
          </p:cNvPr>
          <p:cNvSpPr txBox="1"/>
          <p:nvPr/>
        </p:nvSpPr>
        <p:spPr>
          <a:xfrm>
            <a:off x="6358467" y="3434603"/>
            <a:ext cx="855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2% max.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54F3CB-3665-4110-AEA0-FDD1BE3472DE}"/>
              </a:ext>
            </a:extLst>
          </p:cNvPr>
          <p:cNvCxnSpPr/>
          <p:nvPr/>
        </p:nvCxnSpPr>
        <p:spPr>
          <a:xfrm>
            <a:off x="2421467" y="2726267"/>
            <a:ext cx="169333" cy="1100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F9F46A-DDFB-477D-9860-A69ACA967EB5}"/>
              </a:ext>
            </a:extLst>
          </p:cNvPr>
          <p:cNvCxnSpPr>
            <a:cxnSpLocks/>
          </p:cNvCxnSpPr>
          <p:nvPr/>
        </p:nvCxnSpPr>
        <p:spPr>
          <a:xfrm flipV="1">
            <a:off x="2421467" y="2650067"/>
            <a:ext cx="169333" cy="186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5671606-AF12-4E78-9501-2149F7C97F64}"/>
              </a:ext>
            </a:extLst>
          </p:cNvPr>
          <p:cNvSpPr txBox="1"/>
          <p:nvPr/>
        </p:nvSpPr>
        <p:spPr>
          <a:xfrm rot="16200000">
            <a:off x="2545722" y="2572378"/>
            <a:ext cx="397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4’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277637-5BEE-4409-8550-D7EAA96B6F9F}"/>
              </a:ext>
            </a:extLst>
          </p:cNvPr>
          <p:cNvCxnSpPr/>
          <p:nvPr/>
        </p:nvCxnSpPr>
        <p:spPr>
          <a:xfrm>
            <a:off x="8602133" y="5257801"/>
            <a:ext cx="203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6C1A2A1-AA7E-433E-BFC5-293C44B95BE5}"/>
              </a:ext>
            </a:extLst>
          </p:cNvPr>
          <p:cNvSpPr txBox="1"/>
          <p:nvPr/>
        </p:nvSpPr>
        <p:spPr>
          <a:xfrm>
            <a:off x="8518838" y="4950024"/>
            <a:ext cx="572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95%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52337D-5A64-4DA0-AC79-41B8D3588F24}"/>
              </a:ext>
            </a:extLst>
          </p:cNvPr>
          <p:cNvSpPr txBox="1"/>
          <p:nvPr/>
        </p:nvSpPr>
        <p:spPr>
          <a:xfrm>
            <a:off x="6457949" y="5389560"/>
            <a:ext cx="2809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Sand cushion used as needed, not to exceed 1”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C93046-1B87-4566-9B8E-096EC947AEF1}"/>
              </a:ext>
            </a:extLst>
          </p:cNvPr>
          <p:cNvCxnSpPr/>
          <p:nvPr/>
        </p:nvCxnSpPr>
        <p:spPr>
          <a:xfrm>
            <a:off x="5495925" y="4842303"/>
            <a:ext cx="600075" cy="261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6BF783-E7C5-4220-BF27-FFFEAB752841}"/>
              </a:ext>
            </a:extLst>
          </p:cNvPr>
          <p:cNvCxnSpPr>
            <a:cxnSpLocks/>
          </p:cNvCxnSpPr>
          <p:nvPr/>
        </p:nvCxnSpPr>
        <p:spPr>
          <a:xfrm>
            <a:off x="6179295" y="4842303"/>
            <a:ext cx="659655" cy="5472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847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FCE82-756B-43EE-8E52-9C2DD96E6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Division 2000: Pavement Systems</a:t>
            </a:r>
          </a:p>
        </p:txBody>
      </p:sp>
    </p:spTree>
    <p:extLst>
      <p:ext uri="{BB962C8B-B14F-4D97-AF65-F5344CB8AC3E}">
        <p14:creationId xmlns:p14="http://schemas.microsoft.com/office/powerpoint/2010/main" val="15564461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E40769-BE8A-41CD-B8AD-9DD01AEA4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285" y="0"/>
            <a:ext cx="4935430" cy="6858000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B62AD0-B67E-4A28-BD83-0D6F2F2A19CC}"/>
              </a:ext>
            </a:extLst>
          </p:cNvPr>
          <p:cNvSpPr txBox="1"/>
          <p:nvPr/>
        </p:nvSpPr>
        <p:spPr>
          <a:xfrm>
            <a:off x="8766596" y="2900318"/>
            <a:ext cx="29932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If the PI is 15 or greater lime shall be used, if the PI is less than 15 cement shall be used or as recommended by a </a:t>
            </a:r>
            <a:r>
              <a:rPr lang="en-US" sz="1100" dirty="0" err="1">
                <a:solidFill>
                  <a:srgbClr val="FF0000"/>
                </a:solidFill>
              </a:rPr>
              <a:t>geotech</a:t>
            </a:r>
            <a:r>
              <a:rPr lang="en-US" sz="1100" dirty="0">
                <a:solidFill>
                  <a:srgbClr val="FF0000"/>
                </a:solidFill>
              </a:rPr>
              <a:t> engineer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C353A7-99A6-4457-96F7-3CFEAE0189F1}"/>
              </a:ext>
            </a:extLst>
          </p:cNvPr>
          <p:cNvCxnSpPr>
            <a:cxnSpLocks/>
          </p:cNvCxnSpPr>
          <p:nvPr/>
        </p:nvCxnSpPr>
        <p:spPr>
          <a:xfrm>
            <a:off x="5723467" y="3107267"/>
            <a:ext cx="16425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E29D3B4-C434-45F5-A2E6-B943179D5E3B}"/>
              </a:ext>
            </a:extLst>
          </p:cNvPr>
          <p:cNvCxnSpPr>
            <a:cxnSpLocks/>
          </p:cNvCxnSpPr>
          <p:nvPr/>
        </p:nvCxnSpPr>
        <p:spPr>
          <a:xfrm>
            <a:off x="4724401" y="3200400"/>
            <a:ext cx="24722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552A5C-0632-4695-9AF1-01691C65D824}"/>
              </a:ext>
            </a:extLst>
          </p:cNvPr>
          <p:cNvCxnSpPr>
            <a:cxnSpLocks/>
          </p:cNvCxnSpPr>
          <p:nvPr/>
        </p:nvCxnSpPr>
        <p:spPr>
          <a:xfrm>
            <a:off x="5308600" y="3386665"/>
            <a:ext cx="25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F611D2-A6E8-458D-9D77-E82216705CD6}"/>
              </a:ext>
            </a:extLst>
          </p:cNvPr>
          <p:cNvCxnSpPr>
            <a:cxnSpLocks/>
          </p:cNvCxnSpPr>
          <p:nvPr/>
        </p:nvCxnSpPr>
        <p:spPr>
          <a:xfrm flipV="1">
            <a:off x="7399548" y="3014133"/>
            <a:ext cx="1367048" cy="931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B91E60-A5C1-4372-88FF-EAC5D3A0862F}"/>
              </a:ext>
            </a:extLst>
          </p:cNvPr>
          <p:cNvCxnSpPr>
            <a:cxnSpLocks/>
          </p:cNvCxnSpPr>
          <p:nvPr/>
        </p:nvCxnSpPr>
        <p:spPr>
          <a:xfrm>
            <a:off x="3318625" y="3982829"/>
            <a:ext cx="1405776" cy="357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AD88EF-9DDB-4FC6-91A4-ABCC26DA1011}"/>
              </a:ext>
            </a:extLst>
          </p:cNvPr>
          <p:cNvCxnSpPr/>
          <p:nvPr/>
        </p:nvCxnSpPr>
        <p:spPr>
          <a:xfrm>
            <a:off x="8017933" y="6764867"/>
            <a:ext cx="3556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51F5C8A-DF0D-4996-A7C0-28A481C486F4}"/>
              </a:ext>
            </a:extLst>
          </p:cNvPr>
          <p:cNvSpPr txBox="1"/>
          <p:nvPr/>
        </p:nvSpPr>
        <p:spPr>
          <a:xfrm>
            <a:off x="8563715" y="6543768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2115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DAA1AC-F5E5-481F-B428-A794DCCD157D}"/>
              </a:ext>
            </a:extLst>
          </p:cNvPr>
          <p:cNvCxnSpPr/>
          <p:nvPr/>
        </p:nvCxnSpPr>
        <p:spPr>
          <a:xfrm>
            <a:off x="5562600" y="4165600"/>
            <a:ext cx="180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E54502-6090-4537-8D76-A3C11AD09286}"/>
              </a:ext>
            </a:extLst>
          </p:cNvPr>
          <p:cNvCxnSpPr>
            <a:cxnSpLocks/>
          </p:cNvCxnSpPr>
          <p:nvPr/>
        </p:nvCxnSpPr>
        <p:spPr>
          <a:xfrm>
            <a:off x="4413956" y="4282911"/>
            <a:ext cx="12121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BEA6A48-AEBC-4A14-A6E5-01EEC1BCA535}"/>
              </a:ext>
            </a:extLst>
          </p:cNvPr>
          <p:cNvSpPr txBox="1"/>
          <p:nvPr/>
        </p:nvSpPr>
        <p:spPr>
          <a:xfrm>
            <a:off x="3970866" y="4468211"/>
            <a:ext cx="44026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American Association of State Highway and Transportation Officials  </a:t>
            </a:r>
            <a:r>
              <a:rPr lang="en-US" sz="1400" b="1" u="sng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AASHTO </a:t>
            </a:r>
            <a:r>
              <a:rPr lang="en-US" sz="1400" b="1" i="1" u="sng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 for the Development of Bicycle Facilities (2012,  4th Edition)</a:t>
            </a:r>
            <a:r>
              <a:rPr lang="en-US" sz="1400" u="sng" dirty="0">
                <a:solidFill>
                  <a:srgbClr val="FF0000"/>
                </a:solidFill>
              </a:rPr>
              <a:t>  </a:t>
            </a:r>
            <a:r>
              <a:rPr lang="en-US" sz="1400" dirty="0">
                <a:solidFill>
                  <a:srgbClr val="FF0000"/>
                </a:solidFill>
              </a:rPr>
              <a:t>or the Texas Manual on Uniform Traffic Control Devices (TMUTCD) : </a:t>
            </a:r>
            <a:r>
              <a:rPr lang="en-US" sz="1400" u="sng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https://mutcd.fhwa.dot.gov/resources/state_info/texas/tx.htm</a:t>
            </a:r>
            <a:r>
              <a:rPr lang="en-US" sz="1400" dirty="0">
                <a:solidFill>
                  <a:srgbClr val="FF0000"/>
                </a:solidFill>
              </a:rPr>
              <a:t>   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39E6AE5-0A6A-45C6-BA51-A28334CBD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441" y="4163451"/>
            <a:ext cx="2494844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C.  Where sulfates are present, consult a geotechnical engineer for recommended subgrade treatment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0789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7BCFB4-5144-48BB-AF12-C4B709DA4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924" y="0"/>
            <a:ext cx="4928152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0D2A52D-0A6D-4E4A-9F2F-31057ACA9DC4}"/>
              </a:ext>
            </a:extLst>
          </p:cNvPr>
          <p:cNvCxnSpPr/>
          <p:nvPr/>
        </p:nvCxnSpPr>
        <p:spPr>
          <a:xfrm>
            <a:off x="3743325" y="5876925"/>
            <a:ext cx="17621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3899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36B04C-7264-4780-AD4F-58314C747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944" y="0"/>
            <a:ext cx="4934111" cy="6858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6651F8E-5754-4383-B092-49861299D4E9}"/>
              </a:ext>
            </a:extLst>
          </p:cNvPr>
          <p:cNvCxnSpPr/>
          <p:nvPr/>
        </p:nvCxnSpPr>
        <p:spPr>
          <a:xfrm>
            <a:off x="1419225" y="281809"/>
            <a:ext cx="10163175" cy="64237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933E3CE-90F8-4E4E-880C-8D82A47FFFE1}"/>
              </a:ext>
            </a:extLst>
          </p:cNvPr>
          <p:cNvCxnSpPr>
            <a:cxnSpLocks/>
          </p:cNvCxnSpPr>
          <p:nvPr/>
        </p:nvCxnSpPr>
        <p:spPr>
          <a:xfrm flipV="1">
            <a:off x="1333500" y="281809"/>
            <a:ext cx="9591675" cy="60523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7877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C9357F-09F8-4392-9749-7A1AE5C27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237" y="0"/>
            <a:ext cx="4917526" cy="6858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95B6EE6-5C50-49F8-B3BC-DAACFB914139}"/>
              </a:ext>
            </a:extLst>
          </p:cNvPr>
          <p:cNvCxnSpPr/>
          <p:nvPr/>
        </p:nvCxnSpPr>
        <p:spPr>
          <a:xfrm>
            <a:off x="1419225" y="281809"/>
            <a:ext cx="10163175" cy="64237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DC0191E-7C18-44EA-A5E2-683D4925AEEB}"/>
              </a:ext>
            </a:extLst>
          </p:cNvPr>
          <p:cNvCxnSpPr>
            <a:cxnSpLocks/>
          </p:cNvCxnSpPr>
          <p:nvPr/>
        </p:nvCxnSpPr>
        <p:spPr>
          <a:xfrm flipV="1">
            <a:off x="1333500" y="281809"/>
            <a:ext cx="9591675" cy="60523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7121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EDD156-C200-4012-AF57-91AB785DF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819" y="0"/>
            <a:ext cx="4910361" cy="6858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A6AC4EB-8CC5-4D47-9D0C-3C36B2FF839E}"/>
              </a:ext>
            </a:extLst>
          </p:cNvPr>
          <p:cNvCxnSpPr/>
          <p:nvPr/>
        </p:nvCxnSpPr>
        <p:spPr>
          <a:xfrm>
            <a:off x="1419225" y="281809"/>
            <a:ext cx="10163175" cy="64237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D1EAB20-C7DF-4D5D-AC9B-30270F004FCD}"/>
              </a:ext>
            </a:extLst>
          </p:cNvPr>
          <p:cNvCxnSpPr>
            <a:cxnSpLocks/>
          </p:cNvCxnSpPr>
          <p:nvPr/>
        </p:nvCxnSpPr>
        <p:spPr>
          <a:xfrm flipV="1">
            <a:off x="1333500" y="281809"/>
            <a:ext cx="9591675" cy="60523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990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B9C643-61A1-4806-8EB5-CDFD2A5F8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487" y="0"/>
            <a:ext cx="4947025" cy="6858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495A72-B22E-4FF8-997C-76AB2BC24696}"/>
              </a:ext>
            </a:extLst>
          </p:cNvPr>
          <p:cNvCxnSpPr/>
          <p:nvPr/>
        </p:nvCxnSpPr>
        <p:spPr>
          <a:xfrm>
            <a:off x="1419225" y="281809"/>
            <a:ext cx="10163175" cy="64237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007E73A-B939-4355-845B-8BBE843B2362}"/>
              </a:ext>
            </a:extLst>
          </p:cNvPr>
          <p:cNvCxnSpPr>
            <a:cxnSpLocks/>
          </p:cNvCxnSpPr>
          <p:nvPr/>
        </p:nvCxnSpPr>
        <p:spPr>
          <a:xfrm flipV="1">
            <a:off x="1333500" y="281809"/>
            <a:ext cx="9591675" cy="60523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4242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B5A34D-B83C-482D-A7DB-A3EDEBFBE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206" y="0"/>
            <a:ext cx="4911587" cy="6858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69A6FE-73BC-416B-A10E-BBD6D5DF6C4F}"/>
              </a:ext>
            </a:extLst>
          </p:cNvPr>
          <p:cNvCxnSpPr/>
          <p:nvPr/>
        </p:nvCxnSpPr>
        <p:spPr>
          <a:xfrm>
            <a:off x="1419225" y="281809"/>
            <a:ext cx="10163175" cy="64237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4012E5-333B-4450-BF17-4EE127B049C5}"/>
              </a:ext>
            </a:extLst>
          </p:cNvPr>
          <p:cNvCxnSpPr>
            <a:cxnSpLocks/>
          </p:cNvCxnSpPr>
          <p:nvPr/>
        </p:nvCxnSpPr>
        <p:spPr>
          <a:xfrm flipV="1">
            <a:off x="1333500" y="281809"/>
            <a:ext cx="9591675" cy="60523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8324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A46BFA-2981-4498-99CD-A07C8B1BF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896" y="0"/>
            <a:ext cx="492220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157F22-2DC0-4558-B243-9D573730F952}"/>
              </a:ext>
            </a:extLst>
          </p:cNvPr>
          <p:cNvSpPr txBox="1"/>
          <p:nvPr/>
        </p:nvSpPr>
        <p:spPr>
          <a:xfrm>
            <a:off x="8953500" y="1295400"/>
            <a:ext cx="1943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Make sure this matches the updated Alley Approaches from Coppell</a:t>
            </a:r>
          </a:p>
        </p:txBody>
      </p:sp>
    </p:spTree>
    <p:extLst>
      <p:ext uri="{BB962C8B-B14F-4D97-AF65-F5344CB8AC3E}">
        <p14:creationId xmlns:p14="http://schemas.microsoft.com/office/powerpoint/2010/main" val="20923778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8FEE52-FC4B-4FD9-B43B-6DB9735DE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96850" y="-899393"/>
            <a:ext cx="6198300" cy="865678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6233E26-9AB5-4DE3-B9A4-2B9A3689F776}"/>
              </a:ext>
            </a:extLst>
          </p:cNvPr>
          <p:cNvCxnSpPr/>
          <p:nvPr/>
        </p:nvCxnSpPr>
        <p:spPr>
          <a:xfrm>
            <a:off x="1419225" y="291334"/>
            <a:ext cx="10163175" cy="64237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B8050E3-DB44-4353-B8B2-DA354F092114}"/>
              </a:ext>
            </a:extLst>
          </p:cNvPr>
          <p:cNvCxnSpPr>
            <a:cxnSpLocks/>
          </p:cNvCxnSpPr>
          <p:nvPr/>
        </p:nvCxnSpPr>
        <p:spPr>
          <a:xfrm flipV="1">
            <a:off x="1333500" y="291334"/>
            <a:ext cx="9591675" cy="60523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673C48B-9415-4E4A-A36A-66DB448FE063}"/>
              </a:ext>
            </a:extLst>
          </p:cNvPr>
          <p:cNvSpPr txBox="1"/>
          <p:nvPr/>
        </p:nvSpPr>
        <p:spPr>
          <a:xfrm>
            <a:off x="10591800" y="2124075"/>
            <a:ext cx="1895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Remove and reference the TxDOT Metal Beam Guard Fence</a:t>
            </a:r>
          </a:p>
        </p:txBody>
      </p:sp>
    </p:spTree>
    <p:extLst>
      <p:ext uri="{BB962C8B-B14F-4D97-AF65-F5344CB8AC3E}">
        <p14:creationId xmlns:p14="http://schemas.microsoft.com/office/powerpoint/2010/main" val="41356696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5295B0-DFCE-48B1-B3F2-E277B0209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944" y="0"/>
            <a:ext cx="4934112" cy="6858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2604D5D-E5C9-4275-9E21-BBAF44556245}"/>
              </a:ext>
            </a:extLst>
          </p:cNvPr>
          <p:cNvCxnSpPr/>
          <p:nvPr/>
        </p:nvCxnSpPr>
        <p:spPr>
          <a:xfrm>
            <a:off x="1419225" y="281809"/>
            <a:ext cx="10163175" cy="64237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633509-0939-43ED-8945-D223C79094D7}"/>
              </a:ext>
            </a:extLst>
          </p:cNvPr>
          <p:cNvCxnSpPr>
            <a:cxnSpLocks/>
          </p:cNvCxnSpPr>
          <p:nvPr/>
        </p:nvCxnSpPr>
        <p:spPr>
          <a:xfrm flipV="1">
            <a:off x="1333500" y="281809"/>
            <a:ext cx="9591675" cy="60523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5E8371F-F14F-4396-BC71-A1F13090415B}"/>
              </a:ext>
            </a:extLst>
          </p:cNvPr>
          <p:cNvSpPr txBox="1"/>
          <p:nvPr/>
        </p:nvSpPr>
        <p:spPr>
          <a:xfrm>
            <a:off x="10591800" y="2124075"/>
            <a:ext cx="1895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Remove and reference the TxDOT Metal Beam Guard Fence</a:t>
            </a:r>
          </a:p>
        </p:txBody>
      </p:sp>
    </p:spTree>
    <p:extLst>
      <p:ext uri="{BB962C8B-B14F-4D97-AF65-F5344CB8AC3E}">
        <p14:creationId xmlns:p14="http://schemas.microsoft.com/office/powerpoint/2010/main" val="3411463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B76713-35F7-44B6-8726-D5A01D0DB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779" y="0"/>
            <a:ext cx="5128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253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0B1F65-BC92-4BDC-8D25-2DD93AD95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993" y="0"/>
            <a:ext cx="4908014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3E61DCE-1576-4A6F-9309-FDC7FCB24992}"/>
              </a:ext>
            </a:extLst>
          </p:cNvPr>
          <p:cNvCxnSpPr/>
          <p:nvPr/>
        </p:nvCxnSpPr>
        <p:spPr>
          <a:xfrm>
            <a:off x="1419225" y="281809"/>
            <a:ext cx="10163175" cy="64237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E06096-C7FC-4B82-9A79-C5EDE88E829D}"/>
              </a:ext>
            </a:extLst>
          </p:cNvPr>
          <p:cNvCxnSpPr>
            <a:cxnSpLocks/>
          </p:cNvCxnSpPr>
          <p:nvPr/>
        </p:nvCxnSpPr>
        <p:spPr>
          <a:xfrm flipV="1">
            <a:off x="1333500" y="281809"/>
            <a:ext cx="9591675" cy="60523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12E7D1E-1428-4076-84A9-2C6D020446F3}"/>
              </a:ext>
            </a:extLst>
          </p:cNvPr>
          <p:cNvSpPr txBox="1"/>
          <p:nvPr/>
        </p:nvSpPr>
        <p:spPr>
          <a:xfrm>
            <a:off x="10591800" y="2124075"/>
            <a:ext cx="1895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Remove and reference the TxDOT Metal Beam Guard Fence</a:t>
            </a:r>
          </a:p>
        </p:txBody>
      </p:sp>
    </p:spTree>
    <p:extLst>
      <p:ext uri="{BB962C8B-B14F-4D97-AF65-F5344CB8AC3E}">
        <p14:creationId xmlns:p14="http://schemas.microsoft.com/office/powerpoint/2010/main" val="37586759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609CEC-2A31-49AD-8683-D564B594D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305" y="0"/>
            <a:ext cx="4897390" cy="6858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94846C1-92EC-4C53-946D-7D959754CBC1}"/>
              </a:ext>
            </a:extLst>
          </p:cNvPr>
          <p:cNvCxnSpPr/>
          <p:nvPr/>
        </p:nvCxnSpPr>
        <p:spPr>
          <a:xfrm>
            <a:off x="1419225" y="281809"/>
            <a:ext cx="10163175" cy="64237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37D4D32-F96A-4106-A7A0-D2243622A958}"/>
              </a:ext>
            </a:extLst>
          </p:cNvPr>
          <p:cNvCxnSpPr>
            <a:cxnSpLocks/>
          </p:cNvCxnSpPr>
          <p:nvPr/>
        </p:nvCxnSpPr>
        <p:spPr>
          <a:xfrm flipV="1">
            <a:off x="1333500" y="281809"/>
            <a:ext cx="9591675" cy="60523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DC2F50C-3F05-4304-9433-0FB090A79EC0}"/>
              </a:ext>
            </a:extLst>
          </p:cNvPr>
          <p:cNvSpPr txBox="1"/>
          <p:nvPr/>
        </p:nvSpPr>
        <p:spPr>
          <a:xfrm>
            <a:off x="10591800" y="2124075"/>
            <a:ext cx="1895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Remove and reference the TxDOT Metal Beam Guard Fence</a:t>
            </a:r>
          </a:p>
        </p:txBody>
      </p:sp>
    </p:spTree>
    <p:extLst>
      <p:ext uri="{BB962C8B-B14F-4D97-AF65-F5344CB8AC3E}">
        <p14:creationId xmlns:p14="http://schemas.microsoft.com/office/powerpoint/2010/main" val="39190685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FD1824-F7C8-4115-A12F-5D8EFC3A3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798" y="0"/>
            <a:ext cx="4942404" cy="6858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CF1393D-B66F-4891-92C8-2C6F19E2EA14}"/>
              </a:ext>
            </a:extLst>
          </p:cNvPr>
          <p:cNvCxnSpPr/>
          <p:nvPr/>
        </p:nvCxnSpPr>
        <p:spPr>
          <a:xfrm>
            <a:off x="1419225" y="281809"/>
            <a:ext cx="10163175" cy="64237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0716117-AA77-47F9-B8B1-0BC9B834FDF0}"/>
              </a:ext>
            </a:extLst>
          </p:cNvPr>
          <p:cNvCxnSpPr>
            <a:cxnSpLocks/>
          </p:cNvCxnSpPr>
          <p:nvPr/>
        </p:nvCxnSpPr>
        <p:spPr>
          <a:xfrm flipV="1">
            <a:off x="1333500" y="281809"/>
            <a:ext cx="9591675" cy="60523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4864644-F287-48B3-9912-98EE2E62DBE2}"/>
              </a:ext>
            </a:extLst>
          </p:cNvPr>
          <p:cNvSpPr txBox="1"/>
          <p:nvPr/>
        </p:nvSpPr>
        <p:spPr>
          <a:xfrm>
            <a:off x="10591800" y="2124075"/>
            <a:ext cx="1895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Remove and reference the TxDOT Metal Beam Guard Fence</a:t>
            </a:r>
          </a:p>
        </p:txBody>
      </p:sp>
    </p:spTree>
    <p:extLst>
      <p:ext uri="{BB962C8B-B14F-4D97-AF65-F5344CB8AC3E}">
        <p14:creationId xmlns:p14="http://schemas.microsoft.com/office/powerpoint/2010/main" val="39318981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354841-890C-4F4F-AB7A-7BCDAFFA4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065" y="0"/>
            <a:ext cx="4919870" cy="6858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6944764-7A76-4C3B-8C5F-397B5479F006}"/>
              </a:ext>
            </a:extLst>
          </p:cNvPr>
          <p:cNvCxnSpPr/>
          <p:nvPr/>
        </p:nvCxnSpPr>
        <p:spPr>
          <a:xfrm>
            <a:off x="1419225" y="281809"/>
            <a:ext cx="10163175" cy="64237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D25E51-17C9-4287-8958-73B001CD09C4}"/>
              </a:ext>
            </a:extLst>
          </p:cNvPr>
          <p:cNvCxnSpPr>
            <a:cxnSpLocks/>
          </p:cNvCxnSpPr>
          <p:nvPr/>
        </p:nvCxnSpPr>
        <p:spPr>
          <a:xfrm flipV="1">
            <a:off x="1333500" y="281809"/>
            <a:ext cx="9591675" cy="60523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4C65AC4-1DBD-47DE-BDC6-C2DC9ABD54C4}"/>
              </a:ext>
            </a:extLst>
          </p:cNvPr>
          <p:cNvSpPr txBox="1"/>
          <p:nvPr/>
        </p:nvSpPr>
        <p:spPr>
          <a:xfrm>
            <a:off x="10591800" y="2124075"/>
            <a:ext cx="1895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Remove and reference the TxDOT Metal Beam Guard Fence</a:t>
            </a:r>
          </a:p>
        </p:txBody>
      </p:sp>
    </p:spTree>
    <p:extLst>
      <p:ext uri="{BB962C8B-B14F-4D97-AF65-F5344CB8AC3E}">
        <p14:creationId xmlns:p14="http://schemas.microsoft.com/office/powerpoint/2010/main" val="39612257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8AC576-A4C9-49A9-B7DF-A113EFBB6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819" y="0"/>
            <a:ext cx="4910361" cy="6858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5A25443-4FD0-4F0C-9F73-59C8876A8949}"/>
              </a:ext>
            </a:extLst>
          </p:cNvPr>
          <p:cNvCxnSpPr/>
          <p:nvPr/>
        </p:nvCxnSpPr>
        <p:spPr>
          <a:xfrm>
            <a:off x="1419225" y="281809"/>
            <a:ext cx="10163175" cy="64237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B1E36D-1D1A-45EC-AC2F-CCF87E96D7D9}"/>
              </a:ext>
            </a:extLst>
          </p:cNvPr>
          <p:cNvCxnSpPr>
            <a:cxnSpLocks/>
          </p:cNvCxnSpPr>
          <p:nvPr/>
        </p:nvCxnSpPr>
        <p:spPr>
          <a:xfrm flipV="1">
            <a:off x="1333500" y="281809"/>
            <a:ext cx="9591675" cy="60523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6908814-4975-48A9-BCF4-B8653D90DA7E}"/>
              </a:ext>
            </a:extLst>
          </p:cNvPr>
          <p:cNvSpPr txBox="1"/>
          <p:nvPr/>
        </p:nvSpPr>
        <p:spPr>
          <a:xfrm>
            <a:off x="10591800" y="2124075"/>
            <a:ext cx="1895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Remove and reference the TxDOT Metal Beam Guard Fence</a:t>
            </a:r>
          </a:p>
        </p:txBody>
      </p:sp>
    </p:spTree>
    <p:extLst>
      <p:ext uri="{BB962C8B-B14F-4D97-AF65-F5344CB8AC3E}">
        <p14:creationId xmlns:p14="http://schemas.microsoft.com/office/powerpoint/2010/main" val="29610614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95352F-2BC4-42DD-AABA-EBE11C561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160683" y="-650011"/>
            <a:ext cx="5870633" cy="815802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6FEF60A-3411-41F7-A5CD-EC11FB51922D}"/>
              </a:ext>
            </a:extLst>
          </p:cNvPr>
          <p:cNvCxnSpPr/>
          <p:nvPr/>
        </p:nvCxnSpPr>
        <p:spPr>
          <a:xfrm>
            <a:off x="1419225" y="281809"/>
            <a:ext cx="10163175" cy="64237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9AF32BC-30BD-4BA3-9345-706028AF5C4C}"/>
              </a:ext>
            </a:extLst>
          </p:cNvPr>
          <p:cNvCxnSpPr>
            <a:cxnSpLocks/>
          </p:cNvCxnSpPr>
          <p:nvPr/>
        </p:nvCxnSpPr>
        <p:spPr>
          <a:xfrm flipV="1">
            <a:off x="1333500" y="281809"/>
            <a:ext cx="9591675" cy="60523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185235B-6B06-4947-99AE-9E305A1C3B70}"/>
              </a:ext>
            </a:extLst>
          </p:cNvPr>
          <p:cNvSpPr txBox="1"/>
          <p:nvPr/>
        </p:nvSpPr>
        <p:spPr>
          <a:xfrm>
            <a:off x="10591800" y="2124075"/>
            <a:ext cx="1895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Remove and reference the TxDOT Metal Beam Guard Fence</a:t>
            </a:r>
          </a:p>
        </p:txBody>
      </p:sp>
    </p:spTree>
    <p:extLst>
      <p:ext uri="{BB962C8B-B14F-4D97-AF65-F5344CB8AC3E}">
        <p14:creationId xmlns:p14="http://schemas.microsoft.com/office/powerpoint/2010/main" val="35940007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7E5956-AC1C-407D-B892-DC42D764C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70" y="0"/>
            <a:ext cx="10291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616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5402CA-36D2-4DB4-B3E5-A9F5E9787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54" y="0"/>
            <a:ext cx="102912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90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4EE481-17E4-4126-9B05-C31743370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45" y="0"/>
            <a:ext cx="10239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335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0388E9-76D0-438F-B086-CC843119D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13" y="0"/>
            <a:ext cx="10168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44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635392-05D3-448B-8BDA-52FE05026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5" y="85725"/>
            <a:ext cx="561975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201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A1D770-247B-4532-8242-1CA3CD0C0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928" y="0"/>
            <a:ext cx="10240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593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6430FB-92E3-4D2D-8800-FD9675BB5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862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DDB374-9B74-45A4-896D-8F26D09CF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921" y="0"/>
            <a:ext cx="10274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69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8D7A38-9EE3-423F-B347-5457ABEBB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71" y="0"/>
            <a:ext cx="10244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435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E9507A-02FD-475B-8A30-1992730D0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447" y="0"/>
            <a:ext cx="102231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961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559DAB-414B-4D81-BD6C-407FE54C8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19" y="0"/>
            <a:ext cx="102187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093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4C22A6-8C4D-497C-9C9B-E185A8F67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559" y="0"/>
            <a:ext cx="102528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418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7F6EDF-1154-4905-B077-734FC4394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475" y="0"/>
            <a:ext cx="10253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505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18207-3E22-4959-911E-CF1FA4210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1494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/>
              <a:t>Next Steps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7EEA33-2F9B-4233-AA68-E0F57DFDC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6217"/>
            <a:ext cx="9144000" cy="122158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Determine action items for Subcommittee Members and NCTCOG staff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3351E8-0565-4A38-8075-FA478CB6EE31}"/>
              </a:ext>
            </a:extLst>
          </p:cNvPr>
          <p:cNvCxnSpPr>
            <a:cxnSpLocks/>
          </p:cNvCxnSpPr>
          <p:nvPr/>
        </p:nvCxnSpPr>
        <p:spPr>
          <a:xfrm>
            <a:off x="1524000" y="3708401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3979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267" y="1618915"/>
            <a:ext cx="11751465" cy="3972259"/>
          </a:xfrm>
        </p:spPr>
        <p:txBody>
          <a:bodyPr>
            <a:normAutofit fontScale="92500" lnSpcReduction="10000"/>
          </a:bodyPr>
          <a:lstStyle/>
          <a:p>
            <a:pPr marL="152396" indent="0" algn="ctr">
              <a:buNone/>
            </a:pPr>
            <a:endParaRPr lang="en-US" sz="5400" dirty="0"/>
          </a:p>
          <a:p>
            <a:pPr marL="152396" indent="0" algn="ctr">
              <a:buNone/>
            </a:pPr>
            <a:r>
              <a:rPr lang="en-US" sz="5400" u="sng" dirty="0"/>
              <a:t>Next Standard Drawings Meetings</a:t>
            </a:r>
          </a:p>
          <a:p>
            <a:pPr marL="152396" indent="0" algn="ctr">
              <a:buNone/>
            </a:pPr>
            <a:endParaRPr lang="en-US" sz="5400" dirty="0"/>
          </a:p>
          <a:p>
            <a:pPr marL="152396" indent="0" algn="ctr">
              <a:buNone/>
            </a:pPr>
            <a:r>
              <a:rPr lang="en-US" sz="5400" dirty="0"/>
              <a:t>July 6, 2020</a:t>
            </a:r>
          </a:p>
          <a:p>
            <a:pPr marL="152396" indent="0" algn="ctr">
              <a:buNone/>
            </a:pPr>
            <a:r>
              <a:rPr lang="en-US" sz="5400" dirty="0"/>
              <a:t>10am-11:30am</a:t>
            </a:r>
          </a:p>
          <a:p>
            <a:pPr marL="0" lvl="0" indent="0" algn="ctr">
              <a:spcBef>
                <a:spcPts val="1000"/>
              </a:spcBef>
              <a:buSzTx/>
              <a:buNone/>
            </a:pPr>
            <a:r>
              <a:rPr lang="en-US" sz="3200" dirty="0">
                <a:solidFill>
                  <a:prstClr val="black"/>
                </a:solidFill>
              </a:rPr>
              <a:t>UberConference</a:t>
            </a:r>
          </a:p>
        </p:txBody>
      </p:sp>
    </p:spTree>
    <p:extLst>
      <p:ext uri="{BB962C8B-B14F-4D97-AF65-F5344CB8AC3E}">
        <p14:creationId xmlns:p14="http://schemas.microsoft.com/office/powerpoint/2010/main" val="133599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215D44-6786-476C-8710-79D3CFFFB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916" y="0"/>
            <a:ext cx="494216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E52BC2-906A-4325-91D3-CC97E539C452}"/>
              </a:ext>
            </a:extLst>
          </p:cNvPr>
          <p:cNvSpPr txBox="1"/>
          <p:nvPr/>
        </p:nvSpPr>
        <p:spPr>
          <a:xfrm>
            <a:off x="4379054" y="1534158"/>
            <a:ext cx="150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No. 4 Bars on 18” CTRS. Both ways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ECEE44-6CDB-485C-95F8-74EAD46ECDCD}"/>
              </a:ext>
            </a:extLst>
          </p:cNvPr>
          <p:cNvCxnSpPr/>
          <p:nvPr/>
        </p:nvCxnSpPr>
        <p:spPr>
          <a:xfrm>
            <a:off x="4278385" y="1249960"/>
            <a:ext cx="914400" cy="2181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60344E-8851-4187-9BED-B74FDFF3C64C}"/>
              </a:ext>
            </a:extLst>
          </p:cNvPr>
          <p:cNvCxnSpPr>
            <a:cxnSpLocks/>
          </p:cNvCxnSpPr>
          <p:nvPr/>
        </p:nvCxnSpPr>
        <p:spPr>
          <a:xfrm flipV="1">
            <a:off x="4278385" y="1249960"/>
            <a:ext cx="813732" cy="2181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992B3F8-1D9D-46B9-980B-EF79F5FD8AB7}"/>
              </a:ext>
            </a:extLst>
          </p:cNvPr>
          <p:cNvSpPr txBox="1"/>
          <p:nvPr/>
        </p:nvSpPr>
        <p:spPr>
          <a:xfrm>
            <a:off x="3967993" y="3515257"/>
            <a:ext cx="150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No. 4 Bars on 18” CTRS. Both ways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8EDADF-E2DD-4D0C-A174-17B309162761}"/>
              </a:ext>
            </a:extLst>
          </p:cNvPr>
          <p:cNvCxnSpPr/>
          <p:nvPr/>
        </p:nvCxnSpPr>
        <p:spPr>
          <a:xfrm>
            <a:off x="4278385" y="3238421"/>
            <a:ext cx="914400" cy="2181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D18B8F-2B1A-4335-AC0B-9E4C9591CAF9}"/>
              </a:ext>
            </a:extLst>
          </p:cNvPr>
          <p:cNvCxnSpPr>
            <a:cxnSpLocks/>
          </p:cNvCxnSpPr>
          <p:nvPr/>
        </p:nvCxnSpPr>
        <p:spPr>
          <a:xfrm flipV="1">
            <a:off x="4278385" y="3238421"/>
            <a:ext cx="813732" cy="2181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59058AC-F856-43BF-A3B2-705185482612}"/>
              </a:ext>
            </a:extLst>
          </p:cNvPr>
          <p:cNvSpPr txBox="1"/>
          <p:nvPr/>
        </p:nvSpPr>
        <p:spPr>
          <a:xfrm>
            <a:off x="7247215" y="3225701"/>
            <a:ext cx="150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No. 4 Bars on 18” CTRS. Both ways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E1B151-C456-41AD-8FEE-830645EA616D}"/>
              </a:ext>
            </a:extLst>
          </p:cNvPr>
          <p:cNvCxnSpPr/>
          <p:nvPr/>
        </p:nvCxnSpPr>
        <p:spPr>
          <a:xfrm>
            <a:off x="6406392" y="3213390"/>
            <a:ext cx="914400" cy="2181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FB29AF-D05E-49B1-B1FE-EEB415D6B56B}"/>
              </a:ext>
            </a:extLst>
          </p:cNvPr>
          <p:cNvCxnSpPr>
            <a:cxnSpLocks/>
          </p:cNvCxnSpPr>
          <p:nvPr/>
        </p:nvCxnSpPr>
        <p:spPr>
          <a:xfrm flipV="1">
            <a:off x="6406392" y="3213390"/>
            <a:ext cx="813732" cy="2181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E6FD0CC-65D0-4BE2-99B0-F2112A27C0DA}"/>
              </a:ext>
            </a:extLst>
          </p:cNvPr>
          <p:cNvSpPr txBox="1"/>
          <p:nvPr/>
        </p:nvSpPr>
        <p:spPr>
          <a:xfrm>
            <a:off x="7320792" y="1422137"/>
            <a:ext cx="1501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No. 4 Bars on 18” CTRS. Both ways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0580C6-8004-47C5-9B80-2CE84A37D060}"/>
              </a:ext>
            </a:extLst>
          </p:cNvPr>
          <p:cNvCxnSpPr/>
          <p:nvPr/>
        </p:nvCxnSpPr>
        <p:spPr>
          <a:xfrm>
            <a:off x="6433483" y="1204024"/>
            <a:ext cx="914400" cy="2181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94B4B75-301D-42B1-BFBE-46512BC8F39D}"/>
              </a:ext>
            </a:extLst>
          </p:cNvPr>
          <p:cNvCxnSpPr>
            <a:cxnSpLocks/>
          </p:cNvCxnSpPr>
          <p:nvPr/>
        </p:nvCxnSpPr>
        <p:spPr>
          <a:xfrm flipV="1">
            <a:off x="6433483" y="1204024"/>
            <a:ext cx="813732" cy="2181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7EF77D4-5541-43D1-B6B3-2C0354807770}"/>
              </a:ext>
            </a:extLst>
          </p:cNvPr>
          <p:cNvSpPr txBox="1"/>
          <p:nvPr/>
        </p:nvSpPr>
        <p:spPr>
          <a:xfrm>
            <a:off x="7873595" y="612505"/>
            <a:ext cx="285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6DDDD10-0187-4B7F-B522-B2528BDDA395}"/>
              </a:ext>
            </a:extLst>
          </p:cNvPr>
          <p:cNvCxnSpPr>
            <a:endCxn id="18" idx="2"/>
          </p:cNvCxnSpPr>
          <p:nvPr/>
        </p:nvCxnSpPr>
        <p:spPr>
          <a:xfrm>
            <a:off x="7873595" y="914400"/>
            <a:ext cx="142613" cy="674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15BAFE3-0F25-4EAD-8C96-F6C985B71032}"/>
              </a:ext>
            </a:extLst>
          </p:cNvPr>
          <p:cNvSpPr txBox="1"/>
          <p:nvPr/>
        </p:nvSpPr>
        <p:spPr>
          <a:xfrm>
            <a:off x="4175793" y="394066"/>
            <a:ext cx="285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CF23DCD-5517-44E2-A697-EDA0A353EC16}"/>
              </a:ext>
            </a:extLst>
          </p:cNvPr>
          <p:cNvCxnSpPr>
            <a:endCxn id="21" idx="2"/>
          </p:cNvCxnSpPr>
          <p:nvPr/>
        </p:nvCxnSpPr>
        <p:spPr>
          <a:xfrm>
            <a:off x="4175793" y="695961"/>
            <a:ext cx="142613" cy="674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C0478B9-0912-4D02-A99A-B429CCC6D870}"/>
              </a:ext>
            </a:extLst>
          </p:cNvPr>
          <p:cNvSpPr txBox="1"/>
          <p:nvPr/>
        </p:nvSpPr>
        <p:spPr>
          <a:xfrm>
            <a:off x="7864334" y="2560149"/>
            <a:ext cx="285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9A28175-340B-46FC-9040-59F6CF7448D1}"/>
              </a:ext>
            </a:extLst>
          </p:cNvPr>
          <p:cNvCxnSpPr>
            <a:endCxn id="23" idx="2"/>
          </p:cNvCxnSpPr>
          <p:nvPr/>
        </p:nvCxnSpPr>
        <p:spPr>
          <a:xfrm>
            <a:off x="7864334" y="2862044"/>
            <a:ext cx="142613" cy="674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7120DE5-EED4-46CF-9EA4-1F6CA01D0FF9}"/>
              </a:ext>
            </a:extLst>
          </p:cNvPr>
          <p:cNvSpPr txBox="1"/>
          <p:nvPr/>
        </p:nvSpPr>
        <p:spPr>
          <a:xfrm>
            <a:off x="4175793" y="2348701"/>
            <a:ext cx="285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1214F3A-7FDF-4CD5-9832-B065D95B5609}"/>
              </a:ext>
            </a:extLst>
          </p:cNvPr>
          <p:cNvCxnSpPr>
            <a:endCxn id="25" idx="2"/>
          </p:cNvCxnSpPr>
          <p:nvPr/>
        </p:nvCxnSpPr>
        <p:spPr>
          <a:xfrm>
            <a:off x="4175793" y="2650596"/>
            <a:ext cx="142613" cy="674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4FE0481-3F93-4953-8E51-257837E3449C}"/>
              </a:ext>
            </a:extLst>
          </p:cNvPr>
          <p:cNvCxnSpPr/>
          <p:nvPr/>
        </p:nvCxnSpPr>
        <p:spPr>
          <a:xfrm>
            <a:off x="7667538" y="2055303"/>
            <a:ext cx="19679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7849202-85EC-45D1-8FF6-A49D2574A76F}"/>
              </a:ext>
            </a:extLst>
          </p:cNvPr>
          <p:cNvSpPr txBox="1"/>
          <p:nvPr/>
        </p:nvSpPr>
        <p:spPr>
          <a:xfrm>
            <a:off x="7944901" y="1834558"/>
            <a:ext cx="507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4:1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BE3259-07C3-461D-83AD-65748037B739}"/>
              </a:ext>
            </a:extLst>
          </p:cNvPr>
          <p:cNvSpPr txBox="1"/>
          <p:nvPr/>
        </p:nvSpPr>
        <p:spPr>
          <a:xfrm>
            <a:off x="8558270" y="3937981"/>
            <a:ext cx="26425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Replace Plan with a more general layout to include crosswalks, ADA ramps, striping, and possibly additional lane width for bicycle lanes per TxDOT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298659-7275-4BDB-A1D2-2A25BDC38F71}"/>
              </a:ext>
            </a:extLst>
          </p:cNvPr>
          <p:cNvSpPr txBox="1"/>
          <p:nvPr/>
        </p:nvSpPr>
        <p:spPr>
          <a:xfrm>
            <a:off x="0" y="5369141"/>
            <a:ext cx="3443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3. Alternative subgrade, thickness, and steel may be utilized with more detailed study and analysis and as approved by owner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C0C4B9-90EB-447C-9891-211C270EBDE7}"/>
              </a:ext>
            </a:extLst>
          </p:cNvPr>
          <p:cNvSpPr txBox="1"/>
          <p:nvPr/>
        </p:nvSpPr>
        <p:spPr>
          <a:xfrm>
            <a:off x="473015" y="2348701"/>
            <a:ext cx="3168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8” minimum stabilized subgrade per section 301 and as approved or specified by owner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92DBAE-CA6B-418D-A6B3-758E0CE6F734}"/>
              </a:ext>
            </a:extLst>
          </p:cNvPr>
          <p:cNvSpPr txBox="1"/>
          <p:nvPr/>
        </p:nvSpPr>
        <p:spPr>
          <a:xfrm>
            <a:off x="27000" y="6094330"/>
            <a:ext cx="3165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4. If lime stabilized subgrade is utilized a minimum of 40 </a:t>
            </a:r>
            <a:r>
              <a:rPr lang="en-US" sz="1200" dirty="0" err="1">
                <a:solidFill>
                  <a:srgbClr val="FF0000"/>
                </a:solidFill>
              </a:rPr>
              <a:t>lbs</a:t>
            </a:r>
            <a:r>
              <a:rPr lang="en-US" sz="1200" dirty="0">
                <a:solidFill>
                  <a:srgbClr val="FF0000"/>
                </a:solidFill>
              </a:rPr>
              <a:t>/</a:t>
            </a:r>
            <a:r>
              <a:rPr lang="en-US" sz="1200" dirty="0" err="1">
                <a:solidFill>
                  <a:srgbClr val="FF0000"/>
                </a:solidFill>
              </a:rPr>
              <a:t>sy</a:t>
            </a:r>
            <a:r>
              <a:rPr lang="en-US" sz="1200" dirty="0">
                <a:solidFill>
                  <a:srgbClr val="FF0000"/>
                </a:solidFill>
              </a:rPr>
              <a:t> is required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2769EA2-A732-4F79-9E6F-CFD25CAC6D96}"/>
              </a:ext>
            </a:extLst>
          </p:cNvPr>
          <p:cNvCxnSpPr/>
          <p:nvPr/>
        </p:nvCxnSpPr>
        <p:spPr>
          <a:xfrm>
            <a:off x="3858936" y="6094330"/>
            <a:ext cx="1610686" cy="13030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6EA850B-7B03-43AC-86C1-112C4C6BF496}"/>
              </a:ext>
            </a:extLst>
          </p:cNvPr>
          <p:cNvCxnSpPr>
            <a:cxnSpLocks/>
          </p:cNvCxnSpPr>
          <p:nvPr/>
        </p:nvCxnSpPr>
        <p:spPr>
          <a:xfrm flipV="1">
            <a:off x="4461019" y="1065537"/>
            <a:ext cx="1478387" cy="1974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01BEB96-14B1-4BEB-9185-838F91DFCDCC}"/>
              </a:ext>
            </a:extLst>
          </p:cNvPr>
          <p:cNvCxnSpPr>
            <a:cxnSpLocks/>
          </p:cNvCxnSpPr>
          <p:nvPr/>
        </p:nvCxnSpPr>
        <p:spPr>
          <a:xfrm flipV="1">
            <a:off x="4453591" y="2989162"/>
            <a:ext cx="1427092" cy="1864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056113E-49A8-47B7-A707-F216EF523558}"/>
              </a:ext>
            </a:extLst>
          </p:cNvPr>
          <p:cNvCxnSpPr/>
          <p:nvPr/>
        </p:nvCxnSpPr>
        <p:spPr>
          <a:xfrm>
            <a:off x="6216242" y="1075853"/>
            <a:ext cx="1451296" cy="1768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E748320-A237-4E99-9459-8F7F55A427B1}"/>
              </a:ext>
            </a:extLst>
          </p:cNvPr>
          <p:cNvCxnSpPr>
            <a:cxnSpLocks/>
          </p:cNvCxnSpPr>
          <p:nvPr/>
        </p:nvCxnSpPr>
        <p:spPr>
          <a:xfrm>
            <a:off x="5939406" y="2989162"/>
            <a:ext cx="1728132" cy="2345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9079E20-5AE0-4667-B070-2DB5CA5FEF41}"/>
              </a:ext>
            </a:extLst>
          </p:cNvPr>
          <p:cNvCxnSpPr/>
          <p:nvPr/>
        </p:nvCxnSpPr>
        <p:spPr>
          <a:xfrm flipV="1">
            <a:off x="2978092" y="1263029"/>
            <a:ext cx="1482927" cy="12703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A14DB93-F115-47A1-A107-0C0F64A7E320}"/>
              </a:ext>
            </a:extLst>
          </p:cNvPr>
          <p:cNvCxnSpPr/>
          <p:nvPr/>
        </p:nvCxnSpPr>
        <p:spPr>
          <a:xfrm>
            <a:off x="3390552" y="3053376"/>
            <a:ext cx="1028784" cy="1221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BFCE71D-683C-4636-B0BA-A4EE79523C4B}"/>
              </a:ext>
            </a:extLst>
          </p:cNvPr>
          <p:cNvCxnSpPr/>
          <p:nvPr/>
        </p:nvCxnSpPr>
        <p:spPr>
          <a:xfrm flipV="1">
            <a:off x="4462313" y="3032111"/>
            <a:ext cx="0" cy="1100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3FD7C77-2A1C-4EF7-9CB4-C59BC7C671A1}"/>
              </a:ext>
            </a:extLst>
          </p:cNvPr>
          <p:cNvCxnSpPr/>
          <p:nvPr/>
        </p:nvCxnSpPr>
        <p:spPr>
          <a:xfrm>
            <a:off x="4294282" y="3090834"/>
            <a:ext cx="17442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022D6F6-2112-477F-AE33-47D8A4B3EAEF}"/>
              </a:ext>
            </a:extLst>
          </p:cNvPr>
          <p:cNvSpPr txBox="1"/>
          <p:nvPr/>
        </p:nvSpPr>
        <p:spPr>
          <a:xfrm>
            <a:off x="4116174" y="2930265"/>
            <a:ext cx="3244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1’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6C726B4-8F79-42CD-B827-FB3482BB501F}"/>
              </a:ext>
            </a:extLst>
          </p:cNvPr>
          <p:cNvCxnSpPr/>
          <p:nvPr/>
        </p:nvCxnSpPr>
        <p:spPr>
          <a:xfrm flipV="1">
            <a:off x="4449904" y="1116323"/>
            <a:ext cx="0" cy="1100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65C0FD0-5B96-4039-9523-A9E15A5BF6DF}"/>
              </a:ext>
            </a:extLst>
          </p:cNvPr>
          <p:cNvCxnSpPr/>
          <p:nvPr/>
        </p:nvCxnSpPr>
        <p:spPr>
          <a:xfrm>
            <a:off x="4281873" y="1175046"/>
            <a:ext cx="17442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4A72F72-209B-4153-A4A4-571862879DD3}"/>
              </a:ext>
            </a:extLst>
          </p:cNvPr>
          <p:cNvSpPr txBox="1"/>
          <p:nvPr/>
        </p:nvSpPr>
        <p:spPr>
          <a:xfrm>
            <a:off x="4060548" y="1040408"/>
            <a:ext cx="3244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1’</a:t>
            </a:r>
          </a:p>
        </p:txBody>
      </p:sp>
    </p:spTree>
    <p:extLst>
      <p:ext uri="{BB962C8B-B14F-4D97-AF65-F5344CB8AC3E}">
        <p14:creationId xmlns:p14="http://schemas.microsoft.com/office/powerpoint/2010/main" val="1557638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B56E27-E2B8-4FC9-B882-C6C3140DA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730" y="0"/>
            <a:ext cx="492454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D9316C-3EC8-424F-B6CD-DF96404D5576}"/>
              </a:ext>
            </a:extLst>
          </p:cNvPr>
          <p:cNvSpPr txBox="1"/>
          <p:nvPr/>
        </p:nvSpPr>
        <p:spPr>
          <a:xfrm>
            <a:off x="3967993" y="1526796"/>
            <a:ext cx="150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No. 4 Bars on 18” CTRS. Both ways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E97717C-760D-41CC-B045-38D35E68A741}"/>
              </a:ext>
            </a:extLst>
          </p:cNvPr>
          <p:cNvCxnSpPr/>
          <p:nvPr/>
        </p:nvCxnSpPr>
        <p:spPr>
          <a:xfrm>
            <a:off x="4278385" y="1249960"/>
            <a:ext cx="914400" cy="2181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884BBE-722A-4F7C-93BF-5D0A5C8C8494}"/>
              </a:ext>
            </a:extLst>
          </p:cNvPr>
          <p:cNvCxnSpPr>
            <a:cxnSpLocks/>
          </p:cNvCxnSpPr>
          <p:nvPr/>
        </p:nvCxnSpPr>
        <p:spPr>
          <a:xfrm flipV="1">
            <a:off x="4278385" y="1249960"/>
            <a:ext cx="813732" cy="2181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8B030D7-CE71-4A98-BDD2-FFA9EEC885D7}"/>
              </a:ext>
            </a:extLst>
          </p:cNvPr>
          <p:cNvSpPr txBox="1"/>
          <p:nvPr/>
        </p:nvSpPr>
        <p:spPr>
          <a:xfrm>
            <a:off x="7238401" y="1233452"/>
            <a:ext cx="1670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No. 4 Bars on 18” CTRS. Both ways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E74371-D190-4EBB-AE9B-4236D3B86996}"/>
              </a:ext>
            </a:extLst>
          </p:cNvPr>
          <p:cNvCxnSpPr/>
          <p:nvPr/>
        </p:nvCxnSpPr>
        <p:spPr>
          <a:xfrm>
            <a:off x="6424669" y="1191237"/>
            <a:ext cx="914400" cy="2181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7E4052-BDF4-41A5-8699-7EA39BD2BD05}"/>
              </a:ext>
            </a:extLst>
          </p:cNvPr>
          <p:cNvCxnSpPr>
            <a:cxnSpLocks/>
          </p:cNvCxnSpPr>
          <p:nvPr/>
        </p:nvCxnSpPr>
        <p:spPr>
          <a:xfrm flipV="1">
            <a:off x="6424669" y="1191237"/>
            <a:ext cx="813732" cy="2181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78CAFB-2638-4BAA-91E8-252995ABDAFE}"/>
              </a:ext>
            </a:extLst>
          </p:cNvPr>
          <p:cNvSpPr txBox="1"/>
          <p:nvPr/>
        </p:nvSpPr>
        <p:spPr>
          <a:xfrm>
            <a:off x="3902280" y="3302758"/>
            <a:ext cx="150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No. 4 Bars on 18” CTRS. Both ways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E1D0F9-AD93-4287-9803-A1684D1D0520}"/>
              </a:ext>
            </a:extLst>
          </p:cNvPr>
          <p:cNvCxnSpPr/>
          <p:nvPr/>
        </p:nvCxnSpPr>
        <p:spPr>
          <a:xfrm>
            <a:off x="4212672" y="3025922"/>
            <a:ext cx="914400" cy="2181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7D4717-CB8B-4ADE-B0CB-AEB437EEF3C4}"/>
              </a:ext>
            </a:extLst>
          </p:cNvPr>
          <p:cNvCxnSpPr>
            <a:cxnSpLocks/>
          </p:cNvCxnSpPr>
          <p:nvPr/>
        </p:nvCxnSpPr>
        <p:spPr>
          <a:xfrm flipV="1">
            <a:off x="4212672" y="3025922"/>
            <a:ext cx="813732" cy="2181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A4C794A-22E5-47B6-AD81-7B97CC71DAB5}"/>
              </a:ext>
            </a:extLst>
          </p:cNvPr>
          <p:cNvSpPr txBox="1"/>
          <p:nvPr/>
        </p:nvSpPr>
        <p:spPr>
          <a:xfrm>
            <a:off x="7322939" y="3198167"/>
            <a:ext cx="150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No. 4 Bars on 18” CTRS. Both ways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4979F5-9483-4364-ACCD-9A9C3AD1B5FB}"/>
              </a:ext>
            </a:extLst>
          </p:cNvPr>
          <p:cNvCxnSpPr/>
          <p:nvPr/>
        </p:nvCxnSpPr>
        <p:spPr>
          <a:xfrm>
            <a:off x="6347670" y="3138029"/>
            <a:ext cx="914400" cy="2181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430A3E-96BE-435F-903F-89B550ED9F14}"/>
              </a:ext>
            </a:extLst>
          </p:cNvPr>
          <p:cNvCxnSpPr>
            <a:cxnSpLocks/>
          </p:cNvCxnSpPr>
          <p:nvPr/>
        </p:nvCxnSpPr>
        <p:spPr>
          <a:xfrm flipV="1">
            <a:off x="6347670" y="3138029"/>
            <a:ext cx="813732" cy="2181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DACF65B-E1CC-4081-BA4A-87127AFDE216}"/>
              </a:ext>
            </a:extLst>
          </p:cNvPr>
          <p:cNvSpPr txBox="1"/>
          <p:nvPr/>
        </p:nvSpPr>
        <p:spPr>
          <a:xfrm>
            <a:off x="7873595" y="612505"/>
            <a:ext cx="285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2ABD4B0-9C7F-4317-957B-339014C4CE31}"/>
              </a:ext>
            </a:extLst>
          </p:cNvPr>
          <p:cNvCxnSpPr>
            <a:endCxn id="15" idx="2"/>
          </p:cNvCxnSpPr>
          <p:nvPr/>
        </p:nvCxnSpPr>
        <p:spPr>
          <a:xfrm>
            <a:off x="7873595" y="914400"/>
            <a:ext cx="142613" cy="674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BE78681-9ADB-446C-BE51-4C707E104E80}"/>
              </a:ext>
            </a:extLst>
          </p:cNvPr>
          <p:cNvSpPr txBox="1"/>
          <p:nvPr/>
        </p:nvSpPr>
        <p:spPr>
          <a:xfrm>
            <a:off x="4175793" y="350176"/>
            <a:ext cx="285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091D572-F27C-488D-BC8E-F39FD0C2FF57}"/>
              </a:ext>
            </a:extLst>
          </p:cNvPr>
          <p:cNvCxnSpPr>
            <a:cxnSpLocks/>
          </p:cNvCxnSpPr>
          <p:nvPr/>
        </p:nvCxnSpPr>
        <p:spPr>
          <a:xfrm>
            <a:off x="4175793" y="652071"/>
            <a:ext cx="186827" cy="9088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BF60307-FBAB-403F-B150-AE23BD99F42F}"/>
              </a:ext>
            </a:extLst>
          </p:cNvPr>
          <p:cNvSpPr txBox="1"/>
          <p:nvPr/>
        </p:nvSpPr>
        <p:spPr>
          <a:xfrm>
            <a:off x="4175793" y="2184108"/>
            <a:ext cx="285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3A200A4-1112-45AF-A670-95EAFB433A20}"/>
              </a:ext>
            </a:extLst>
          </p:cNvPr>
          <p:cNvCxnSpPr>
            <a:endCxn id="20" idx="2"/>
          </p:cNvCxnSpPr>
          <p:nvPr/>
        </p:nvCxnSpPr>
        <p:spPr>
          <a:xfrm>
            <a:off x="4175793" y="2486003"/>
            <a:ext cx="142613" cy="674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2E4C3B0-C34B-49AB-995D-4AA0A3FC015F}"/>
              </a:ext>
            </a:extLst>
          </p:cNvPr>
          <p:cNvSpPr txBox="1"/>
          <p:nvPr/>
        </p:nvSpPr>
        <p:spPr>
          <a:xfrm>
            <a:off x="7873595" y="2497682"/>
            <a:ext cx="285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A50834-F123-4953-A75F-38A8B3EE21C0}"/>
              </a:ext>
            </a:extLst>
          </p:cNvPr>
          <p:cNvCxnSpPr>
            <a:endCxn id="22" idx="2"/>
          </p:cNvCxnSpPr>
          <p:nvPr/>
        </p:nvCxnSpPr>
        <p:spPr>
          <a:xfrm>
            <a:off x="7873595" y="2799577"/>
            <a:ext cx="142613" cy="674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F255B8D-344E-481C-8E2B-417A2135C835}"/>
              </a:ext>
            </a:extLst>
          </p:cNvPr>
          <p:cNvCxnSpPr/>
          <p:nvPr/>
        </p:nvCxnSpPr>
        <p:spPr>
          <a:xfrm>
            <a:off x="7339069" y="1860010"/>
            <a:ext cx="31169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277F473-0986-489C-9D4C-E1617241F79A}"/>
              </a:ext>
            </a:extLst>
          </p:cNvPr>
          <p:cNvSpPr txBox="1"/>
          <p:nvPr/>
        </p:nvSpPr>
        <p:spPr>
          <a:xfrm>
            <a:off x="7508572" y="1812022"/>
            <a:ext cx="788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4:1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A3748B-38B9-4C85-831E-00F3728B59E0}"/>
              </a:ext>
            </a:extLst>
          </p:cNvPr>
          <p:cNvSpPr txBox="1"/>
          <p:nvPr/>
        </p:nvSpPr>
        <p:spPr>
          <a:xfrm>
            <a:off x="8558270" y="3937981"/>
            <a:ext cx="26425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Replace Plan with a more general layout to include crosswalks, ADA ramps, striping, and possibly additional lane width for bicycle lanes per TxDOT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8B019B9-2BAF-45A2-9729-59B63DE49A66}"/>
              </a:ext>
            </a:extLst>
          </p:cNvPr>
          <p:cNvCxnSpPr>
            <a:cxnSpLocks/>
          </p:cNvCxnSpPr>
          <p:nvPr/>
        </p:nvCxnSpPr>
        <p:spPr>
          <a:xfrm flipV="1">
            <a:off x="4462417" y="1015730"/>
            <a:ext cx="1478387" cy="1974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2800693-E1A5-418F-8083-7E78A149C4E1}"/>
              </a:ext>
            </a:extLst>
          </p:cNvPr>
          <p:cNvCxnSpPr>
            <a:cxnSpLocks/>
          </p:cNvCxnSpPr>
          <p:nvPr/>
        </p:nvCxnSpPr>
        <p:spPr>
          <a:xfrm flipV="1">
            <a:off x="4454989" y="2867014"/>
            <a:ext cx="1427092" cy="1864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3380503-0C7E-4264-B34A-9614A488F1B0}"/>
              </a:ext>
            </a:extLst>
          </p:cNvPr>
          <p:cNvCxnSpPr/>
          <p:nvPr/>
        </p:nvCxnSpPr>
        <p:spPr>
          <a:xfrm>
            <a:off x="6199464" y="1018437"/>
            <a:ext cx="1451296" cy="1768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5D3D9F7-6B53-4D46-88A9-28929F7D0509}"/>
              </a:ext>
            </a:extLst>
          </p:cNvPr>
          <p:cNvCxnSpPr>
            <a:cxnSpLocks/>
          </p:cNvCxnSpPr>
          <p:nvPr/>
        </p:nvCxnSpPr>
        <p:spPr>
          <a:xfrm>
            <a:off x="5940804" y="2867014"/>
            <a:ext cx="1728132" cy="2345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949E02E-C6EB-4AF9-BC25-477202E5DF66}"/>
              </a:ext>
            </a:extLst>
          </p:cNvPr>
          <p:cNvSpPr txBox="1"/>
          <p:nvPr/>
        </p:nvSpPr>
        <p:spPr>
          <a:xfrm>
            <a:off x="355737" y="2232412"/>
            <a:ext cx="3168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8” minimum stabilized subgrade per section 301 and as approved or specified by owner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504E1E8-7B84-41F4-B17B-05A58E15A523}"/>
              </a:ext>
            </a:extLst>
          </p:cNvPr>
          <p:cNvCxnSpPr>
            <a:cxnSpLocks/>
          </p:cNvCxnSpPr>
          <p:nvPr/>
        </p:nvCxnSpPr>
        <p:spPr>
          <a:xfrm flipV="1">
            <a:off x="2860814" y="1249960"/>
            <a:ext cx="1574379" cy="116711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124C0C0-717B-4ACD-AADA-5D1B7EA4C7F4}"/>
              </a:ext>
            </a:extLst>
          </p:cNvPr>
          <p:cNvCxnSpPr>
            <a:cxnSpLocks/>
          </p:cNvCxnSpPr>
          <p:nvPr/>
        </p:nvCxnSpPr>
        <p:spPr>
          <a:xfrm>
            <a:off x="3273274" y="2937087"/>
            <a:ext cx="1122992" cy="11633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3C6BC64-D42D-4106-B291-4918585D8C6C}"/>
              </a:ext>
            </a:extLst>
          </p:cNvPr>
          <p:cNvCxnSpPr/>
          <p:nvPr/>
        </p:nvCxnSpPr>
        <p:spPr>
          <a:xfrm>
            <a:off x="3902280" y="6065240"/>
            <a:ext cx="1501629" cy="12583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3DF0E0A-2A95-4988-8F5B-3AA5EAFADB74}"/>
              </a:ext>
            </a:extLst>
          </p:cNvPr>
          <p:cNvCxnSpPr/>
          <p:nvPr/>
        </p:nvCxnSpPr>
        <p:spPr>
          <a:xfrm flipV="1">
            <a:off x="3902280" y="6056851"/>
            <a:ext cx="1701566" cy="149078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B17A074-6C19-449C-A0A9-1C7F84045F63}"/>
              </a:ext>
            </a:extLst>
          </p:cNvPr>
          <p:cNvSpPr txBox="1"/>
          <p:nvPr/>
        </p:nvSpPr>
        <p:spPr>
          <a:xfrm>
            <a:off x="0" y="5369141"/>
            <a:ext cx="3443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3. Alternative subgrade, thickness, and steel may be utilized with more detailed study and analysis and as approved by owner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872C527-F1AA-4346-B203-110F951B67C8}"/>
              </a:ext>
            </a:extLst>
          </p:cNvPr>
          <p:cNvSpPr txBox="1"/>
          <p:nvPr/>
        </p:nvSpPr>
        <p:spPr>
          <a:xfrm>
            <a:off x="23184" y="5960242"/>
            <a:ext cx="3165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4. If lime stabilized subgrade is utilized a minimum of 40 </a:t>
            </a:r>
            <a:r>
              <a:rPr lang="en-US" sz="1200" dirty="0" err="1">
                <a:solidFill>
                  <a:srgbClr val="FF0000"/>
                </a:solidFill>
              </a:rPr>
              <a:t>lbs</a:t>
            </a:r>
            <a:r>
              <a:rPr lang="en-US" sz="1200" dirty="0">
                <a:solidFill>
                  <a:srgbClr val="FF0000"/>
                </a:solidFill>
              </a:rPr>
              <a:t>/</a:t>
            </a:r>
            <a:r>
              <a:rPr lang="en-US" sz="1200" dirty="0" err="1">
                <a:solidFill>
                  <a:srgbClr val="FF0000"/>
                </a:solidFill>
              </a:rPr>
              <a:t>sy</a:t>
            </a:r>
            <a:r>
              <a:rPr lang="en-US" sz="1200" dirty="0">
                <a:solidFill>
                  <a:srgbClr val="FF0000"/>
                </a:solidFill>
              </a:rPr>
              <a:t> is required 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5E19C01-DF3F-4A13-B7CA-0932AAD33306}"/>
              </a:ext>
            </a:extLst>
          </p:cNvPr>
          <p:cNvCxnSpPr/>
          <p:nvPr/>
        </p:nvCxnSpPr>
        <p:spPr>
          <a:xfrm flipV="1">
            <a:off x="4476056" y="1076100"/>
            <a:ext cx="0" cy="1100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1B987AD-7919-4CBA-BD8B-461EF56C4652}"/>
              </a:ext>
            </a:extLst>
          </p:cNvPr>
          <p:cNvCxnSpPr/>
          <p:nvPr/>
        </p:nvCxnSpPr>
        <p:spPr>
          <a:xfrm>
            <a:off x="4308025" y="1134823"/>
            <a:ext cx="17442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B4EFE99-C9E7-45F6-851B-5162794F2A51}"/>
              </a:ext>
            </a:extLst>
          </p:cNvPr>
          <p:cNvSpPr txBox="1"/>
          <p:nvPr/>
        </p:nvSpPr>
        <p:spPr>
          <a:xfrm>
            <a:off x="4037328" y="1057924"/>
            <a:ext cx="3244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1’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C12B820-18DE-4C21-8695-2006982F13FD}"/>
              </a:ext>
            </a:extLst>
          </p:cNvPr>
          <p:cNvCxnSpPr/>
          <p:nvPr/>
        </p:nvCxnSpPr>
        <p:spPr>
          <a:xfrm flipV="1">
            <a:off x="4458729" y="2895142"/>
            <a:ext cx="0" cy="1100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71BF360-B94E-4894-BAED-57663994720B}"/>
              </a:ext>
            </a:extLst>
          </p:cNvPr>
          <p:cNvCxnSpPr/>
          <p:nvPr/>
        </p:nvCxnSpPr>
        <p:spPr>
          <a:xfrm>
            <a:off x="4290698" y="2953865"/>
            <a:ext cx="17442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54D15B3-53C9-4D2F-9354-C1386523707E}"/>
              </a:ext>
            </a:extLst>
          </p:cNvPr>
          <p:cNvSpPr txBox="1"/>
          <p:nvPr/>
        </p:nvSpPr>
        <p:spPr>
          <a:xfrm>
            <a:off x="4011964" y="2819384"/>
            <a:ext cx="3244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1’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85F79DB-24A7-472E-A2CF-9723A421C342}"/>
              </a:ext>
            </a:extLst>
          </p:cNvPr>
          <p:cNvSpPr txBox="1"/>
          <p:nvPr/>
        </p:nvSpPr>
        <p:spPr>
          <a:xfrm>
            <a:off x="0" y="6375740"/>
            <a:ext cx="1415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5. See detail 2170 for sidewalks</a:t>
            </a:r>
          </a:p>
        </p:txBody>
      </p:sp>
    </p:spTree>
    <p:extLst>
      <p:ext uri="{BB962C8B-B14F-4D97-AF65-F5344CB8AC3E}">
        <p14:creationId xmlns:p14="http://schemas.microsoft.com/office/powerpoint/2010/main" val="2920226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EB8D98-6F5A-420B-A067-CE6DB1E1E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032" y="0"/>
            <a:ext cx="491393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D1289F-5D72-4597-9582-DF328014A36C}"/>
              </a:ext>
            </a:extLst>
          </p:cNvPr>
          <p:cNvSpPr txBox="1"/>
          <p:nvPr/>
        </p:nvSpPr>
        <p:spPr>
          <a:xfrm>
            <a:off x="7523000" y="776346"/>
            <a:ext cx="285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3EADB67-98D7-4F61-8C76-7990BC11BD72}"/>
              </a:ext>
            </a:extLst>
          </p:cNvPr>
          <p:cNvCxnSpPr>
            <a:cxnSpLocks/>
          </p:cNvCxnSpPr>
          <p:nvPr/>
        </p:nvCxnSpPr>
        <p:spPr>
          <a:xfrm>
            <a:off x="7523000" y="962464"/>
            <a:ext cx="186827" cy="9088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764C297-A200-4842-ADFC-54BFD1AAE34E}"/>
              </a:ext>
            </a:extLst>
          </p:cNvPr>
          <p:cNvSpPr txBox="1"/>
          <p:nvPr/>
        </p:nvSpPr>
        <p:spPr>
          <a:xfrm>
            <a:off x="7523000" y="1560352"/>
            <a:ext cx="1702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*(see note 4)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EC600-977B-447C-B6E8-E9C795C5B96E}"/>
              </a:ext>
            </a:extLst>
          </p:cNvPr>
          <p:cNvSpPr txBox="1"/>
          <p:nvPr/>
        </p:nvSpPr>
        <p:spPr>
          <a:xfrm>
            <a:off x="7147420" y="5377343"/>
            <a:ext cx="1405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4. Straight crown or parabolic crown as approved by owner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571C31-946F-4692-A785-2A86A78D7B69}"/>
              </a:ext>
            </a:extLst>
          </p:cNvPr>
          <p:cNvCxnSpPr/>
          <p:nvPr/>
        </p:nvCxnSpPr>
        <p:spPr>
          <a:xfrm>
            <a:off x="5802386" y="5570290"/>
            <a:ext cx="220910" cy="75501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B420AF-1445-4940-86B0-49AFE6711706}"/>
              </a:ext>
            </a:extLst>
          </p:cNvPr>
          <p:cNvCxnSpPr/>
          <p:nvPr/>
        </p:nvCxnSpPr>
        <p:spPr>
          <a:xfrm flipV="1">
            <a:off x="5802386" y="5536734"/>
            <a:ext cx="195743" cy="12583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E06930F-867C-4E29-B2E6-603557D75EBC}"/>
              </a:ext>
            </a:extLst>
          </p:cNvPr>
          <p:cNvSpPr txBox="1"/>
          <p:nvPr/>
        </p:nvSpPr>
        <p:spPr>
          <a:xfrm>
            <a:off x="5769771" y="5324069"/>
            <a:ext cx="4241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18”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2D51FB-5B8E-4E3E-AE3D-0EF032046F48}"/>
              </a:ext>
            </a:extLst>
          </p:cNvPr>
          <p:cNvCxnSpPr/>
          <p:nvPr/>
        </p:nvCxnSpPr>
        <p:spPr>
          <a:xfrm>
            <a:off x="5265994" y="5570290"/>
            <a:ext cx="220910" cy="75501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60E1DD-8303-4A11-A363-7293887C2E15}"/>
              </a:ext>
            </a:extLst>
          </p:cNvPr>
          <p:cNvCxnSpPr/>
          <p:nvPr/>
        </p:nvCxnSpPr>
        <p:spPr>
          <a:xfrm flipV="1">
            <a:off x="5265994" y="5536734"/>
            <a:ext cx="195743" cy="12583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17FCCB5-14BF-451E-94FA-D47E6B90C2BA}"/>
              </a:ext>
            </a:extLst>
          </p:cNvPr>
          <p:cNvSpPr txBox="1"/>
          <p:nvPr/>
        </p:nvSpPr>
        <p:spPr>
          <a:xfrm>
            <a:off x="5184397" y="5349236"/>
            <a:ext cx="4241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4”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878820-C962-4875-AE34-D0654438E809}"/>
              </a:ext>
            </a:extLst>
          </p:cNvPr>
          <p:cNvSpPr txBox="1"/>
          <p:nvPr/>
        </p:nvSpPr>
        <p:spPr>
          <a:xfrm>
            <a:off x="163260" y="5789901"/>
            <a:ext cx="3443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2. Alternative subgrade, thickness, and steel may be utilized with more detailed study and analysis and as approved by owner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0604CE-4F84-4661-A0B5-5BE6540A748F}"/>
              </a:ext>
            </a:extLst>
          </p:cNvPr>
          <p:cNvCxnSpPr>
            <a:cxnSpLocks/>
          </p:cNvCxnSpPr>
          <p:nvPr/>
        </p:nvCxnSpPr>
        <p:spPr>
          <a:xfrm>
            <a:off x="4034910" y="5782057"/>
            <a:ext cx="1501629" cy="12583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29D3980-68E1-418D-8F09-C604BE8C68E6}"/>
              </a:ext>
            </a:extLst>
          </p:cNvPr>
          <p:cNvCxnSpPr>
            <a:cxnSpLocks/>
          </p:cNvCxnSpPr>
          <p:nvPr/>
        </p:nvCxnSpPr>
        <p:spPr>
          <a:xfrm flipV="1">
            <a:off x="4034910" y="5757788"/>
            <a:ext cx="2158963" cy="164959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3523FBD-FC7E-4DD7-94EF-9799B829D5EF}"/>
              </a:ext>
            </a:extLst>
          </p:cNvPr>
          <p:cNvSpPr txBox="1"/>
          <p:nvPr/>
        </p:nvSpPr>
        <p:spPr>
          <a:xfrm>
            <a:off x="4454028" y="622428"/>
            <a:ext cx="285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5739A8C-BA87-4DEB-A1E0-1F9F1338059E}"/>
              </a:ext>
            </a:extLst>
          </p:cNvPr>
          <p:cNvCxnSpPr>
            <a:cxnSpLocks/>
          </p:cNvCxnSpPr>
          <p:nvPr/>
        </p:nvCxnSpPr>
        <p:spPr>
          <a:xfrm>
            <a:off x="4454028" y="808546"/>
            <a:ext cx="186827" cy="9088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FEB3E1A-B353-4CA9-B684-C061EB63E3D8}"/>
              </a:ext>
            </a:extLst>
          </p:cNvPr>
          <p:cNvSpPr txBox="1"/>
          <p:nvPr/>
        </p:nvSpPr>
        <p:spPr>
          <a:xfrm>
            <a:off x="7163672" y="3808602"/>
            <a:ext cx="277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9C30925-05A8-418B-90DB-B7A3EDF8DEC1}"/>
              </a:ext>
            </a:extLst>
          </p:cNvPr>
          <p:cNvCxnSpPr>
            <a:cxnSpLocks/>
          </p:cNvCxnSpPr>
          <p:nvPr/>
        </p:nvCxnSpPr>
        <p:spPr>
          <a:xfrm>
            <a:off x="7163672" y="3950343"/>
            <a:ext cx="186827" cy="9088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BCAFB09-4AD3-4169-8923-DC37D41136F2}"/>
              </a:ext>
            </a:extLst>
          </p:cNvPr>
          <p:cNvSpPr txBox="1"/>
          <p:nvPr/>
        </p:nvSpPr>
        <p:spPr>
          <a:xfrm>
            <a:off x="4739254" y="3629129"/>
            <a:ext cx="285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C8AAD24-219A-466C-BF97-40811DABB620}"/>
              </a:ext>
            </a:extLst>
          </p:cNvPr>
          <p:cNvCxnSpPr>
            <a:cxnSpLocks/>
          </p:cNvCxnSpPr>
          <p:nvPr/>
        </p:nvCxnSpPr>
        <p:spPr>
          <a:xfrm>
            <a:off x="4739254" y="3815247"/>
            <a:ext cx="186827" cy="9088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56047FF-C0A4-468F-9A1F-4CA9281DB56F}"/>
              </a:ext>
            </a:extLst>
          </p:cNvPr>
          <p:cNvCxnSpPr/>
          <p:nvPr/>
        </p:nvCxnSpPr>
        <p:spPr>
          <a:xfrm>
            <a:off x="8267897" y="777803"/>
            <a:ext cx="31169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B98C2E6-6937-48B1-9AD6-22C1EAEEA01D}"/>
              </a:ext>
            </a:extLst>
          </p:cNvPr>
          <p:cNvSpPr txBox="1"/>
          <p:nvPr/>
        </p:nvSpPr>
        <p:spPr>
          <a:xfrm>
            <a:off x="8437400" y="729815"/>
            <a:ext cx="788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4:1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66C7D10-7E9B-4DF6-BBD5-F78F3C68CCDB}"/>
              </a:ext>
            </a:extLst>
          </p:cNvPr>
          <p:cNvCxnSpPr/>
          <p:nvPr/>
        </p:nvCxnSpPr>
        <p:spPr>
          <a:xfrm>
            <a:off x="7213612" y="3764257"/>
            <a:ext cx="31169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6612EC6-5D5C-4FF0-A2D2-FC24A8818E78}"/>
              </a:ext>
            </a:extLst>
          </p:cNvPr>
          <p:cNvSpPr txBox="1"/>
          <p:nvPr/>
        </p:nvSpPr>
        <p:spPr>
          <a:xfrm>
            <a:off x="7383115" y="3716269"/>
            <a:ext cx="788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4:1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268B729-39B8-411A-B5F6-4B1198C75E87}"/>
              </a:ext>
            </a:extLst>
          </p:cNvPr>
          <p:cNvCxnSpPr>
            <a:cxnSpLocks/>
          </p:cNvCxnSpPr>
          <p:nvPr/>
        </p:nvCxnSpPr>
        <p:spPr>
          <a:xfrm flipV="1">
            <a:off x="4815281" y="1165342"/>
            <a:ext cx="1280719" cy="1839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F303707-715C-4BAE-8F4B-E5F48BE180A5}"/>
              </a:ext>
            </a:extLst>
          </p:cNvPr>
          <p:cNvCxnSpPr>
            <a:cxnSpLocks/>
          </p:cNvCxnSpPr>
          <p:nvPr/>
        </p:nvCxnSpPr>
        <p:spPr>
          <a:xfrm>
            <a:off x="6023296" y="1165342"/>
            <a:ext cx="1327203" cy="1778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DAB1B93-EDAC-4981-9F6A-542A9E70FE77}"/>
              </a:ext>
            </a:extLst>
          </p:cNvPr>
          <p:cNvCxnSpPr>
            <a:cxnSpLocks/>
          </p:cNvCxnSpPr>
          <p:nvPr/>
        </p:nvCxnSpPr>
        <p:spPr>
          <a:xfrm flipV="1">
            <a:off x="5083728" y="4210921"/>
            <a:ext cx="1012272" cy="1204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66018B7-B736-4A9D-8231-A0675BE37BBD}"/>
              </a:ext>
            </a:extLst>
          </p:cNvPr>
          <p:cNvCxnSpPr>
            <a:cxnSpLocks/>
          </p:cNvCxnSpPr>
          <p:nvPr/>
        </p:nvCxnSpPr>
        <p:spPr>
          <a:xfrm>
            <a:off x="6023296" y="4210921"/>
            <a:ext cx="989900" cy="1204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5988DC6-3D0B-4B6B-B585-C099EACF50F8}"/>
              </a:ext>
            </a:extLst>
          </p:cNvPr>
          <p:cNvSpPr txBox="1"/>
          <p:nvPr/>
        </p:nvSpPr>
        <p:spPr>
          <a:xfrm>
            <a:off x="355737" y="2232412"/>
            <a:ext cx="3168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8” minimum stabilized subgrade per section 301 and as approved or specified by owner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95CE334-AE1D-4AA8-AD9A-48FFA96F8DE1}"/>
              </a:ext>
            </a:extLst>
          </p:cNvPr>
          <p:cNvCxnSpPr>
            <a:cxnSpLocks/>
          </p:cNvCxnSpPr>
          <p:nvPr/>
        </p:nvCxnSpPr>
        <p:spPr>
          <a:xfrm flipV="1">
            <a:off x="2860814" y="1343237"/>
            <a:ext cx="1948072" cy="107384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CBF01D2-F8F6-4888-BD4F-4629A14ED1A3}"/>
              </a:ext>
            </a:extLst>
          </p:cNvPr>
          <p:cNvCxnSpPr>
            <a:cxnSpLocks/>
          </p:cNvCxnSpPr>
          <p:nvPr/>
        </p:nvCxnSpPr>
        <p:spPr>
          <a:xfrm>
            <a:off x="3039263" y="3203206"/>
            <a:ext cx="2070797" cy="1190587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26B2494-D903-4554-A194-35CBF0418EB3}"/>
              </a:ext>
            </a:extLst>
          </p:cNvPr>
          <p:cNvCxnSpPr/>
          <p:nvPr/>
        </p:nvCxnSpPr>
        <p:spPr>
          <a:xfrm>
            <a:off x="6847071" y="4479154"/>
            <a:ext cx="220910" cy="75501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0304757-4DB8-4737-BDF5-41D7849C2E52}"/>
              </a:ext>
            </a:extLst>
          </p:cNvPr>
          <p:cNvCxnSpPr/>
          <p:nvPr/>
        </p:nvCxnSpPr>
        <p:spPr>
          <a:xfrm flipV="1">
            <a:off x="6847071" y="4445598"/>
            <a:ext cx="195743" cy="12583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8595B189-8AAB-4B28-BE02-9BFD2D1276AF}"/>
              </a:ext>
            </a:extLst>
          </p:cNvPr>
          <p:cNvSpPr txBox="1"/>
          <p:nvPr/>
        </p:nvSpPr>
        <p:spPr>
          <a:xfrm>
            <a:off x="6984470" y="4270683"/>
            <a:ext cx="4241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6”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4498EC-6340-47FD-8F0A-ABA2E7F7B2C4}"/>
              </a:ext>
            </a:extLst>
          </p:cNvPr>
          <p:cNvCxnSpPr/>
          <p:nvPr/>
        </p:nvCxnSpPr>
        <p:spPr>
          <a:xfrm flipV="1">
            <a:off x="4808886" y="1233182"/>
            <a:ext cx="0" cy="1100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50447FB-60F7-4D7B-A2B9-7E4D9AE95D02}"/>
              </a:ext>
            </a:extLst>
          </p:cNvPr>
          <p:cNvCxnSpPr/>
          <p:nvPr/>
        </p:nvCxnSpPr>
        <p:spPr>
          <a:xfrm>
            <a:off x="4640855" y="1291905"/>
            <a:ext cx="17442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6A6470F-0D98-4694-80F8-65C02B1B5FAA}"/>
              </a:ext>
            </a:extLst>
          </p:cNvPr>
          <p:cNvSpPr txBox="1"/>
          <p:nvPr/>
        </p:nvSpPr>
        <p:spPr>
          <a:xfrm>
            <a:off x="4447673" y="1220126"/>
            <a:ext cx="496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1’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B7003DE-D9CB-42D1-BB5D-06D2B5D0011E}"/>
              </a:ext>
            </a:extLst>
          </p:cNvPr>
          <p:cNvSpPr txBox="1"/>
          <p:nvPr/>
        </p:nvSpPr>
        <p:spPr>
          <a:xfrm>
            <a:off x="4685420" y="4129829"/>
            <a:ext cx="496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1’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E95D9D4-6616-4277-B86A-E80CA09B4213}"/>
              </a:ext>
            </a:extLst>
          </p:cNvPr>
          <p:cNvCxnSpPr>
            <a:cxnSpLocks/>
          </p:cNvCxnSpPr>
          <p:nvPr/>
        </p:nvCxnSpPr>
        <p:spPr>
          <a:xfrm flipV="1">
            <a:off x="5089224" y="4129829"/>
            <a:ext cx="0" cy="2070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C823673-F16C-449B-8C0A-7CC0FBDCB7F3}"/>
              </a:ext>
            </a:extLst>
          </p:cNvPr>
          <p:cNvCxnSpPr/>
          <p:nvPr/>
        </p:nvCxnSpPr>
        <p:spPr>
          <a:xfrm>
            <a:off x="4919362" y="4204762"/>
            <a:ext cx="17442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3E91BF8-E997-41AE-B623-96CF2807383D}"/>
              </a:ext>
            </a:extLst>
          </p:cNvPr>
          <p:cNvCxnSpPr/>
          <p:nvPr/>
        </p:nvCxnSpPr>
        <p:spPr>
          <a:xfrm>
            <a:off x="5687736" y="3429000"/>
            <a:ext cx="3103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23E75B0-2CD9-4B1C-9097-825C4C7CAE45}"/>
              </a:ext>
            </a:extLst>
          </p:cNvPr>
          <p:cNvSpPr txBox="1"/>
          <p:nvPr/>
        </p:nvSpPr>
        <p:spPr>
          <a:xfrm>
            <a:off x="7171889" y="5922747"/>
            <a:ext cx="1415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5. See detail 2170 for sidewalks</a:t>
            </a:r>
          </a:p>
        </p:txBody>
      </p:sp>
    </p:spTree>
    <p:extLst>
      <p:ext uri="{BB962C8B-B14F-4D97-AF65-F5344CB8AC3E}">
        <p14:creationId xmlns:p14="http://schemas.microsoft.com/office/powerpoint/2010/main" val="247563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1295</Words>
  <Application>Microsoft Office PowerPoint</Application>
  <PresentationFormat>Widescreen</PresentationFormat>
  <Paragraphs>193</Paragraphs>
  <Slides>69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4" baseType="lpstr">
      <vt:lpstr>Arial</vt:lpstr>
      <vt:lpstr>Calibri</vt:lpstr>
      <vt:lpstr>Calibri Light</vt:lpstr>
      <vt:lpstr>Office Theme</vt:lpstr>
      <vt:lpstr>1_Office Theme</vt:lpstr>
      <vt:lpstr>Public Works  Standard Drawings Subcommittee Meeting</vt:lpstr>
      <vt:lpstr>Welcome and Introductions</vt:lpstr>
      <vt:lpstr>Meeting Summary</vt:lpstr>
      <vt:lpstr>Division 2000: Pavement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Works  Standard Drawings Subcommittee Meeting</dc:title>
  <dc:creator>Olivia Alvarado</dc:creator>
  <cp:lastModifiedBy>Olivia Kale</cp:lastModifiedBy>
  <cp:revision>65</cp:revision>
  <dcterms:created xsi:type="dcterms:W3CDTF">2019-07-09T19:46:26Z</dcterms:created>
  <dcterms:modified xsi:type="dcterms:W3CDTF">2020-06-15T14:08:03Z</dcterms:modified>
</cp:coreProperties>
</file>