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1"/>
  </p:notesMasterIdLst>
  <p:sldIdLst>
    <p:sldId id="256" r:id="rId2"/>
    <p:sldId id="257" r:id="rId3"/>
    <p:sldId id="281" r:id="rId4"/>
    <p:sldId id="282" r:id="rId5"/>
    <p:sldId id="285" r:id="rId6"/>
    <p:sldId id="280" r:id="rId7"/>
    <p:sldId id="272" r:id="rId8"/>
    <p:sldId id="258" r:id="rId9"/>
    <p:sldId id="28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DD4126-BDD2-4ACF-8513-2FA22BFB2216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E69FF6-E480-46D6-A33E-EEC0ADED1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2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E69FF6-E480-46D6-A33E-EEC0ADED15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90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E69FF6-E480-46D6-A33E-EEC0ADED15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3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E69FF6-E480-46D6-A33E-EEC0ADED15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04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E69FF6-E480-46D6-A33E-EEC0ADED15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97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E69FF6-E480-46D6-A33E-EEC0ADED15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3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0273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04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045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72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59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0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1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8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5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3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0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9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F5F8EE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B2FAD-0F21-4112-9CCE-225B2DE9EA3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" y="6394391"/>
            <a:ext cx="1550398" cy="40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03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hyperlink" Target="mailto:kpowers@nctcog.org" TargetMode="External"/><Relationship Id="rId4" Type="http://schemas.openxmlformats.org/officeDocument/2006/relationships/image" Target="../media/image5.png"/><Relationship Id="rId9" Type="http://schemas.openxmlformats.org/officeDocument/2006/relationships/hyperlink" Target="mailto:emarvin@nctcog.or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867" y="1897015"/>
            <a:ext cx="7618265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SPROW</a:t>
            </a:r>
            <a:br>
              <a:rPr lang="en-US" dirty="0"/>
            </a:br>
            <a:r>
              <a:rPr lang="en-US" dirty="0"/>
              <a:t>Sustainable Public Rights Of 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4" y="4342676"/>
            <a:ext cx="6686549" cy="1126283"/>
          </a:xfrm>
        </p:spPr>
        <p:txBody>
          <a:bodyPr/>
          <a:lstStyle/>
          <a:p>
            <a:pPr algn="ctr"/>
            <a:r>
              <a:rPr lang="en-US" sz="2400" dirty="0"/>
              <a:t>June 18,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1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18" y="763447"/>
            <a:ext cx="6683765" cy="1280890"/>
          </a:xfrm>
        </p:spPr>
        <p:txBody>
          <a:bodyPr/>
          <a:lstStyle/>
          <a:p>
            <a:r>
              <a:rPr lang="en-US" sz="4400" b="1" dirty="0"/>
              <a:t>Agenda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8" y="1567543"/>
            <a:ext cx="8374568" cy="4624535"/>
          </a:xfrm>
        </p:spPr>
        <p:txBody>
          <a:bodyPr>
            <a:normAutofit fontScale="70000" lnSpcReduction="20000"/>
          </a:bodyPr>
          <a:lstStyle/>
          <a:p>
            <a:r>
              <a:rPr lang="en-US" sz="3500" dirty="0"/>
              <a:t> Welcome and Introductions</a:t>
            </a:r>
          </a:p>
          <a:p>
            <a:endParaRPr lang="en-US" sz="3500" dirty="0"/>
          </a:p>
          <a:p>
            <a:r>
              <a:rPr lang="en-US" sz="3500" dirty="0"/>
              <a:t> Public Works Roundup: SPROW Track</a:t>
            </a:r>
          </a:p>
          <a:p>
            <a:endParaRPr lang="en-US" sz="3500" dirty="0"/>
          </a:p>
          <a:p>
            <a:r>
              <a:rPr lang="en-US" sz="3500" dirty="0"/>
              <a:t>SPROW BMP Guidelines Document</a:t>
            </a:r>
          </a:p>
          <a:p>
            <a:endParaRPr lang="en-US" sz="3500" dirty="0"/>
          </a:p>
          <a:p>
            <a:r>
              <a:rPr lang="en-US" sz="3500" dirty="0"/>
              <a:t>SPROW Fiscal Year 2020 Work Program</a:t>
            </a:r>
          </a:p>
          <a:p>
            <a:pPr marL="0" indent="0">
              <a:buNone/>
            </a:pPr>
            <a:endParaRPr lang="en-US" sz="3500" dirty="0"/>
          </a:p>
          <a:p>
            <a:r>
              <a:rPr lang="en-US" sz="3500" dirty="0"/>
              <a:t> Roundtable</a:t>
            </a:r>
          </a:p>
          <a:p>
            <a:endParaRPr lang="en-US" sz="3500" dirty="0"/>
          </a:p>
          <a:p>
            <a:r>
              <a:rPr lang="en-US" sz="3500" dirty="0"/>
              <a:t> Schedule Meeting</a:t>
            </a:r>
          </a:p>
        </p:txBody>
      </p:sp>
    </p:spTree>
    <p:extLst>
      <p:ext uri="{BB962C8B-B14F-4D97-AF65-F5344CB8AC3E}">
        <p14:creationId xmlns:p14="http://schemas.microsoft.com/office/powerpoint/2010/main" val="355649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C0A6-B3D5-4AC5-A900-6BDD5190B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Annual Public Works Roundup</a:t>
            </a:r>
            <a:br>
              <a:rPr lang="en-US" dirty="0"/>
            </a:br>
            <a:r>
              <a:rPr lang="en-US" dirty="0"/>
              <a:t>SPROW Track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09918-737C-4183-9BCE-18537A4BF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909" y="2133599"/>
            <a:ext cx="6686550" cy="3840481"/>
          </a:xfrm>
        </p:spPr>
        <p:txBody>
          <a:bodyPr>
            <a:normAutofit/>
          </a:bodyPr>
          <a:lstStyle/>
          <a:p>
            <a:r>
              <a:rPr lang="en-US" sz="2400" dirty="0"/>
              <a:t>Completed evaluation forms available on the table.</a:t>
            </a:r>
          </a:p>
          <a:p>
            <a:endParaRPr lang="en-US" sz="2400" dirty="0"/>
          </a:p>
          <a:p>
            <a:r>
              <a:rPr lang="en-US" sz="2400" dirty="0"/>
              <a:t>Majority of responses rated their overall impression as either Excellent or Good.</a:t>
            </a:r>
          </a:p>
          <a:p>
            <a:endParaRPr lang="en-US" sz="2400" dirty="0"/>
          </a:p>
          <a:p>
            <a:r>
              <a:rPr lang="en-US" sz="2400" dirty="0"/>
              <a:t>Any comments/suggestions for next year?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18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7418-FA0F-447F-B8B1-F15609540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SPROW BMP Guidelines Document</a:t>
            </a:r>
            <a:br>
              <a:rPr lang="en-US" sz="2800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C75DE-4053-462E-8F25-835848501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Who is the audience of this document?</a:t>
            </a:r>
          </a:p>
          <a:p>
            <a:r>
              <a:rPr lang="en-US" sz="2200" dirty="0"/>
              <a:t>Who should contribute to this document?</a:t>
            </a:r>
          </a:p>
          <a:p>
            <a:r>
              <a:rPr lang="en-US" sz="2200" dirty="0"/>
              <a:t>What is the main purpose of the document?</a:t>
            </a:r>
          </a:p>
          <a:p>
            <a:r>
              <a:rPr lang="en-US" sz="2200" dirty="0"/>
              <a:t>What is the ideal length of this document?</a:t>
            </a:r>
          </a:p>
          <a:p>
            <a:r>
              <a:rPr lang="en-US" sz="2200" dirty="0"/>
              <a:t>How do we make this document valuable to the region and address their needs?</a:t>
            </a:r>
          </a:p>
          <a:p>
            <a:r>
              <a:rPr lang="en-US" sz="2200" dirty="0"/>
              <a:t>What feedback would you want to receive from the region on this initiative?</a:t>
            </a:r>
          </a:p>
        </p:txBody>
      </p:sp>
    </p:spTree>
    <p:extLst>
      <p:ext uri="{BB962C8B-B14F-4D97-AF65-F5344CB8AC3E}">
        <p14:creationId xmlns:p14="http://schemas.microsoft.com/office/powerpoint/2010/main" val="197703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7418-FA0F-447F-B8B1-F15609540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SPROW Work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C75DE-4053-462E-8F25-835848501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Draft document on table</a:t>
            </a:r>
          </a:p>
          <a:p>
            <a:pPr lvl="1"/>
            <a:r>
              <a:rPr lang="en-US" sz="2050" dirty="0"/>
              <a:t>Includes ideas for FY2019</a:t>
            </a:r>
          </a:p>
          <a:p>
            <a:endParaRPr lang="en-US" sz="2200" dirty="0"/>
          </a:p>
          <a:p>
            <a:r>
              <a:rPr lang="en-US" sz="2200" dirty="0"/>
              <a:t>BMP Guidelines the focus for FY2020?</a:t>
            </a:r>
          </a:p>
        </p:txBody>
      </p:sp>
    </p:spTree>
    <p:extLst>
      <p:ext uri="{BB962C8B-B14F-4D97-AF65-F5344CB8AC3E}">
        <p14:creationId xmlns:p14="http://schemas.microsoft.com/office/powerpoint/2010/main" val="45310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0FEF5-B2CA-4879-A81D-D6ECC4765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117" y="2148110"/>
            <a:ext cx="6683765" cy="128089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Member Roundtable</a:t>
            </a:r>
          </a:p>
        </p:txBody>
      </p:sp>
      <p:pic>
        <p:nvPicPr>
          <p:cNvPr id="1026" name="Picture 2" descr="Image result for roundtable icon">
            <a:extLst>
              <a:ext uri="{FF2B5EF4-FFF2-40B4-BE49-F238E27FC236}">
                <a16:creationId xmlns:a16="http://schemas.microsoft.com/office/drawing/2014/main" id="{BE67A041-9B51-4A94-9213-9397B15F4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828" y="3429000"/>
            <a:ext cx="2296342" cy="229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08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115" y="946778"/>
            <a:ext cx="6683765" cy="77797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472" y="1994263"/>
            <a:ext cx="7505053" cy="3777622"/>
          </a:xfrm>
        </p:spPr>
        <p:txBody>
          <a:bodyPr>
            <a:normAutofit/>
          </a:bodyPr>
          <a:lstStyle/>
          <a:p>
            <a:r>
              <a:rPr lang="en-US" sz="2400" dirty="0"/>
              <a:t>Tuesday August 20, 2019</a:t>
            </a:r>
          </a:p>
          <a:p>
            <a:pPr lvl="1"/>
            <a:r>
              <a:rPr lang="en-US" sz="2250" dirty="0" err="1"/>
              <a:t>Tejas</a:t>
            </a:r>
            <a:r>
              <a:rPr lang="en-US" sz="2250" dirty="0"/>
              <a:t> Conference Room B, Third Floor</a:t>
            </a:r>
          </a:p>
          <a:p>
            <a:pPr lvl="1"/>
            <a:r>
              <a:rPr lang="en-US" sz="2250" dirty="0"/>
              <a:t>600 Six Flags Drive, Arlington, TX 76011</a:t>
            </a:r>
          </a:p>
          <a:p>
            <a:pPr lvl="1"/>
            <a:endParaRPr lang="en-US" sz="2250" dirty="0"/>
          </a:p>
          <a:p>
            <a:pPr lvl="1"/>
            <a:endParaRPr lang="en-US" sz="2250" dirty="0"/>
          </a:p>
          <a:p>
            <a:pPr marL="0" indent="0" algn="ctr">
              <a:buNone/>
            </a:pPr>
            <a:r>
              <a:rPr lang="en-US" sz="2400" dirty="0"/>
              <a:t>*Next PWC meeting is Thursday, August 15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sz="2400" baseline="300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6970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02196" y="423684"/>
            <a:ext cx="3423048" cy="96066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700" dirty="0"/>
              <a:t>Contact   Connect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34" y="4920920"/>
            <a:ext cx="472982" cy="472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35" y="1273458"/>
            <a:ext cx="472982" cy="4729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35" y="3093903"/>
            <a:ext cx="472982" cy="4729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35" y="2177913"/>
            <a:ext cx="472982" cy="4729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34" y="5821631"/>
            <a:ext cx="472982" cy="4729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35" y="4011992"/>
            <a:ext cx="472982" cy="47298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97583" y="1400191"/>
            <a:ext cx="3252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Facebook.com/</a:t>
            </a:r>
            <a:r>
              <a:rPr lang="en-US" dirty="0" err="1"/>
              <a:t>nctcogenv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97584" y="2304646"/>
            <a:ext cx="162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@</a:t>
            </a:r>
            <a:r>
              <a:rPr lang="en-US" dirty="0" err="1"/>
              <a:t>nctcogenv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97584" y="322063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nctcogenv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97584" y="4138725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youtube.com/user/</a:t>
            </a:r>
            <a:r>
              <a:rPr lang="en-US" dirty="0" err="1"/>
              <a:t>nctcoged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97583" y="5047653"/>
            <a:ext cx="240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EandD@nctcog.org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7583" y="5948364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nctcog.org/</a:t>
            </a:r>
            <a:r>
              <a:rPr lang="en-US" dirty="0" err="1"/>
              <a:t>envir</a:t>
            </a:r>
            <a:endParaRPr lang="en-US" dirty="0"/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4452554" y="496389"/>
            <a:ext cx="0" cy="578536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6596" y="3905257"/>
            <a:ext cx="38914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Tamara Cook</a:t>
            </a:r>
          </a:p>
          <a:p>
            <a:r>
              <a:rPr lang="en-US" sz="1500" dirty="0"/>
              <a:t>Manager, Environment &amp; Development</a:t>
            </a:r>
          </a:p>
          <a:p>
            <a:r>
              <a:rPr lang="en-US" sz="1500" dirty="0">
                <a:hlinkClick r:id="rId9"/>
              </a:rPr>
              <a:t>tcook@nctcog.org</a:t>
            </a:r>
            <a:endParaRPr lang="en-US" sz="1500" dirty="0"/>
          </a:p>
          <a:p>
            <a:r>
              <a:rPr lang="en-US" sz="1500" dirty="0"/>
              <a:t>817.695.9221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8863" y="2653854"/>
            <a:ext cx="3933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Crysta Guzman</a:t>
            </a:r>
          </a:p>
          <a:p>
            <a:r>
              <a:rPr lang="en-US" sz="1500" dirty="0"/>
              <a:t>Environment and Development Planner</a:t>
            </a:r>
          </a:p>
          <a:p>
            <a:r>
              <a:rPr lang="en-US" sz="1500" dirty="0">
                <a:hlinkClick r:id="rId9"/>
              </a:rPr>
              <a:t>cguzman@nctcog.org</a:t>
            </a:r>
            <a:endParaRPr lang="en-US" sz="1500" dirty="0"/>
          </a:p>
          <a:p>
            <a:r>
              <a:rPr lang="en-US" sz="1500" dirty="0"/>
              <a:t>817.695.9107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1174" y="1400301"/>
            <a:ext cx="3933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Olivia Alvarado</a:t>
            </a:r>
          </a:p>
          <a:p>
            <a:r>
              <a:rPr lang="en-US" sz="1500" dirty="0"/>
              <a:t>Environment and Development Planner</a:t>
            </a:r>
          </a:p>
          <a:p>
            <a:r>
              <a:rPr lang="en-US" sz="1500" dirty="0">
                <a:hlinkClick r:id="rId10"/>
              </a:rPr>
              <a:t>oalvarado@nctcog.org</a:t>
            </a:r>
            <a:endParaRPr lang="en-US" sz="1500" dirty="0"/>
          </a:p>
          <a:p>
            <a:r>
              <a:rPr lang="en-US" sz="1500" dirty="0"/>
              <a:t>817.695.9213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2868" y="5157411"/>
            <a:ext cx="38914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Edith Marvin</a:t>
            </a:r>
          </a:p>
          <a:p>
            <a:r>
              <a:rPr lang="en-US" sz="1500" dirty="0"/>
              <a:t>Director,  Environment &amp; Development</a:t>
            </a:r>
          </a:p>
          <a:p>
            <a:r>
              <a:rPr lang="en-US" sz="1500" dirty="0">
                <a:hlinkClick r:id="rId9"/>
              </a:rPr>
              <a:t>emarvin@nctcog.org</a:t>
            </a:r>
            <a:endParaRPr lang="en-US" sz="1500" dirty="0"/>
          </a:p>
          <a:p>
            <a:r>
              <a:rPr lang="en-US" sz="1500" dirty="0"/>
              <a:t>817.695.9211</a:t>
            </a:r>
          </a:p>
        </p:txBody>
      </p:sp>
    </p:spTree>
    <p:extLst>
      <p:ext uri="{BB962C8B-B14F-4D97-AF65-F5344CB8AC3E}">
        <p14:creationId xmlns:p14="http://schemas.microsoft.com/office/powerpoint/2010/main" val="91359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83449"/>
      </p:ext>
    </p:extLst>
  </p:cSld>
  <p:clrMapOvr>
    <a:masterClrMapping/>
  </p:clrMapOvr>
</p:sld>
</file>

<file path=ppt/theme/theme1.xml><?xml version="1.0" encoding="utf-8"?>
<a:theme xmlns:a="http://schemas.openxmlformats.org/drawingml/2006/main" name="ED presentatio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 presentation" id="{C8F63248-CDE6-4732-A769-601133F12C2C}" vid="{AE9C3BBB-870F-48FE-962C-94436D44DB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 presentation</Template>
  <TotalTime>16256</TotalTime>
  <Words>267</Words>
  <Application>Microsoft Office PowerPoint</Application>
  <PresentationFormat>On-screen Show (4:3)</PresentationFormat>
  <Paragraphs>68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ED presentation</vt:lpstr>
      <vt:lpstr>SPROW Sustainable Public Rights Of Way</vt:lpstr>
      <vt:lpstr>Agenda </vt:lpstr>
      <vt:lpstr>20th Annual Public Works Roundup SPROW Track</vt:lpstr>
      <vt:lpstr>SPROW BMP Guidelines Document </vt:lpstr>
      <vt:lpstr>SPROW Work Program</vt:lpstr>
      <vt:lpstr>Member Roundtable</vt:lpstr>
      <vt:lpstr>Next Meeting</vt:lpstr>
      <vt:lpstr>PowerPoint Presentation</vt:lpstr>
      <vt:lpstr>PowerPoint Presentation</vt:lpstr>
    </vt:vector>
  </TitlesOfParts>
  <Company>N.C.T.C.O.G.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Brian Geck</dc:creator>
  <cp:lastModifiedBy>Carolyn Horner</cp:lastModifiedBy>
  <cp:revision>128</cp:revision>
  <cp:lastPrinted>2019-01-21T15:07:12Z</cp:lastPrinted>
  <dcterms:created xsi:type="dcterms:W3CDTF">2016-03-25T17:51:36Z</dcterms:created>
  <dcterms:modified xsi:type="dcterms:W3CDTF">2019-06-18T17:04:05Z</dcterms:modified>
</cp:coreProperties>
</file>