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4" r:id="rId4"/>
    <p:sldId id="260" r:id="rId5"/>
    <p:sldId id="261" r:id="rId6"/>
    <p:sldId id="265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Dell" initials="BD" lastIdx="1" clrIdx="0">
    <p:extLst>
      <p:ext uri="{19B8F6BF-5375-455C-9EA6-DF929625EA0E}">
        <p15:presenceInfo xmlns:p15="http://schemas.microsoft.com/office/powerpoint/2012/main" userId="S-1-5-21-2015567608-1236798086-1458450816-457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>
              <a:defRPr sz="1200"/>
            </a:lvl1pPr>
          </a:lstStyle>
          <a:p>
            <a:fld id="{79A4A9D1-AECB-4D62-8466-93A2856B32B9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7" tIns="46585" rIns="93167" bIns="465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>
              <a:defRPr sz="1200"/>
            </a:lvl1pPr>
          </a:lstStyle>
          <a:p>
            <a:fld id="{3F37BB81-C6E5-4B15-A5FF-226BC25CC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412F-1D69-4221-9003-619F8F329C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3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7325" y="1181100"/>
            <a:ext cx="4251325" cy="3189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9F151-7865-46B6-82A6-926D3B01F1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2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B1421-A38B-4486-9599-00A5E21491F8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7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BAAF-9D20-410A-AFD8-F73B9DBB8236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C656-3B77-4961-8564-37B4DBAB3402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68F4-21B4-44CB-A44B-418A6047B7E8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5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6F56-8306-4B6D-881B-54A5307A4C32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6954-3120-412D-97F7-68EF176FE089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2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EA187-1CB3-4B32-9E3E-4981AFF939DD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1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CA12-BF6D-4944-AF88-77BB74719A37}" type="datetime1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9377-2CB7-497E-9974-0580960AC01C}" type="datetime1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2626-0AA8-4CD0-89F6-B521FB1113CB}" type="datetime1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D34D-7D86-4115-86B7-F7203A00D106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23C-690F-4346-8FF5-13740B9E3101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9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EB33-1F28-49E5-95F1-4A3018122C3F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A9D8-35DB-4986-916A-ABCE7732D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4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dell@nctcog.org" TargetMode="External"/><Relationship Id="rId2" Type="http://schemas.openxmlformats.org/officeDocument/2006/relationships/hyperlink" Target="mailto:cgotti@nctcog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490" y="1384012"/>
            <a:ext cx="8473440" cy="1950244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2017-2018 </a:t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CMAQ/STBG</a:t>
            </a:r>
            <a:r>
              <a:rPr lang="en-US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FUNDING: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PARTNERSHIPS (ROUND 2)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655219"/>
            <a:ext cx="6858000" cy="12418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Transportation Council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June 14, 2018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490" y="5939790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9364" y="5218004"/>
            <a:ext cx="7865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Congestion Mitigation and Air Quality Improvement Program/ 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Surface Transportation Block Grant </a:t>
            </a:r>
            <a:endParaRPr 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595" y="59958"/>
            <a:ext cx="8473440" cy="92720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CMAQ/STBG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A6C-3F8D-456C-B1C7-0C18CB874EB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28209"/>
              </p:ext>
            </p:extLst>
          </p:nvPr>
        </p:nvGraphicFramePr>
        <p:xfrm>
          <a:off x="376101" y="830827"/>
          <a:ext cx="8522425" cy="5060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6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963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813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Federal/Local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Funding Exchanges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 Vehicle Program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bring back a Round 2 effort)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</a:t>
                      </a:r>
                      <a:endParaRPr lang="en-US" sz="18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Partnerships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þ"/>
                      </a:pPr>
                      <a:r>
                        <a:rPr lang="en-US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Round 1  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</a:t>
                      </a:r>
                      <a:r>
                        <a:rPr lang="en-US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Round 2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 Round 3/Intersection Improvements</a:t>
                      </a:r>
                      <a:endParaRPr lang="en-US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and Other Studies</a:t>
                      </a:r>
                      <a:endParaRPr lang="en-US" sz="16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6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</a:t>
                      </a:r>
                      <a:endParaRPr lang="en-US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10-Year</a:t>
                      </a:r>
                      <a:r>
                        <a:rPr lang="en-US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Plan/Proposition 1 Adjustments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5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Development</a:t>
                      </a:r>
                      <a:r>
                        <a:rPr lang="en-US" sz="16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Phase 4: </a:t>
                      </a:r>
                      <a:r>
                        <a:rPr lang="en-US" sz="1600" b="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Turnback</a:t>
                      </a:r>
                      <a:r>
                        <a:rPr lang="en-US" sz="1600" b="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Program, Context Sensitive, Transit Oriented Development (TOD) Projects</a:t>
                      </a:r>
                      <a:endParaRPr lang="en-US" sz="16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8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 Program</a:t>
                      </a:r>
                      <a:endParaRPr lang="en-US" sz="16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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Policy Programs/Projects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Bond Program Partnerships</a:t>
                      </a:r>
                      <a:endParaRPr 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63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Safety, Innovative Construction, and Emergency Projects</a:t>
                      </a:r>
                      <a:endParaRPr lang="en-US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35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</a:t>
                      </a:r>
                      <a:endParaRPr lang="en-US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and Operations (M&amp;O),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NCTCOG-Implemented, and Regional/Air Quality Programs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6195" y="5954138"/>
            <a:ext cx="7002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en-US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Project Selection Completed	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Program Partially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Completed</a:t>
            </a:r>
          </a:p>
          <a:p>
            <a:pPr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  <a:r>
              <a:rPr lang="en-US" sz="1600" b="1" dirty="0">
                <a:solidFill>
                  <a:srgbClr val="FFFF00"/>
                </a:solidFill>
                <a:sym typeface="Wingdings" panose="05000000000000000000" pitchFamily="2" charset="2"/>
              </a:rPr>
              <a:t>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Pending STTC/RTC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Approval</a:t>
            </a:r>
          </a:p>
        </p:txBody>
      </p:sp>
    </p:spTree>
    <p:extLst>
      <p:ext uri="{BB962C8B-B14F-4D97-AF65-F5344CB8AC3E}">
        <p14:creationId xmlns:p14="http://schemas.microsoft.com/office/powerpoint/2010/main" val="17947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70" y="564386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PARTNERSHIPS (ROUND 2)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825625"/>
            <a:ext cx="845312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 and develop partnerships with local agencies and the Texas Department of Transportation (TxDOT) to help fund high-priority projects, leverage non-RTC funds, and advance project development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criteria to be considered: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Local partners are contributing more than the standard 20% match (overmatching the federal funds or paying for design, right-of-way, etc.)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has multiple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non-RTC stakeholders/contributors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is of strategic importance within/to the region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286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" y="253674"/>
            <a:ext cx="8633460" cy="76940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FUNDING BY AGENCY ($ IN MILLIONS)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231658"/>
              </p:ext>
            </p:extLst>
          </p:nvPr>
        </p:nvGraphicFramePr>
        <p:xfrm>
          <a:off x="312420" y="1274627"/>
          <a:ext cx="8590280" cy="492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29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51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0414"/>
              </a:tblGrid>
              <a:tr h="83354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RTC FUNDING</a:t>
                      </a:r>
                      <a:endParaRPr lang="en-US" sz="17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NON-RTC FUNDING</a:t>
                      </a:r>
                      <a:endParaRPr lang="en-US" sz="17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East Bear Creek Road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TxDOT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Dallas, City of Glenn Heights, Dallas County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$10.14</a:t>
                      </a:r>
                    </a:p>
                  </a:txBody>
                  <a:tcPr anchor="ctr"/>
                </a:tc>
              </a:tr>
              <a:tr h="453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Merritt/</a:t>
                      </a:r>
                      <a:r>
                        <a:rPr lang="en-US" sz="155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Sachse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Road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City of </a:t>
                      </a:r>
                      <a:r>
                        <a:rPr lang="en-US" sz="155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Sachse</a:t>
                      </a: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Collin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County, Dallas County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$10.00*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$5.00*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8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 66 at </a:t>
                      </a:r>
                      <a:r>
                        <a:rPr lang="en-US" sz="155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Dalrock</a:t>
                      </a: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City of Rowlett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999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IH 635/LBJ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at Belt Line Road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City of Coppell, City of Dallas, City of Irving,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Dallas County, </a:t>
                      </a: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TxDOT Dallas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34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Meandering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Road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City of Fort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Worth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$15.00*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Development Credits (TDC)</a:t>
                      </a:r>
                    </a:p>
                  </a:txBody>
                  <a:tcPr anchor="ctr"/>
                </a:tc>
              </a:tr>
              <a:tr h="453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Veterans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Administration (VA) Hospital Ramp Relocations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TxDOT Fort Worth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$0.28</a:t>
                      </a:r>
                    </a:p>
                  </a:txBody>
                  <a:tcPr anchor="ctr"/>
                </a:tc>
              </a:tr>
              <a:tr h="453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 121 (DFW Connector) U-Turn Lane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TxDOT</a:t>
                      </a:r>
                      <a:r>
                        <a:rPr lang="en-US" sz="155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Fort Worth</a:t>
                      </a:r>
                      <a:endParaRPr lang="en-US" sz="15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$0.80</a:t>
                      </a:r>
                    </a:p>
                  </a:txBody>
                  <a:tcPr anchor="ctr"/>
                </a:tc>
              </a:tr>
              <a:tr h="314406">
                <a:tc>
                  <a:txBody>
                    <a:bodyPr/>
                    <a:lstStyle/>
                    <a:p>
                      <a:pPr algn="ctr" fontAlgn="ctr"/>
                      <a:endParaRPr lang="en-US" sz="1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TOTAL</a:t>
                      </a:r>
                      <a:endParaRPr lang="en-US" sz="15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$49.83</a:t>
                      </a:r>
                      <a:endParaRPr lang="en-US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$22.09</a:t>
                      </a:r>
                      <a:endParaRPr lang="en-US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72497"/>
            <a:ext cx="2057400" cy="365125"/>
          </a:xfrm>
        </p:spPr>
        <p:txBody>
          <a:bodyPr/>
          <a:lstStyle/>
          <a:p>
            <a:fld id="{58BBCA6C-3F8D-456C-B1C7-0C18CB874EBC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40655" y="863824"/>
            <a:ext cx="115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" y="6152847"/>
            <a:ext cx="7764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50" dirty="0" smtClean="0">
                <a:latin typeface="Arial" panose="020B0604020202020204" pitchFamily="34" charset="0"/>
                <a:cs typeface="Arial" panose="020B0604020202020204" pitchFamily="34" charset="0"/>
              </a:rPr>
              <a:t>* Accounts for new funding on project only; Existing funding has already been approved in the Transportation Improvement Program (TIP) for early project phases</a:t>
            </a:r>
            <a:endParaRPr lang="en-US"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7744"/>
            <a:ext cx="7886700" cy="1029334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73376"/>
              </p:ext>
            </p:extLst>
          </p:nvPr>
        </p:nvGraphicFramePr>
        <p:xfrm>
          <a:off x="628650" y="1307077"/>
          <a:ext cx="7886700" cy="31633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10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5596">
                <a:tc>
                  <a:txBody>
                    <a:bodyPr/>
                    <a:lstStyle/>
                    <a:p>
                      <a:pPr algn="ctr"/>
                      <a:r>
                        <a:rPr lang="en-US" sz="2800" b="1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MEETING/TASK</a:t>
                      </a:r>
                      <a:endParaRPr lang="en-US" sz="2800" b="1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800" b="1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STTC Information</a:t>
                      </a:r>
                      <a:endParaRPr lang="en-US" sz="2400" b="0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27, 2018</a:t>
                      </a:r>
                      <a:endParaRPr lang="en-US" sz="2400" b="0" strike="noStrik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0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RTC Information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10, 2018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0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Meetings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2018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0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STTC Action 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25, 2018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0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RTC Action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14, 2018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A6C-3F8D-456C-B1C7-0C18CB874E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32" y="288926"/>
            <a:ext cx="8686800" cy="1325563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REQUESTED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1"/>
            <a:ext cx="8313420" cy="49682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RTC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of: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proposed list of projects to fund through the 2017-2018 CMAQ/STBG: Strategic Partnerships (Round 2) Program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Administratively amending the 2019-2022 Transportation Improvement Program (TIP)/Statewide Transportation Improvement Program (STIP) and other planning/administrative documents to incorporate these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BA9D8-35DB-4986-916A-ABCE7732D0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5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52202" y="2199516"/>
            <a:ext cx="3703320" cy="21865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Christie J. Gotti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Senior Program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817-608-2338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2"/>
              </a:rPr>
              <a:t>cgotti@nctcog.org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rgbClr val="E48312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lang="en-US" u="sng" dirty="0" smtClean="0">
              <a:solidFill>
                <a:srgbClr val="E48312">
                  <a:lumMod val="7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lang="en-US" u="sng" dirty="0">
              <a:solidFill>
                <a:srgbClr val="E48312">
                  <a:lumMod val="7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E48312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714058" y="2199516"/>
            <a:ext cx="3703320" cy="205157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Brian Dell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Transportation Planner III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817-704-5694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3"/>
              </a:rPr>
              <a:t>bdell@nctcog.org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rgbClr val="E48312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lang="en-US" u="sng" dirty="0" smtClean="0">
              <a:solidFill>
                <a:srgbClr val="E48312">
                  <a:lumMod val="7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lang="en-US" u="sng" dirty="0">
              <a:solidFill>
                <a:srgbClr val="E48312">
                  <a:lumMod val="7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E48312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68CD-2F79-4EAC-AC15-714E41A43C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4047</TotalTime>
  <Words>482</Words>
  <Application>Microsoft Office PowerPoint</Application>
  <PresentationFormat>On-screen Show (4:3)</PresentationFormat>
  <Paragraphs>117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Office Theme</vt:lpstr>
      <vt:lpstr>2017-2018  CMAQ/STBG* FUNDING:  STRATEGIC PARTNERSHIPS (ROUND 2)</vt:lpstr>
      <vt:lpstr>CMAQ/STBG FUNDING PROGRAMS</vt:lpstr>
      <vt:lpstr>STRATEGIC PARTNERSHIPS (ROUND 2)</vt:lpstr>
      <vt:lpstr>PROPOSED FUNDING BY AGENCY ($ IN MILLIONS)</vt:lpstr>
      <vt:lpstr>TIMELINE</vt:lpstr>
      <vt:lpstr>REQUESTED ACTION</vt:lpstr>
      <vt:lpstr>QUESTIONS?</vt:lpstr>
    </vt:vector>
  </TitlesOfParts>
  <Company>NCTCOG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2017-2018  CMAQ/STBG* FUNDING:  SUSTAINABLE DEVELOPMENT: PHASE 4</dc:title>
  <dc:creator>Brian Dell</dc:creator>
  <cp:lastModifiedBy>April Leger</cp:lastModifiedBy>
  <cp:revision>212</cp:revision>
  <cp:lastPrinted>2018-05-31T13:48:12Z</cp:lastPrinted>
  <dcterms:created xsi:type="dcterms:W3CDTF">2017-10-03T20:10:30Z</dcterms:created>
  <dcterms:modified xsi:type="dcterms:W3CDTF">2018-06-06T18:04:16Z</dcterms:modified>
</cp:coreProperties>
</file>