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4" r:id="rId2"/>
  </p:sldMasterIdLst>
  <p:notesMasterIdLst>
    <p:notesMasterId r:id="rId19"/>
  </p:notesMasterIdLst>
  <p:handoutMasterIdLst>
    <p:handoutMasterId r:id="rId20"/>
  </p:handoutMasterIdLst>
  <p:sldIdLst>
    <p:sldId id="388" r:id="rId3"/>
    <p:sldId id="757" r:id="rId4"/>
    <p:sldId id="775" r:id="rId5"/>
    <p:sldId id="777" r:id="rId6"/>
    <p:sldId id="783" r:id="rId7"/>
    <p:sldId id="720" r:id="rId8"/>
    <p:sldId id="753" r:id="rId9"/>
    <p:sldId id="784" r:id="rId10"/>
    <p:sldId id="696" r:id="rId11"/>
    <p:sldId id="724" r:id="rId12"/>
    <p:sldId id="760" r:id="rId13"/>
    <p:sldId id="703" r:id="rId14"/>
    <p:sldId id="765" r:id="rId15"/>
    <p:sldId id="782" r:id="rId16"/>
    <p:sldId id="702" r:id="rId17"/>
    <p:sldId id="743" r:id="rId18"/>
  </p:sldIdLst>
  <p:sldSz cx="18288000" cy="13716000"/>
  <p:notesSz cx="9296400" cy="7010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" userDrawn="1">
          <p15:clr>
            <a:srgbClr val="A4A3A4"/>
          </p15:clr>
        </p15:guide>
        <p15:guide id="2" orient="horz" pos="8140" userDrawn="1">
          <p15:clr>
            <a:srgbClr val="A4A3A4"/>
          </p15:clr>
        </p15:guide>
        <p15:guide id="3" pos="10715" userDrawn="1">
          <p15:clr>
            <a:srgbClr val="A4A3A4"/>
          </p15:clr>
        </p15:guide>
        <p15:guide id="4" pos="816" userDrawn="1">
          <p15:clr>
            <a:srgbClr val="A4A3A4"/>
          </p15:clr>
        </p15:guide>
        <p15:guide id="5" pos="5758" userDrawn="1">
          <p15:clr>
            <a:srgbClr val="A4A3A4"/>
          </p15:clr>
        </p15:guide>
        <p15:guide id="6" orient="horz" pos="8639">
          <p15:clr>
            <a:srgbClr val="A4A3A4"/>
          </p15:clr>
        </p15:guide>
        <p15:guide id="7" pos="1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5C9"/>
    <a:srgbClr val="F10F21"/>
    <a:srgbClr val="1EA185"/>
    <a:srgbClr val="F29B26"/>
    <a:srgbClr val="9BBB5C"/>
    <a:srgbClr val="BD392F"/>
    <a:srgbClr val="666666"/>
    <a:srgbClr val="445469"/>
    <a:srgbClr val="B78B02"/>
    <a:srgbClr val="DE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67336" autoAdjust="0"/>
  </p:normalViewPr>
  <p:slideViewPr>
    <p:cSldViewPr snapToGrid="0" snapToObjects="1">
      <p:cViewPr varScale="1">
        <p:scale>
          <a:sx n="38" d="100"/>
          <a:sy n="38" d="100"/>
        </p:scale>
        <p:origin x="1398" y="54"/>
      </p:cViewPr>
      <p:guideLst>
        <p:guide orient="horz" pos="500"/>
        <p:guide orient="horz" pos="8140"/>
        <p:guide pos="10715"/>
        <p:guide pos="816"/>
        <p:guide pos="5758"/>
        <p:guide orient="horz" pos="8639"/>
        <p:guide pos="1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A29AD-DA11-4A8C-B4FC-7B2BEF0D9D55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DE6242-1F32-4C3E-B313-D07543C3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451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4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To elaborate,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with an update from the Trade Fair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Ask group their plans for SWMP update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r>
              <a:rPr lang="en-US" sz="2400" b="1" u="sng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Water Quality Advisory Group Meeting Update January 31, 20198</a:t>
            </a:r>
            <a:endParaRPr lang="en-US" sz="2400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Completed ROC, sent to upper management Nov 7th including draft permit and fact sheet, scheduled to go to commissioners agenda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february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7th; do have proposed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everying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up on commissioners agenda webpage now.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Reviewed process up to date; edited and revised and sent to EPA for review; received an objection from EPA (they were hoping this wouldn’t happen); they have been struggling with figuring out how to deal with their comments; Dec 14th held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conf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call with EPA; 3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conf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calls so far; first comment - don’t believe permit is clear specific and measurable in terms of meeting the requirements of the MS4 Remand Rule  (TCEQ said they did their best, TCEQ is pushing back on this. 2 - EPA feels we extended deadlines for certain items that MS4 should have already met, so TCEQ is tweaking this language;  3- Regarding public notification for NOC - right now the process is we don’t go through public notice period anymore, but EPA said even those changes are considered a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modifiction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and a 30day comment period is necessary, but TCEQ; TCEQ is claiming we already provide more notification and transparency then other states;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If we don’t reach an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agreeemtn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in the next month or so, it will delay the timeline probably.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6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To elaborate,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with an update from the Trade Fair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Ask group their plans for SWMP update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r>
              <a:rPr lang="en-US" sz="2400" b="1" u="sng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Water Quality Advisory Group Meeting Update January 31, 20198</a:t>
            </a:r>
            <a:endParaRPr lang="en-US" sz="2400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Completed ROC, sent to upper management Nov 7th including draft permit and fact sheet, scheduled to go to commissioners agenda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february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7th; do have proposed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everying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up on commissioners agenda webpage now.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Reviewed process up to date; edited and revised and sent to EPA for review; received an objection from EPA (they were hoping this wouldn’t happen); they have been struggling with figuring out how to deal with their comments; Dec 14th held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conf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call with EPA; 3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conf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calls so far; first comment - don’t believe permit is clear specific and measurable in terms of meeting the requirements of the MS4 Remand Rule  (TCEQ said they did their best, TCEQ is pushing back on this. 2 - EPA feels we extended deadlines for certain items that MS4 should have already met, so TCEQ is tweaking this language;  3- Regarding public notification for NOC - right now the process is we don’t go through public notice period anymore, but EPA said even those changes are considered a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modifiction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and a 30day comment period is necessary, but TCEQ; TCEQ is claiming we already provide more notification and transparency then other states;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If we don’t reach an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agreeemtn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in the next month or so, it will delay the timeline probably.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2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To elaborate,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with an update from the Trade Fair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Ask group their plans for SWMP update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endParaRPr lang="en-US" sz="2400" b="1" u="sng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r>
              <a:rPr lang="en-US" sz="2400" b="1" u="sng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Water Quality Advisory Group Meeting Update January 31, 20198</a:t>
            </a:r>
            <a:endParaRPr lang="en-US" sz="2400" kern="1200" dirty="0" smtClean="0">
              <a:solidFill>
                <a:schemeClr val="tx1"/>
              </a:solidFill>
              <a:effectLst/>
              <a:latin typeface="Lato Light"/>
              <a:ea typeface="+mn-ea"/>
              <a:cs typeface="+mn-cs"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Completed ROC, sent to upper management Nov 7th including draft permit and fact sheet, scheduled to go to commissioners agenda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february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7th; do have proposed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everying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up on commissioners agenda webpage now.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Reviewed process up to date; edited and revised and sent to EPA for review; received an objection from EPA (they were hoping this wouldn’t happen); they have been struggling with figuring out how to deal with their comments; Dec 14th held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conf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call with EPA; 3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conf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calls so far; first comment - don’t believe permit is clear specific and measurable in terms of meeting the requirements of the MS4 Remand Rule  (TCEQ said they did their best, TCEQ is pushing back on this. 2 - EPA feels we extended deadlines for certain items that MS4 should have already met, so TCEQ is tweaking this language;  3- Regarding public notification for NOC - right now the process is we don’t go through public notice period anymore, but EPA said even those changes are considered a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modifiction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and a 30day comment period is necessary, but TCEQ; TCEQ is claiming we already provide more notification and transparency then other states;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 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If we don’t reach an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agreeemtn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+mn-cs"/>
              </a:rPr>
              <a:t> in the next month or so, it will delay the timeline probably.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7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Lead contractor,</a:t>
            </a:r>
            <a:r>
              <a:rPr lang="en-US" baseline="0" dirty="0" smtClean="0"/>
              <a:t> Atkins, held a project meeting and training on May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to discuss tasks, methodologies, troubleshooting, communications, hazards, and other general procedures. The team consists of a total of 16 people from Atkins, and subcontractors Freeze &amp; Nichols and DSE. That doesn’t include the Lab that analyzes the samples.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After the meeting the COG met up with Freeze &amp; Nichols to conduct site assessments for the Plano bio-monitoring sites. After spending a few hours with them, we can say that really appreciate the things that they do (waist high poison ivy and climbing down 30 degree embankments).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Sampling equipment was sent to manufacturer for repair. Will begin sampling next month.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Atkins is currently drafting a stormwater BMP analysis plan that will analyze the effectiveness of stormwater BMPs in correlation with the wet weather monitoring data collected.  </a:t>
            </a:r>
          </a:p>
        </p:txBody>
      </p:sp>
    </p:spTree>
    <p:extLst>
      <p:ext uri="{BB962C8B-B14F-4D97-AF65-F5344CB8AC3E}">
        <p14:creationId xmlns:p14="http://schemas.microsoft.com/office/powerpoint/2010/main" val="338619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 Green – pool</a:t>
            </a:r>
            <a:r>
              <a:rPr lang="en-US" baseline="0" dirty="0" smtClean="0"/>
              <a:t> draining question; pool filter backwashing – in the past this could be runoff into the road/grass, now you have to hook up to sanitary sewer; Plano considers this a point source discharge; Have other cities heard complaints about citizens reporting as complaints about citizens continuing to cause runoff and how do cities address this?</a:t>
            </a:r>
          </a:p>
        </p:txBody>
      </p:sp>
    </p:spTree>
    <p:extLst>
      <p:ext uri="{BB962C8B-B14F-4D97-AF65-F5344CB8AC3E}">
        <p14:creationId xmlns:p14="http://schemas.microsoft.com/office/powerpoint/2010/main" val="428601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40965"/>
            <a:ext cx="18288000" cy="5676898"/>
          </a:xfrm>
        </p:spPr>
        <p:txBody>
          <a:bodyPr>
            <a:normAutofit/>
          </a:bodyPr>
          <a:lstStyle>
            <a:lvl1pPr marL="0" indent="0">
              <a:buNone/>
              <a:defRPr sz="315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45121" y="12835896"/>
            <a:ext cx="6607355" cy="646313"/>
          </a:xfrm>
          <a:prstGeom prst="rect">
            <a:avLst/>
          </a:prstGeom>
        </p:spPr>
        <p:txBody>
          <a:bodyPr wrap="square" lIns="137141" tIns="68571" rIns="137141" bIns="68571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  <a:latin typeface="Lato Light"/>
                <a:cs typeface="Lato Light"/>
              </a:rPr>
              <a:t>www.nctcog.org</a:t>
            </a:r>
            <a:endParaRPr lang="id-ID" sz="18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en-US" sz="1500" dirty="0" smtClean="0">
                <a:solidFill>
                  <a:schemeClr val="tx2"/>
                </a:solidFill>
                <a:latin typeface="Lato Light"/>
                <a:cs typeface="Lato Light"/>
              </a:rPr>
              <a:t>NCTCOG Environment</a:t>
            </a:r>
            <a:r>
              <a:rPr lang="en-US" sz="1500" baseline="0" dirty="0" smtClean="0">
                <a:solidFill>
                  <a:schemeClr val="tx2"/>
                </a:solidFill>
                <a:latin typeface="Lato Light"/>
                <a:cs typeface="Lato Light"/>
              </a:rPr>
              <a:t> &amp; Development</a:t>
            </a:r>
            <a:endParaRPr lang="id-ID" sz="1500" dirty="0" smtClean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6" y="12946367"/>
            <a:ext cx="762000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801" y="12704928"/>
            <a:ext cx="621243" cy="9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0" y="0"/>
            <a:ext cx="6858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92106" y="1084564"/>
            <a:ext cx="5074920" cy="38404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9144000" cy="91440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3974" y="5023627"/>
            <a:ext cx="5097780" cy="6253974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04040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470-D750-4447-AE21-46866EACA789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36" y="10837337"/>
            <a:ext cx="16171164" cy="122656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8288000" cy="1066190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1600"/>
              </a:spcBef>
              <a:buNone/>
              <a:defRPr sz="6400">
                <a:solidFill>
                  <a:srgbClr val="4D4D4D"/>
                </a:solidFill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984" y="11819470"/>
            <a:ext cx="13844016" cy="1066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400"/>
              </a:spcBef>
              <a:buNone/>
              <a:defRPr sz="2800">
                <a:solidFill>
                  <a:srgbClr val="262626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8BF70A1-2205-4CD4-B0AD-867D05B24931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5A83-595B-458D-A807-7E2E55D06FB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15927" y="1390650"/>
            <a:ext cx="3943350" cy="960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9" y="1428753"/>
            <a:ext cx="11601450" cy="10801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C88A-36C0-4051-9B0B-1B973C1A49EC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500514" y="713257"/>
            <a:ext cx="17286972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4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0517" y="1651901"/>
            <a:ext cx="17286970" cy="53532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37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35982" y="3927005"/>
            <a:ext cx="2843032" cy="3789578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645286" y="3927005"/>
            <a:ext cx="2843032" cy="378957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658184" y="3927005"/>
            <a:ext cx="2843032" cy="3789578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13670700" y="3927005"/>
            <a:ext cx="2843032" cy="3789578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500514" y="713257"/>
            <a:ext cx="17286972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4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0517" y="1651901"/>
            <a:ext cx="17286970" cy="53532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76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0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3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5"/>
            <a:ext cx="18288000" cy="7933326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4832"/>
            <a:ext cx="18287996" cy="984344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0514" y="713257"/>
            <a:ext cx="17286972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4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0517" y="1651901"/>
            <a:ext cx="17286970" cy="53532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383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801" y="12704928"/>
            <a:ext cx="621243" cy="90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6" y="12946367"/>
            <a:ext cx="762000" cy="6191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845121" y="12835896"/>
            <a:ext cx="6607355" cy="646313"/>
          </a:xfrm>
          <a:prstGeom prst="rect">
            <a:avLst/>
          </a:prstGeom>
        </p:spPr>
        <p:txBody>
          <a:bodyPr wrap="square" lIns="137141" tIns="68571" rIns="137141" bIns="68571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  <a:latin typeface="Lato Light"/>
                <a:cs typeface="Lato Light"/>
              </a:rPr>
              <a:t>www.nctcog.org</a:t>
            </a:r>
            <a:endParaRPr lang="id-ID" sz="18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en-US" sz="1500" dirty="0" smtClean="0">
                <a:solidFill>
                  <a:schemeClr val="tx2"/>
                </a:solidFill>
                <a:latin typeface="Lato Light"/>
                <a:cs typeface="Lato Light"/>
              </a:rPr>
              <a:t>NCTCOG Environment</a:t>
            </a:r>
            <a:r>
              <a:rPr lang="en-US" sz="1500" baseline="0" dirty="0" smtClean="0">
                <a:solidFill>
                  <a:schemeClr val="tx2"/>
                </a:solidFill>
                <a:latin typeface="Lato Light"/>
                <a:cs typeface="Lato Light"/>
              </a:rPr>
              <a:t> &amp; Development</a:t>
            </a:r>
            <a:endParaRPr lang="id-ID" sz="1500" dirty="0" smtClean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50087" y="3554589"/>
            <a:ext cx="4866418" cy="6520626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0514" y="713257"/>
            <a:ext cx="17286972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4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0517" y="1651901"/>
            <a:ext cx="17286970" cy="53532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42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7" y="1540934"/>
            <a:ext cx="16173450" cy="6705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6000" spc="-2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269" y="8396818"/>
            <a:ext cx="13842302" cy="3291840"/>
          </a:xfrm>
        </p:spPr>
        <p:txBody>
          <a:bodyPr>
            <a:normAutofit/>
          </a:bodyPr>
          <a:lstStyle>
            <a:lvl1pPr marL="0" indent="0" algn="l">
              <a:buNone/>
              <a:defRPr sz="5600">
                <a:solidFill>
                  <a:schemeClr val="bg1"/>
                </a:solidFill>
                <a:latin typeface="+mj-lt"/>
              </a:defRPr>
            </a:lvl1pPr>
            <a:lvl2pPr marL="914400" indent="0" algn="ctr">
              <a:buNone/>
              <a:defRPr sz="56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BD42739-7293-49CC-85F1-60A273D6EE60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FF64-092C-4907-B2C2-E0A2FE0F3FF3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1534838"/>
            <a:ext cx="16171164" cy="671169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16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268" y="8374550"/>
            <a:ext cx="13839444" cy="3291840"/>
          </a:xfrm>
        </p:spPr>
        <p:txBody>
          <a:bodyPr anchor="t">
            <a:normAutofit/>
          </a:bodyPr>
          <a:lstStyle>
            <a:lvl1pPr marL="0" indent="0">
              <a:buNone/>
              <a:defRPr sz="5600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2E4B-E6D9-43CD-927C-926D0AD9EE0B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984" y="3986784"/>
            <a:ext cx="7612380" cy="753465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5476" y="3986784"/>
            <a:ext cx="7612380" cy="753465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543-7019-462E-9CEA-0C4C217B3B13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984" y="4064000"/>
            <a:ext cx="7612380" cy="1446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984" y="5472300"/>
            <a:ext cx="7612380" cy="640080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2620" y="4059936"/>
            <a:ext cx="7612380" cy="14447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000" b="0" cap="all" baseline="0"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2620" y="5468112"/>
            <a:ext cx="7612380" cy="640080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A90B-DABB-4135-8FBE-7EAC4DA5B403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0D20-E2B1-46E0-9B2A-BB33820C2521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656D-CF46-4165-992C-A0BC8B88FAF5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Lato Regular"/>
          <a:ea typeface="+mj-ea"/>
          <a:cs typeface="Lato Regular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839" y="999066"/>
            <a:ext cx="16159162" cy="331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412" y="3986787"/>
            <a:ext cx="16130588" cy="7532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12824894"/>
            <a:ext cx="6172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914400"/>
            <a:fld id="{545B1AC3-934B-42A4-88F5-D8F2C7E4B19D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 defTabSz="914400"/>
              <a:t>10/2/2018</a:t>
            </a:fld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13109394"/>
            <a:ext cx="7543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82386" y="11659497"/>
            <a:ext cx="4389120" cy="27940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914400"/>
            <a:fld id="{6D22F896-40B5-4ADD-8801-0D06FADFA095}" type="slidenum">
              <a:rPr lang="en-US" smtClean="0">
                <a:solidFill>
                  <a:srgbClr val="DDDDDD">
                    <a:alpha val="2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DDDDDD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9600" kern="1200" spc="-2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85000"/>
        </a:lnSpc>
        <a:spcBef>
          <a:spcPts val="2600"/>
        </a:spcBef>
        <a:buFont typeface="Arial" pitchFamily="34" charset="0"/>
        <a:buChar char=" "/>
        <a:defRPr sz="4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48640" indent="-6858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4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97280" indent="-109728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4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45920" indent="-164592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194560" indent="-219456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2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6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7801" y="3748247"/>
            <a:ext cx="18287999" cy="2491585"/>
            <a:chOff x="6108553" y="2326962"/>
            <a:chExt cx="12359700" cy="3321246"/>
          </a:xfrm>
        </p:grpSpPr>
        <p:sp>
          <p:nvSpPr>
            <p:cNvPr id="18" name="TextBox 17"/>
            <p:cNvSpPr txBox="1"/>
            <p:nvPr/>
          </p:nvSpPr>
          <p:spPr>
            <a:xfrm>
              <a:off x="6108553" y="2326962"/>
              <a:ext cx="12359700" cy="1569256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Pollution Prevention </a:t>
              </a:r>
              <a:r>
                <a:rPr lang="en-US" sz="72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(</a:t>
              </a:r>
              <a:r>
                <a:rPr lang="en-US" sz="72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P2) Task Force</a:t>
              </a:r>
              <a:endParaRPr lang="id-ID" sz="72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69040" y="4373364"/>
              <a:ext cx="1553038" cy="9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6317967" y="4809092"/>
              <a:ext cx="11655185" cy="839116"/>
            </a:xfrm>
            <a:prstGeom prst="rect">
              <a:avLst/>
            </a:prstGeom>
          </p:spPr>
          <p:txBody>
            <a:bodyPr vert="horz" lIns="163160" tIns="81580" rIns="163160" bIns="81580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" y="5478368"/>
            <a:ext cx="18287999" cy="99258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October 3, 2018</a:t>
            </a:r>
            <a:endParaRPr lang="id-ID" sz="6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3800" y="636574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Staff Contact: Kathleen Myers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830" y="2672043"/>
            <a:ext cx="82231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Lato Light"/>
                <a:ea typeface="Open Sans Light" panose="020B0306030504020204" pitchFamily="34" charset="0"/>
                <a:cs typeface="Lato Light"/>
              </a:rPr>
              <a:t>Conducted bio-assessments in Garland, Irving, and </a:t>
            </a:r>
            <a:r>
              <a:rPr lang="en-US" sz="4000" dirty="0" smtClean="0">
                <a:latin typeface="Lato Light"/>
                <a:ea typeface="Open Sans Light" panose="020B0306030504020204" pitchFamily="34" charset="0"/>
                <a:cs typeface="Lato Light"/>
              </a:rPr>
              <a:t>Plano</a:t>
            </a:r>
            <a:endParaRPr lang="en-US" sz="4000" dirty="0" smtClean="0">
              <a:latin typeface="Lato Light"/>
              <a:ea typeface="Open Sans Light" panose="020B0306030504020204" pitchFamily="34" charset="0"/>
              <a:cs typeface="Lat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Lato Light"/>
                <a:ea typeface="Open Sans Light" panose="020B0306030504020204" pitchFamily="34" charset="0"/>
                <a:cs typeface="Lato Light"/>
              </a:rPr>
              <a:t>Wet Weather Monitoring is </a:t>
            </a:r>
            <a:r>
              <a:rPr lang="en-US" sz="4000" dirty="0" smtClean="0">
                <a:latin typeface="Lato Light"/>
                <a:ea typeface="Open Sans Light" panose="020B0306030504020204" pitchFamily="34" charset="0"/>
                <a:cs typeface="Lato Light"/>
              </a:rPr>
              <a:t>ongoing</a:t>
            </a:r>
            <a:endParaRPr lang="en-US" sz="4000" dirty="0" smtClean="0">
              <a:latin typeface="Lato Light"/>
              <a:ea typeface="Open Sans Light" panose="020B0306030504020204" pitchFamily="34" charset="0"/>
              <a:cs typeface="Lat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Lato Light"/>
                <a:ea typeface="Open Sans Light" panose="020B0306030504020204" pitchFamily="34" charset="0"/>
                <a:cs typeface="Lato Light"/>
              </a:rPr>
              <a:t>Data available in October</a:t>
            </a:r>
            <a:endParaRPr lang="en-US" sz="4000" dirty="0">
              <a:latin typeface="Lato Light"/>
              <a:ea typeface="Open Sans Light" panose="020B0306030504020204" pitchFamily="34" charset="0"/>
              <a:cs typeface="Lat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Lato Light"/>
              <a:ea typeface="Open Sans Light" panose="020B0306030504020204" pitchFamily="34" charset="0"/>
              <a:cs typeface="Lat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 Light"/>
              <a:ea typeface="Open Sans Light" panose="020B0306030504020204" pitchFamily="34" charset="0"/>
              <a:cs typeface="Lat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/>
          <a:stretch/>
        </p:blipFill>
        <p:spPr>
          <a:xfrm>
            <a:off x="977660" y="6248400"/>
            <a:ext cx="7328140" cy="64145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2"/>
          <a:stretch/>
        </p:blipFill>
        <p:spPr>
          <a:xfrm>
            <a:off x="8570244" y="6226212"/>
            <a:ext cx="8447756" cy="6436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9729" r="10541" b="19460"/>
          <a:stretch/>
        </p:blipFill>
        <p:spPr>
          <a:xfrm>
            <a:off x="8570244" y="546238"/>
            <a:ext cx="8447756" cy="5433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193" y="546238"/>
            <a:ext cx="8805207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Stormwater Monitoring </a:t>
            </a:r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Update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78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23118" y="700901"/>
            <a:ext cx="11111681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Other NCTCOG </a:t>
            </a:r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Programs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0" y="282766"/>
            <a:ext cx="3511228" cy="3000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3119" y="2453242"/>
            <a:ext cx="16920601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cs typeface="Times New Roman" panose="02020603050405020304" pitchFamily="18" charset="0"/>
              </a:rPr>
              <a:t>Green infrastructure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cs typeface="Times New Roman" panose="02020603050405020304" pitchFamily="18" charset="0"/>
              </a:rPr>
              <a:t>Low Impact Development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Local project examples and case studies needed!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7200" b="1" dirty="0" smtClean="0"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3800" b="1" dirty="0" smtClean="0">
                <a:cs typeface="Times New Roman" panose="02020603050405020304" pitchFamily="18" charset="0"/>
              </a:rPr>
              <a:t>www.iswm.nctcog.org</a:t>
            </a:r>
            <a:endParaRPr lang="en-US" sz="13800" dirty="0" smtClean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17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406" y="1368004"/>
            <a:ext cx="16833538" cy="531051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r>
              <a:rPr lang="en-US" sz="2551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rPr>
              <a:t>RSWMCC MEMBERS </a:t>
            </a:r>
            <a:r>
              <a:rPr lang="en-US" sz="2551" b="1" dirty="0" smtClean="0">
                <a:solidFill>
                  <a:schemeClr val="accent1"/>
                </a:solidFill>
                <a:latin typeface="Lato Regular"/>
                <a:cs typeface="Lato Regular"/>
              </a:rPr>
              <a:t>UPDATE</a:t>
            </a:r>
            <a:endParaRPr lang="id-ID" sz="2551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404" y="282766"/>
            <a:ext cx="110368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Roundtable Discussion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35" y="1834419"/>
            <a:ext cx="5789237" cy="11433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318136" y="4693959"/>
            <a:ext cx="3670782" cy="5761721"/>
            <a:chOff x="4934796" y="1751013"/>
            <a:chExt cx="2935287" cy="4606075"/>
          </a:xfrm>
          <a:solidFill>
            <a:schemeClr val="bg1">
              <a:lumMod val="50000"/>
            </a:schemeClr>
          </a:solidFill>
        </p:grpSpPr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4934796" y="1751013"/>
              <a:ext cx="2935287" cy="3470275"/>
            </a:xfrm>
            <a:custGeom>
              <a:avLst/>
              <a:gdLst>
                <a:gd name="T0" fmla="*/ 774 w 1058"/>
                <a:gd name="T1" fmla="*/ 1252 h 1252"/>
                <a:gd name="T2" fmla="*/ 283 w 1058"/>
                <a:gd name="T3" fmla="*/ 1252 h 1252"/>
                <a:gd name="T4" fmla="*/ 248 w 1058"/>
                <a:gd name="T5" fmla="*/ 1218 h 1252"/>
                <a:gd name="T6" fmla="*/ 142 w 1058"/>
                <a:gd name="T7" fmla="*/ 887 h 1252"/>
                <a:gd name="T8" fmla="*/ 110 w 1058"/>
                <a:gd name="T9" fmla="*/ 831 h 1252"/>
                <a:gd name="T10" fmla="*/ 0 w 1058"/>
                <a:gd name="T11" fmla="*/ 529 h 1252"/>
                <a:gd name="T12" fmla="*/ 529 w 1058"/>
                <a:gd name="T13" fmla="*/ 0 h 1252"/>
                <a:gd name="T14" fmla="*/ 1058 w 1058"/>
                <a:gd name="T15" fmla="*/ 529 h 1252"/>
                <a:gd name="T16" fmla="*/ 947 w 1058"/>
                <a:gd name="T17" fmla="*/ 831 h 1252"/>
                <a:gd name="T18" fmla="*/ 916 w 1058"/>
                <a:gd name="T19" fmla="*/ 887 h 1252"/>
                <a:gd name="T20" fmla="*/ 810 w 1058"/>
                <a:gd name="T21" fmla="*/ 1218 h 1252"/>
                <a:gd name="T22" fmla="*/ 774 w 1058"/>
                <a:gd name="T23" fmla="*/ 1252 h 1252"/>
                <a:gd name="T24" fmla="*/ 315 w 1058"/>
                <a:gd name="T25" fmla="*/ 1180 h 1252"/>
                <a:gd name="T26" fmla="*/ 742 w 1058"/>
                <a:gd name="T27" fmla="*/ 1180 h 1252"/>
                <a:gd name="T28" fmla="*/ 851 w 1058"/>
                <a:gd name="T29" fmla="*/ 857 h 1252"/>
                <a:gd name="T30" fmla="*/ 885 w 1058"/>
                <a:gd name="T31" fmla="*/ 794 h 1252"/>
                <a:gd name="T32" fmla="*/ 986 w 1058"/>
                <a:gd name="T33" fmla="*/ 529 h 1252"/>
                <a:gd name="T34" fmla="*/ 529 w 1058"/>
                <a:gd name="T35" fmla="*/ 72 h 1252"/>
                <a:gd name="T36" fmla="*/ 72 w 1058"/>
                <a:gd name="T37" fmla="*/ 529 h 1252"/>
                <a:gd name="T38" fmla="*/ 172 w 1058"/>
                <a:gd name="T39" fmla="*/ 794 h 1252"/>
                <a:gd name="T40" fmla="*/ 207 w 1058"/>
                <a:gd name="T41" fmla="*/ 857 h 1252"/>
                <a:gd name="T42" fmla="*/ 315 w 1058"/>
                <a:gd name="T43" fmla="*/ 118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8" h="1252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solidFill>
                  <a:schemeClr val="bg1">
                    <a:lumMod val="50000"/>
                  </a:schemeClr>
                </a:solidFill>
                <a:latin typeface="Lato Light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5672983" y="5153763"/>
              <a:ext cx="1500187" cy="1203325"/>
            </a:xfrm>
            <a:custGeom>
              <a:avLst/>
              <a:gdLst>
                <a:gd name="T0" fmla="*/ 495 w 541"/>
                <a:gd name="T1" fmla="*/ 223 h 434"/>
                <a:gd name="T2" fmla="*/ 540 w 541"/>
                <a:gd name="T3" fmla="*/ 168 h 434"/>
                <a:gd name="T4" fmla="*/ 494 w 541"/>
                <a:gd name="T5" fmla="*/ 112 h 434"/>
                <a:gd name="T6" fmla="*/ 540 w 541"/>
                <a:gd name="T7" fmla="*/ 57 h 434"/>
                <a:gd name="T8" fmla="*/ 483 w 541"/>
                <a:gd name="T9" fmla="*/ 0 h 434"/>
                <a:gd name="T10" fmla="*/ 56 w 541"/>
                <a:gd name="T11" fmla="*/ 0 h 434"/>
                <a:gd name="T12" fmla="*/ 0 w 541"/>
                <a:gd name="T13" fmla="*/ 56 h 434"/>
                <a:gd name="T14" fmla="*/ 46 w 541"/>
                <a:gd name="T15" fmla="*/ 112 h 434"/>
                <a:gd name="T16" fmla="*/ 0 w 541"/>
                <a:gd name="T17" fmla="*/ 167 h 434"/>
                <a:gd name="T18" fmla="*/ 46 w 541"/>
                <a:gd name="T19" fmla="*/ 223 h 434"/>
                <a:gd name="T20" fmla="*/ 1 w 541"/>
                <a:gd name="T21" fmla="*/ 278 h 434"/>
                <a:gd name="T22" fmla="*/ 57 w 541"/>
                <a:gd name="T23" fmla="*/ 334 h 434"/>
                <a:gd name="T24" fmla="*/ 157 w 541"/>
                <a:gd name="T25" fmla="*/ 334 h 434"/>
                <a:gd name="T26" fmla="*/ 161 w 541"/>
                <a:gd name="T27" fmla="*/ 351 h 434"/>
                <a:gd name="T28" fmla="*/ 272 w 541"/>
                <a:gd name="T29" fmla="*/ 433 h 434"/>
                <a:gd name="T30" fmla="*/ 383 w 541"/>
                <a:gd name="T31" fmla="*/ 335 h 434"/>
                <a:gd name="T32" fmla="*/ 484 w 541"/>
                <a:gd name="T33" fmla="*/ 335 h 434"/>
                <a:gd name="T34" fmla="*/ 541 w 541"/>
                <a:gd name="T35" fmla="*/ 278 h 434"/>
                <a:gd name="T36" fmla="*/ 495 w 541"/>
                <a:gd name="T37" fmla="*/ 223 h 434"/>
                <a:gd name="T38" fmla="*/ 423 w 541"/>
                <a:gd name="T39" fmla="*/ 241 h 434"/>
                <a:gd name="T40" fmla="*/ 118 w 541"/>
                <a:gd name="T41" fmla="*/ 241 h 434"/>
                <a:gd name="T42" fmla="*/ 104 w 541"/>
                <a:gd name="T43" fmla="*/ 227 h 434"/>
                <a:gd name="T44" fmla="*/ 118 w 541"/>
                <a:gd name="T45" fmla="*/ 213 h 434"/>
                <a:gd name="T46" fmla="*/ 423 w 541"/>
                <a:gd name="T47" fmla="*/ 213 h 434"/>
                <a:gd name="T48" fmla="*/ 437 w 541"/>
                <a:gd name="T49" fmla="*/ 227 h 434"/>
                <a:gd name="T50" fmla="*/ 423 w 541"/>
                <a:gd name="T51" fmla="*/ 241 h 434"/>
                <a:gd name="T52" fmla="*/ 423 w 541"/>
                <a:gd name="T53" fmla="*/ 116 h 434"/>
                <a:gd name="T54" fmla="*/ 118 w 541"/>
                <a:gd name="T55" fmla="*/ 116 h 434"/>
                <a:gd name="T56" fmla="*/ 104 w 541"/>
                <a:gd name="T57" fmla="*/ 102 h 434"/>
                <a:gd name="T58" fmla="*/ 118 w 541"/>
                <a:gd name="T59" fmla="*/ 88 h 434"/>
                <a:gd name="T60" fmla="*/ 423 w 541"/>
                <a:gd name="T61" fmla="*/ 88 h 434"/>
                <a:gd name="T62" fmla="*/ 437 w 541"/>
                <a:gd name="T63" fmla="*/ 102 h 434"/>
                <a:gd name="T64" fmla="*/ 423 w 541"/>
                <a:gd name="T65" fmla="*/ 11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434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solidFill>
                  <a:schemeClr val="bg1">
                    <a:lumMod val="50000"/>
                  </a:schemeClr>
                </a:solidFill>
                <a:latin typeface="Lato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16651" y="5073996"/>
            <a:ext cx="3034764" cy="2716963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9115" y="6347091"/>
            <a:ext cx="1976808" cy="2347909"/>
            <a:chOff x="7826363" y="2844010"/>
            <a:chExt cx="1580725" cy="1876982"/>
          </a:xfrm>
          <a:solidFill>
            <a:schemeClr val="accent1"/>
          </a:solidFill>
        </p:grpSpPr>
        <p:sp>
          <p:nvSpPr>
            <p:cNvPr id="17" name="Rounded Rectangle 16"/>
            <p:cNvSpPr/>
            <p:nvPr/>
          </p:nvSpPr>
          <p:spPr>
            <a:xfrm>
              <a:off x="8110354" y="2984172"/>
              <a:ext cx="101591" cy="7904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701" dirty="0">
                <a:latin typeface="Lato Light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375528" y="3216877"/>
              <a:ext cx="101591" cy="15041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701" dirty="0">
                <a:latin typeface="Lato Light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672942" y="3502859"/>
              <a:ext cx="101591" cy="12181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701" dirty="0">
                <a:latin typeface="Lato Ligh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07728" y="3844758"/>
              <a:ext cx="101591" cy="8762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701" dirty="0">
                <a:latin typeface="Lato Ligh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05497" y="3844758"/>
              <a:ext cx="101591" cy="8762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701" dirty="0">
                <a:latin typeface="Lato Ligh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826363" y="2844010"/>
              <a:ext cx="101591" cy="6588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701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5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7405" y="282766"/>
            <a:ext cx="15376062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Upcoming Events and Conferences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908" y="2031999"/>
            <a:ext cx="16885320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chemeClr val="accent6"/>
              </a:solidFill>
            </a:endParaRP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4400" b="1" dirty="0" smtClean="0">
              <a:solidFill>
                <a:schemeClr val="accent6"/>
              </a:solidFill>
            </a:endParaRPr>
          </a:p>
          <a:p>
            <a:endParaRPr lang="en-US" sz="4400" b="1" dirty="0" smtClean="0">
              <a:solidFill>
                <a:schemeClr val="accent6"/>
              </a:solidFill>
            </a:endParaRPr>
          </a:p>
          <a:p>
            <a:endParaRPr lang="en-US" sz="4400" b="1" dirty="0" smtClean="0">
              <a:solidFill>
                <a:schemeClr val="accent6"/>
              </a:solidFill>
            </a:endParaRP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r>
              <a:rPr lang="en-US" sz="4400" b="1" dirty="0" smtClean="0">
                <a:solidFill>
                  <a:schemeClr val="accent6"/>
                </a:solidFill>
              </a:rPr>
              <a:t>Texas Commission on Environmental Quality (TCEQ)</a:t>
            </a:r>
          </a:p>
          <a:p>
            <a:r>
              <a:rPr lang="en-US" sz="4400" b="1" dirty="0"/>
              <a:t>October 9 - 11, 2018</a:t>
            </a:r>
          </a:p>
          <a:p>
            <a:r>
              <a:rPr lang="en-US" sz="4400" b="1" dirty="0" smtClean="0">
                <a:solidFill>
                  <a:schemeClr val="accent6"/>
                </a:solidFill>
              </a:rPr>
              <a:t>Austin, Texas 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r>
              <a:rPr lang="en-US" sz="4000" b="1" i="1" dirty="0"/>
              <a:t>The Autumn Environmental Conference and Expo combines the former Advanced Air Permitting and Water Quality/Stormwater Seminars and includes a one-day Waste Classification Workshop. This event provides engineers, environmental managers, consultants, and the regulated community updates on permitting rules, requirements, issues, and regulations.</a:t>
            </a:r>
            <a:endParaRPr lang="en-US" sz="4800" b="1" i="1" dirty="0" smtClean="0">
              <a:solidFill>
                <a:schemeClr val="accent6"/>
              </a:solidFill>
            </a:endParaRP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04" y="2110316"/>
            <a:ext cx="13479463" cy="35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84" y="390525"/>
            <a:ext cx="14835716" cy="129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406" y="1368004"/>
            <a:ext cx="16833538" cy="531051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r>
              <a:rPr lang="en-US" sz="2551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rPr>
              <a:t>UPCOMING </a:t>
            </a:r>
            <a:r>
              <a:rPr lang="en-US" sz="2551" b="1" dirty="0" smtClean="0">
                <a:solidFill>
                  <a:schemeClr val="accent1"/>
                </a:solidFill>
                <a:latin typeface="Lato Regular"/>
                <a:cs typeface="Lato Regular"/>
              </a:rPr>
              <a:t>MEETINGS</a:t>
            </a:r>
            <a:endParaRPr lang="id-ID" sz="2551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405" y="282766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RSWMCC Meetings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20840" y="4958795"/>
            <a:ext cx="3324112" cy="2354499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IDDE 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TASK FORCE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December 20, 2018</a:t>
            </a:r>
          </a:p>
          <a:p>
            <a:pPr algn="ctr"/>
            <a:r>
              <a:rPr lang="en-US" sz="2400" b="1" dirty="0">
                <a:solidFill>
                  <a:srgbClr val="1EA185"/>
                </a:solidFill>
                <a:latin typeface="Lato Regular"/>
                <a:cs typeface="Lato Regular"/>
              </a:rPr>
              <a:t>William J. Pitstick Executive Board Room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55060" y="4983432"/>
            <a:ext cx="3495562" cy="507839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RSWMCC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95499" y="5314997"/>
            <a:ext cx="4814681" cy="1615835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ato Light"/>
                <a:cs typeface="Lato Light"/>
              </a:rPr>
              <a:t>November 14, 2018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ato Light"/>
                <a:cs typeface="Lato Light"/>
              </a:rPr>
              <a:t>9:30 AM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ato Light"/>
                <a:cs typeface="Lato Light"/>
              </a:rPr>
              <a:t>William J. Pitstick Executive Board Room</a:t>
            </a:r>
            <a:endParaRPr lang="en-US" sz="2400" b="1" dirty="0">
              <a:solidFill>
                <a:srgbClr val="FF0000"/>
              </a:solidFill>
              <a:latin typeface="Lato Light"/>
              <a:cs typeface="Lato Light"/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>
            <a:off x="2169133" y="2949049"/>
            <a:ext cx="1951826" cy="1952335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 rot="5400000">
            <a:off x="6225685" y="2949304"/>
            <a:ext cx="1952335" cy="1951826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>
            <a:off x="10109311" y="2944973"/>
            <a:ext cx="1951826" cy="1952335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48" name="Round Diagonal Corner Rectangle 47"/>
          <p:cNvSpPr/>
          <p:nvPr/>
        </p:nvSpPr>
        <p:spPr>
          <a:xfrm rot="16200000">
            <a:off x="14199970" y="2942960"/>
            <a:ext cx="1952335" cy="1951826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72" name="AutoShape 19"/>
          <p:cNvSpPr>
            <a:spLocks/>
          </p:cNvSpPr>
          <p:nvPr/>
        </p:nvSpPr>
        <p:spPr bwMode="auto">
          <a:xfrm>
            <a:off x="2730442" y="3567486"/>
            <a:ext cx="714401" cy="71458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defTabSz="685829">
              <a:defRPr/>
            </a:pPr>
            <a:endParaRPr lang="es-ES" sz="435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3" name="AutoShape 19"/>
          <p:cNvSpPr>
            <a:spLocks/>
          </p:cNvSpPr>
          <p:nvPr/>
        </p:nvSpPr>
        <p:spPr bwMode="auto">
          <a:xfrm>
            <a:off x="10720140" y="3561580"/>
            <a:ext cx="714401" cy="71458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defTabSz="685829">
              <a:defRPr/>
            </a:pPr>
            <a:endParaRPr lang="es-ES" sz="435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9"/>
          <p:cNvSpPr>
            <a:spLocks/>
          </p:cNvSpPr>
          <p:nvPr/>
        </p:nvSpPr>
        <p:spPr bwMode="auto">
          <a:xfrm>
            <a:off x="6875647" y="3561580"/>
            <a:ext cx="714401" cy="71458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defTabSz="685829">
              <a:defRPr/>
            </a:pPr>
            <a:endParaRPr lang="es-ES" sz="435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" name="AutoShape 19"/>
          <p:cNvSpPr>
            <a:spLocks/>
          </p:cNvSpPr>
          <p:nvPr/>
        </p:nvSpPr>
        <p:spPr bwMode="auto">
          <a:xfrm>
            <a:off x="14845640" y="3561580"/>
            <a:ext cx="714401" cy="71458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defTabSz="685829">
              <a:defRPr/>
            </a:pPr>
            <a:endParaRPr lang="es-ES" sz="435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00" y="110416"/>
            <a:ext cx="1394287" cy="20952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82990" y="4958795"/>
            <a:ext cx="3324112" cy="1985167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Pollution Prevention 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TASK FORCE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October 3, 2018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4</a:t>
            </a:r>
            <a:r>
              <a:rPr lang="en-US" sz="2400" b="1" baseline="30000" dirty="0" smtClean="0">
                <a:solidFill>
                  <a:srgbClr val="1EA185"/>
                </a:solidFill>
                <a:latin typeface="Lato Regular"/>
                <a:cs typeface="Lato Regular"/>
              </a:rPr>
              <a:t>th</a:t>
            </a:r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 Floor Conference Room</a:t>
            </a:r>
            <a:endParaRPr lang="id-ID" sz="2400" b="1" dirty="0">
              <a:solidFill>
                <a:srgbClr val="1EA185"/>
              </a:solidFill>
              <a:latin typeface="Lato Regular"/>
              <a:cs typeface="La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90286" y="4958795"/>
            <a:ext cx="3324112" cy="1985167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PETF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TASK FORCE</a:t>
            </a:r>
          </a:p>
          <a:p>
            <a:pPr algn="ctr"/>
            <a:r>
              <a:rPr lang="en-US" sz="2400" b="1" dirty="0" smtClean="0">
                <a:solidFill>
                  <a:srgbClr val="1EA185"/>
                </a:solidFill>
                <a:latin typeface="Lato Regular"/>
                <a:cs typeface="Lato Regular"/>
              </a:rPr>
              <a:t>October 24, 2018</a:t>
            </a:r>
          </a:p>
          <a:p>
            <a:pPr algn="ctr"/>
            <a:r>
              <a:rPr lang="en-US" sz="2400" b="1" dirty="0">
                <a:solidFill>
                  <a:srgbClr val="1EA185"/>
                </a:solidFill>
                <a:latin typeface="Lato Regular"/>
                <a:cs typeface="Lato Regular"/>
              </a:rPr>
              <a:t>4</a:t>
            </a:r>
            <a:r>
              <a:rPr lang="en-US" sz="2400" b="1" baseline="30000" dirty="0">
                <a:solidFill>
                  <a:srgbClr val="1EA185"/>
                </a:solidFill>
                <a:latin typeface="Lato Regular"/>
                <a:cs typeface="Lato Regular"/>
              </a:rPr>
              <a:t>th</a:t>
            </a:r>
            <a:r>
              <a:rPr lang="en-US" sz="2400" b="1" dirty="0">
                <a:solidFill>
                  <a:srgbClr val="1EA185"/>
                </a:solidFill>
                <a:latin typeface="Lato Regular"/>
                <a:cs typeface="Lato Regular"/>
              </a:rPr>
              <a:t> Floor Conference Room</a:t>
            </a:r>
            <a:endParaRPr lang="id-ID" sz="2400" b="1" dirty="0">
              <a:solidFill>
                <a:srgbClr val="1EA185"/>
              </a:solidFill>
              <a:latin typeface="Lato Regular"/>
              <a:cs typeface="Lato Regular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57" y="7890509"/>
            <a:ext cx="3359849" cy="5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0879" y="1470779"/>
            <a:ext cx="14339578" cy="856658"/>
          </a:xfrm>
        </p:spPr>
        <p:txBody>
          <a:bodyPr/>
          <a:lstStyle/>
          <a:p>
            <a:r>
              <a:rPr lang="en-US" sz="13200" dirty="0"/>
              <a:t>Stormwater Staff</a:t>
            </a:r>
          </a:p>
          <a:p>
            <a:endParaRPr lang="en-US" sz="13200" dirty="0"/>
          </a:p>
        </p:txBody>
      </p:sp>
      <p:sp>
        <p:nvSpPr>
          <p:cNvPr id="59" name="TextBox 58"/>
          <p:cNvSpPr txBox="1"/>
          <p:nvPr/>
        </p:nvSpPr>
        <p:spPr>
          <a:xfrm>
            <a:off x="71250" y="4887940"/>
            <a:ext cx="6761350" cy="26838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Derica Peters</a:t>
            </a:r>
          </a:p>
          <a:p>
            <a:pPr defTabSz="18288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8F8F8">
                    <a:lumMod val="50000"/>
                  </a:srgbClr>
                </a:solidFill>
              </a:rPr>
              <a:t>dpeters@nctcog.org</a:t>
            </a:r>
            <a:endParaRPr lang="en-US" sz="3200" dirty="0">
              <a:solidFill>
                <a:srgbClr val="F8F8F8">
                  <a:lumMod val="50000"/>
                </a:srgbClr>
              </a:solidFill>
            </a:endParaRPr>
          </a:p>
          <a:p>
            <a:pPr defTabSz="1828800">
              <a:defRPr/>
            </a:pP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RSWMCC, iSWM</a:t>
            </a:r>
          </a:p>
          <a:p>
            <a:pPr defTabSz="1828800">
              <a:defRPr/>
            </a:pPr>
            <a:endParaRPr lang="en-US" sz="32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algn="ctr" defTabSz="914400"/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44085" y="11497148"/>
            <a:ext cx="5193730" cy="23206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Mia Brown</a:t>
            </a:r>
          </a:p>
          <a:p>
            <a:pPr defTabSz="18288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8F8F8">
                    <a:lumMod val="50000"/>
                  </a:srgbClr>
                </a:solidFill>
              </a:rPr>
              <a:t>mbbrown@nctcog.org</a:t>
            </a:r>
          </a:p>
          <a:p>
            <a:pPr defTabSz="18288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IDDE</a:t>
            </a:r>
          </a:p>
          <a:p>
            <a:pPr algn="ctr" defTabSz="914400"/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99502" y="11536102"/>
            <a:ext cx="4488744" cy="26838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Mayra Lopez</a:t>
            </a:r>
          </a:p>
          <a:p>
            <a:pPr defTabSz="1828800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mlopez@nctcog.org</a:t>
            </a:r>
          </a:p>
          <a:p>
            <a:pPr defTabSz="1828800">
              <a:defRPr/>
            </a:pP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TMDL</a:t>
            </a:r>
          </a:p>
          <a:p>
            <a:pPr defTabSz="1828800">
              <a:defRPr/>
            </a:pP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Stormwater Monitoring</a:t>
            </a:r>
          </a:p>
          <a:p>
            <a:pPr algn="ctr" defTabSz="914400"/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28831"/>
          <a:stretch/>
        </p:blipFill>
        <p:spPr>
          <a:xfrm>
            <a:off x="71248" y="897951"/>
            <a:ext cx="3541196" cy="3637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17540" y="11527926"/>
            <a:ext cx="382498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Kathleen Myers</a:t>
            </a:r>
          </a:p>
          <a:p>
            <a:pPr defTabSz="914400"/>
            <a:r>
              <a:rPr lang="en-US" sz="3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kmyers@nctcog.org</a:t>
            </a: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18288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PETF, P2, TMDL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" y="7482433"/>
            <a:ext cx="2541322" cy="37946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762" y="11527927"/>
            <a:ext cx="5149616" cy="22898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Cassidy Campbell</a:t>
            </a:r>
          </a:p>
          <a:p>
            <a:pPr defTabSz="18288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8F8F8">
                    <a:lumMod val="50000"/>
                  </a:srgbClr>
                </a:solidFill>
              </a:rPr>
              <a:t>ccampbell@nctcog.org</a:t>
            </a:r>
          </a:p>
          <a:p>
            <a:pPr defTabSz="18288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TMDL,  WATER</a:t>
            </a:r>
          </a:p>
          <a:p>
            <a:pPr algn="ctr" defTabSz="914400"/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34" y="1573137"/>
            <a:ext cx="5861756" cy="4374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56" y="7482433"/>
            <a:ext cx="2596888" cy="3878534"/>
          </a:xfrm>
          <a:prstGeom prst="rect">
            <a:avLst/>
          </a:prstGeom>
        </p:spPr>
      </p:pic>
      <p:pic>
        <p:nvPicPr>
          <p:cNvPr id="15" name="Picture 2" descr="Mayra Lopez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991" y="7482433"/>
            <a:ext cx="3634358" cy="36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r="20170"/>
          <a:stretch/>
        </p:blipFill>
        <p:spPr>
          <a:xfrm>
            <a:off x="14295158" y="7482433"/>
            <a:ext cx="36571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7272" y="183943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Regulatory Updates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854825" y="5713413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06" y="333241"/>
            <a:ext cx="1628775" cy="2800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678" y="1733416"/>
            <a:ext cx="16154400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Renewal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of the Small (Phase II) Municipal Separate Storm Sewer System (MS4) General Permit, TXR040000 </a:t>
            </a:r>
          </a:p>
          <a:p>
            <a:pPr lvl="1"/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Publish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notice: Aug. 24, 2018</a:t>
            </a:r>
          </a:p>
          <a:p>
            <a:pPr lvl="1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➢ Texas Register</a:t>
            </a:r>
          </a:p>
          <a:p>
            <a:pPr lvl="1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➢ 14 newspapers across the state</a:t>
            </a:r>
          </a:p>
          <a:p>
            <a:pPr lvl="1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➢ 30-Day comment period: Aug. 24 – Sept. 24, 2018</a:t>
            </a:r>
          </a:p>
          <a:p>
            <a:pPr lvl="1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➢ Public meeting: Sept. 24,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Currently: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 smtClean="0">
                <a:solidFill>
                  <a:srgbClr val="FF0000"/>
                </a:solidFill>
              </a:rPr>
              <a:t>eviewing and working on response to comments</a:t>
            </a: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➢ Commissioners Agenda (tentative): Dec. 12,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 “Approximately 5 months behind</a:t>
            </a:r>
            <a:r>
              <a:rPr lang="en-US" sz="4400" dirty="0">
                <a:solidFill>
                  <a:srgbClr val="FF0000"/>
                </a:solidFill>
              </a:rPr>
              <a:t>” - Rebecca </a:t>
            </a:r>
            <a:r>
              <a:rPr lang="en-US" sz="4400" dirty="0" err="1" smtClean="0">
                <a:solidFill>
                  <a:srgbClr val="FF0000"/>
                </a:solidFill>
              </a:rPr>
              <a:t>Villalba</a:t>
            </a:r>
            <a:r>
              <a:rPr lang="en-US" sz="4400" dirty="0" smtClean="0">
                <a:solidFill>
                  <a:srgbClr val="FF0000"/>
                </a:solidFill>
              </a:rPr>
              <a:t>, TCEQ, TX Stormwater Conference September 26, 2018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0000"/>
              </a:solidFill>
            </a:endParaRPr>
          </a:p>
          <a:p>
            <a:pPr marL="1485717" lvl="1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rgbClr val="FF0000"/>
              </a:solidFill>
            </a:endParaRPr>
          </a:p>
          <a:p>
            <a:pPr marL="1485717" lvl="1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7272" y="183943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Regulatory Updates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4190921" y="152934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06" y="333241"/>
            <a:ext cx="1628775" cy="2800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678" y="1733416"/>
            <a:ext cx="16154400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</a:rPr>
              <a:t>Summary of Proposed Changes to Existing Permit</a:t>
            </a:r>
          </a:p>
          <a:p>
            <a:pPr lvl="1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➢ Phase II MS4 Remand Rule</a:t>
            </a:r>
          </a:p>
          <a:p>
            <a:pPr lvl="2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• Modified permit language to be </a:t>
            </a:r>
            <a:r>
              <a:rPr lang="en-US" sz="4800" dirty="0">
                <a:solidFill>
                  <a:srgbClr val="FF0000"/>
                </a:solidFill>
              </a:rPr>
              <a:t>clear, specific and</a:t>
            </a:r>
          </a:p>
          <a:p>
            <a:pPr lvl="2"/>
            <a:r>
              <a:rPr lang="en-US" sz="4800" dirty="0">
                <a:solidFill>
                  <a:srgbClr val="FF0000"/>
                </a:solidFill>
              </a:rPr>
              <a:t>measurable</a:t>
            </a:r>
          </a:p>
          <a:p>
            <a:pPr lvl="2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• Added language regarding </a:t>
            </a:r>
            <a:r>
              <a:rPr lang="en-US" sz="4800" dirty="0">
                <a:solidFill>
                  <a:srgbClr val="FF0000"/>
                </a:solidFill>
              </a:rPr>
              <a:t>SWMP modifications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during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the permit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term to comply with permit modification regulations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at 40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CFR §§122.62 or 122.63</a:t>
            </a:r>
          </a:p>
          <a:p>
            <a:pPr lvl="1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➢ </a:t>
            </a:r>
            <a:r>
              <a:rPr lang="en-US" sz="4800" dirty="0">
                <a:solidFill>
                  <a:srgbClr val="FF0000"/>
                </a:solidFill>
              </a:rPr>
              <a:t>Electronic Reporting Rule</a:t>
            </a:r>
          </a:p>
          <a:p>
            <a:pPr lvl="2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• Electronic submittal of applications and reports by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December 21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  <a:p>
            <a:pPr lvl="1"/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9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7272" y="183943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Regulatory Updates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4190921" y="152934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06" y="333241"/>
            <a:ext cx="1628775" cy="2800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005" y="1269181"/>
            <a:ext cx="16154401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Summary of Proposed Changes to Existing Permit</a:t>
            </a: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➢ Added and revised definitions such as benchmark value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infeasible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construction activity, Waters of the US, 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impaired waterbodies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➢ Clarified that </a:t>
            </a:r>
            <a:r>
              <a:rPr lang="en-US" dirty="0">
                <a:solidFill>
                  <a:srgbClr val="FF0000"/>
                </a:solidFill>
              </a:rPr>
              <a:t>annexation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of lands or acquiring new areas 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will not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require an NOC, but will require: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• Within 90 days have a plan for implementing the SWMP in new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areas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• Implement program in new areas as expeditiously as practicable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but no later than three years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➢ Added a requirement to check annually if a water body within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MS4’s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permitted area has been added to the </a:t>
            </a:r>
            <a:r>
              <a:rPr lang="en-US" dirty="0">
                <a:solidFill>
                  <a:srgbClr val="FF0000"/>
                </a:solidFill>
              </a:rPr>
              <a:t>latest </a:t>
            </a:r>
            <a:r>
              <a:rPr lang="en-US" dirty="0" smtClean="0">
                <a:solidFill>
                  <a:srgbClr val="FF0000"/>
                </a:solidFill>
              </a:rPr>
              <a:t>CWA 305(b</a:t>
            </a:r>
            <a:r>
              <a:rPr lang="en-US" dirty="0">
                <a:solidFill>
                  <a:srgbClr val="FF0000"/>
                </a:solidFill>
              </a:rPr>
              <a:t>)/303(d) list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• Newly listed impaired waterbodies must be addressed in the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SWMP within two years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➢ </a:t>
            </a:r>
            <a:r>
              <a:rPr lang="en-US" dirty="0">
                <a:solidFill>
                  <a:srgbClr val="FF0000"/>
                </a:solidFill>
              </a:rPr>
              <a:t>MCM 7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Construction Activities where the MS4 is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site operator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• Decreased the benchmark value of total suspended solids from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100 mg/L to 50 mg/L to be consistent with the 2016 MSGP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➢ Application fee increased from $100 to $400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1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9029" y="947225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Mock Inspection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029" y="2514589"/>
            <a:ext cx="16081034" cy="1985167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Took </a:t>
            </a: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place in Carrollton on September 20</a:t>
            </a:r>
            <a:r>
              <a:rPr lang="en-US" sz="4000" baseline="30000" dirty="0" smtClean="0">
                <a:solidFill>
                  <a:schemeClr val="tx2"/>
                </a:solidFill>
                <a:latin typeface="Lato Regular"/>
                <a:cs typeface="Lato Regular"/>
              </a:rPr>
              <a:t>th</a:t>
            </a: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 at the Central Service Center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Special thanks to Krista Pender for hosting and leading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944" y="5524501"/>
            <a:ext cx="82296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0825" y="552450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9029" y="1147748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Training Videos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029" y="3008927"/>
            <a:ext cx="7903343" cy="2600720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NCTCOG </a:t>
            </a: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staff is assembling the final product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We will notify you if additional footage is needed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5" y="1997174"/>
            <a:ext cx="7869238" cy="5267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5" y="7639661"/>
            <a:ext cx="7869238" cy="528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9" y="7639661"/>
            <a:ext cx="7903343" cy="52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44795" y="898716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Upcoming Projects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795" y="2453242"/>
            <a:ext cx="9424621" cy="10602911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Online Training Modules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NCTCOG staff will turn 1 or 2 of the video segments into an online training module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Will be similar to the SSO and Potable Water Discharge modules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Prioritized Segments are: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Streets and Drainage Maintenance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Fleet Maintenance and Material Handling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Conversion of video segments will probably continue as the next FY project. Next priority is: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Construction Activities and Land Disturbance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23" y="2430106"/>
            <a:ext cx="6536523" cy="437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/>
          <a:stretch/>
        </p:blipFill>
        <p:spPr>
          <a:xfrm>
            <a:off x="10656276" y="7336846"/>
            <a:ext cx="6575985" cy="49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61404" y="793750"/>
            <a:ext cx="105923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P2 Resources Reminder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028" y="2352775"/>
            <a:ext cx="16081035" cy="5186043"/>
          </a:xfrm>
          <a:prstGeom prst="rect">
            <a:avLst/>
          </a:prstGeom>
          <a:noFill/>
        </p:spPr>
        <p:txBody>
          <a:bodyPr wrap="square" lIns="137168" tIns="68584" rIns="137168" bIns="68584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Self Audit Guidebook</a:t>
            </a:r>
            <a:endParaRPr lang="en-US" sz="4000" dirty="0" smtClean="0">
              <a:solidFill>
                <a:schemeClr val="tx2"/>
              </a:solidFill>
              <a:latin typeface="Lato Regular"/>
              <a:cs typeface="Lato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Pollution Prevention BMP Posters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Compilation of SOPs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Training Videos and Modules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Train the trainer materials</a:t>
            </a:r>
          </a:p>
          <a:p>
            <a:endParaRPr lang="en-US" sz="4000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Lato Regular"/>
                <a:cs typeface="Lato Regular"/>
              </a:rPr>
              <a:t>www.nctcog.org/envir/watershed-management/stormwater/pollution-prevention</a:t>
            </a:r>
            <a:endParaRPr lang="en-US" sz="4400" b="1" dirty="0">
              <a:solidFill>
                <a:srgbClr val="0070C0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206" y="2138035"/>
            <a:ext cx="12225868" cy="10354860"/>
            <a:chOff x="1830724" y="4165862"/>
            <a:chExt cx="10382054" cy="5829331"/>
          </a:xfrm>
        </p:grpSpPr>
        <p:sp>
          <p:nvSpPr>
            <p:cNvPr id="34" name="TextBox 33"/>
            <p:cNvSpPr txBox="1"/>
            <p:nvPr/>
          </p:nvSpPr>
          <p:spPr>
            <a:xfrm>
              <a:off x="1830724" y="4263281"/>
              <a:ext cx="7540884" cy="597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64607" tIns="82304" rIns="164607" bIns="82304" rtlCol="0">
              <a:spAutoFit/>
            </a:bodyPr>
            <a:lstStyle/>
            <a:p>
              <a:endParaRPr lang="en-US" sz="2800" dirty="0"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30724" y="4165862"/>
              <a:ext cx="10382054" cy="1340053"/>
              <a:chOff x="2430338" y="4392529"/>
              <a:chExt cx="13839133" cy="178627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430338" y="4806890"/>
                <a:ext cx="13839133" cy="1371913"/>
              </a:xfrm>
              <a:prstGeom prst="rect">
                <a:avLst/>
              </a:prstGeom>
              <a:noFill/>
            </p:spPr>
            <p:txBody>
              <a:bodyPr wrap="square" lIns="164607" tIns="82304" rIns="164607" bIns="82304" rtlCol="0">
                <a:spAutoFit/>
              </a:bodyPr>
              <a:lstStyle/>
              <a:p>
                <a:r>
                  <a:rPr lang="en-US" dirty="0" smtClean="0">
                    <a:latin typeface="Lato Light"/>
                    <a:ea typeface="Open Sans Light" panose="020B0306030504020204" pitchFamily="34" charset="0"/>
                    <a:cs typeface="Lato Light"/>
                  </a:rPr>
                  <a:t>The updated 2018 IDDE Field Guide is now available. Communities who committed to participate in RSWMCC in FY18 receive 1 free copy; additional copies are $25.</a:t>
                </a:r>
                <a:endParaRPr lang="en-US" dirty="0">
                  <a:latin typeface="Lato Light"/>
                  <a:ea typeface="Open Sans Light" panose="020B0306030504020204" pitchFamily="34" charset="0"/>
                  <a:cs typeface="Lato Ligh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52236" y="4392529"/>
                <a:ext cx="4552304" cy="519665"/>
              </a:xfrm>
              <a:prstGeom prst="rect">
                <a:avLst/>
              </a:prstGeom>
              <a:noFill/>
            </p:spPr>
            <p:txBody>
              <a:bodyPr wrap="none" lIns="137168" tIns="68584" rIns="137168" bIns="68584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  <a:latin typeface="Lato Regular"/>
                    <a:cs typeface="Lato Regular"/>
                  </a:rPr>
                  <a:t>IDDE Field Guide</a:t>
                </a:r>
                <a:endParaRPr lang="id-ID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847152" y="6003166"/>
              <a:ext cx="9157741" cy="3992027"/>
            </a:xfrm>
            <a:prstGeom prst="rect">
              <a:avLst/>
            </a:prstGeom>
            <a:noFill/>
          </p:spPr>
          <p:txBody>
            <a:bodyPr wrap="square" lIns="164607" tIns="82304" rIns="164607" bIns="82304" rtlCol="0">
              <a:spAutoFit/>
            </a:bodyPr>
            <a:lstStyle/>
            <a:p>
              <a:r>
                <a:rPr lang="en-US" b="1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The Industrial Inspectors Workshop </a:t>
              </a:r>
              <a:r>
                <a:rPr lang="en-US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took place April 6</a:t>
              </a:r>
              <a:r>
                <a:rPr lang="en-US" baseline="30000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th</a:t>
              </a:r>
              <a:r>
                <a:rPr lang="en-US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 at the Peterbilt facility in Denton. Guest speakers from TCEQ, City of Arlington, and City of Frisco attended, and Jeff Shiflet from City of Irving let the mock inspection. Peterbilt was a great partner and has offered to host future trainings. </a:t>
              </a:r>
            </a:p>
            <a:p>
              <a:endParaRPr lang="en-US" dirty="0">
                <a:latin typeface="Lato Light"/>
                <a:ea typeface="Open Sans Light" panose="020B0306030504020204" pitchFamily="34" charset="0"/>
                <a:cs typeface="Lato Light"/>
              </a:endParaRPr>
            </a:p>
            <a:p>
              <a:endParaRPr lang="en-US" dirty="0">
                <a:latin typeface="Lato Light"/>
                <a:ea typeface="Open Sans Light" panose="020B0306030504020204" pitchFamily="34" charset="0"/>
                <a:cs typeface="Lato Light"/>
              </a:endParaRPr>
            </a:p>
            <a:p>
              <a:endParaRPr lang="en-US" sz="1800" dirty="0">
                <a:latin typeface="Lato Light"/>
                <a:ea typeface="Open Sans Light" panose="020B0306030504020204" pitchFamily="34" charset="0"/>
                <a:cs typeface="Lato Light"/>
              </a:endParaRPr>
            </a:p>
            <a:p>
              <a:r>
                <a:rPr lang="en-US" b="1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Dry Weather Field Screening Training </a:t>
              </a:r>
              <a:r>
                <a:rPr lang="en-US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was held June 27th. Thank you to the City of Carrollton who hosted and the City of Arlington for conducting the training.</a:t>
              </a:r>
              <a:endParaRPr lang="en-US" b="1" dirty="0">
                <a:solidFill>
                  <a:srgbClr val="FF0000"/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</p:grpSp>
      <p:pic>
        <p:nvPicPr>
          <p:cNvPr id="1026" name="Picture 2" descr="45102ad2-e353-43a3-a8d0-345801788445@namprd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1438" y="-93678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4851"/>
          <a:stretch/>
        </p:blipFill>
        <p:spPr>
          <a:xfrm>
            <a:off x="12087049" y="5501375"/>
            <a:ext cx="4225844" cy="4428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5531" y="10259341"/>
            <a:ext cx="45339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822" y="998514"/>
            <a:ext cx="2961020" cy="44031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415" y="712131"/>
            <a:ext cx="105923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6602" b="1" dirty="0" smtClean="0">
                <a:solidFill>
                  <a:schemeClr val="tx2"/>
                </a:solidFill>
                <a:latin typeface="Lato Regular"/>
                <a:cs typeface="Lato Regular"/>
              </a:rPr>
              <a:t>IDDE Updates</a:t>
            </a:r>
            <a:endParaRPr lang="id-ID" sz="6602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293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etropolit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34411</TotalTime>
  <Words>1078</Words>
  <Application>Microsoft Office PowerPoint</Application>
  <PresentationFormat>Custom</PresentationFormat>
  <Paragraphs>185</Paragraphs>
  <Slides>16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Lato Light</vt:lpstr>
      <vt:lpstr>Lato Regular</vt:lpstr>
      <vt:lpstr>Open Sans Light</vt:lpstr>
      <vt:lpstr>Symbol</vt:lpstr>
      <vt:lpstr>Times New Roman</vt:lpstr>
      <vt:lpstr>Default Theme</vt:lpstr>
      <vt:lpstr>5_Metropolitan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Kathleen Myers</cp:lastModifiedBy>
  <cp:revision>2510</cp:revision>
  <cp:lastPrinted>2016-08-16T20:14:41Z</cp:lastPrinted>
  <dcterms:created xsi:type="dcterms:W3CDTF">2014-11-12T21:47:38Z</dcterms:created>
  <dcterms:modified xsi:type="dcterms:W3CDTF">2018-10-02T21:36:08Z</dcterms:modified>
</cp:coreProperties>
</file>